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3" r:id="rId2"/>
    <p:sldMasterId id="2147483693" r:id="rId3"/>
    <p:sldMasterId id="2147483715" r:id="rId4"/>
  </p:sldMasterIdLst>
  <p:notesMasterIdLst>
    <p:notesMasterId r:id="rId29"/>
  </p:notesMasterIdLst>
  <p:handoutMasterIdLst>
    <p:handoutMasterId r:id="rId30"/>
  </p:handoutMasterIdLst>
  <p:sldIdLst>
    <p:sldId id="256" r:id="rId5"/>
    <p:sldId id="856" r:id="rId6"/>
    <p:sldId id="901" r:id="rId7"/>
    <p:sldId id="889" r:id="rId8"/>
    <p:sldId id="895" r:id="rId9"/>
    <p:sldId id="919" r:id="rId10"/>
    <p:sldId id="922" r:id="rId11"/>
    <p:sldId id="887" r:id="rId12"/>
    <p:sldId id="923" r:id="rId13"/>
    <p:sldId id="898" r:id="rId14"/>
    <p:sldId id="920" r:id="rId15"/>
    <p:sldId id="924" r:id="rId16"/>
    <p:sldId id="913" r:id="rId17"/>
    <p:sldId id="918" r:id="rId18"/>
    <p:sldId id="896" r:id="rId19"/>
    <p:sldId id="921" r:id="rId20"/>
    <p:sldId id="925" r:id="rId21"/>
    <p:sldId id="885" r:id="rId22"/>
    <p:sldId id="906" r:id="rId23"/>
    <p:sldId id="915" r:id="rId24"/>
    <p:sldId id="900" r:id="rId25"/>
    <p:sldId id="878" r:id="rId26"/>
    <p:sldId id="914" r:id="rId27"/>
    <p:sldId id="871" r:id="rId28"/>
  </p:sldIdLst>
  <p:sldSz cx="9144000" cy="6858000" type="screen4x3"/>
  <p:notesSz cx="6805613" cy="99441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3733">
          <p15:clr>
            <a:srgbClr val="A4A3A4"/>
          </p15:clr>
        </p15:guide>
        <p15:guide id="2" pos="2831">
          <p15:clr>
            <a:srgbClr val="A4A3A4"/>
          </p15:clr>
        </p15:guide>
        <p15:guide id="3" pos="2319">
          <p15:clr>
            <a:srgbClr val="A4A3A4"/>
          </p15:clr>
        </p15:guide>
      </p15:sldGuideLst>
    </p:ext>
    <p:ext uri="{2D200454-40CA-4A62-9FC3-DE9A4176ACB9}">
      <p15:notesGuideLst xmlns="" xmlns:p15="http://schemas.microsoft.com/office/powerpoint/2012/main">
        <p15:guide id="1" orient="horz" pos="3133">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Uwe Kreisel" initials="U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53B"/>
    <a:srgbClr val="0000FF"/>
    <a:srgbClr val="99CC00"/>
    <a:srgbClr val="008000"/>
    <a:srgbClr val="3366CC"/>
    <a:srgbClr val="CCFFFF"/>
    <a:srgbClr val="66CCFF"/>
    <a:srgbClr val="66FFFF"/>
    <a:srgbClr val="996633"/>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8" autoAdjust="0"/>
    <p:restoredTop sz="83726" autoAdjust="0"/>
  </p:normalViewPr>
  <p:slideViewPr>
    <p:cSldViewPr snapToGrid="0">
      <p:cViewPr varScale="1">
        <p:scale>
          <a:sx n="79" d="100"/>
          <a:sy n="79" d="100"/>
        </p:scale>
        <p:origin x="-1192" y="-112"/>
      </p:cViewPr>
      <p:guideLst>
        <p:guide orient="horz" pos="3733"/>
        <p:guide pos="2831"/>
        <p:guide pos="2319"/>
      </p:guideLst>
    </p:cSldViewPr>
  </p:slideViewPr>
  <p:outlineViewPr>
    <p:cViewPr>
      <p:scale>
        <a:sx n="33" d="100"/>
        <a:sy n="33" d="100"/>
      </p:scale>
      <p:origin x="48" y="0"/>
    </p:cViewPr>
  </p:outlineViewPr>
  <p:notesTextViewPr>
    <p:cViewPr>
      <p:scale>
        <a:sx n="3" d="2"/>
        <a:sy n="3" d="2"/>
      </p:scale>
      <p:origin x="0" y="0"/>
    </p:cViewPr>
  </p:notesTextViewPr>
  <p:sorterViewPr>
    <p:cViewPr>
      <p:scale>
        <a:sx n="70" d="100"/>
        <a:sy n="70" d="100"/>
      </p:scale>
      <p:origin x="0" y="1080"/>
    </p:cViewPr>
  </p:sorterViewPr>
  <p:notesViewPr>
    <p:cSldViewPr snapToGrid="0">
      <p:cViewPr varScale="1">
        <p:scale>
          <a:sx n="90" d="100"/>
          <a:sy n="90" d="100"/>
        </p:scale>
        <p:origin x="-3762" y="-114"/>
      </p:cViewPr>
      <p:guideLst>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commentAuthors" Target="commentAuthor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3879B-6D31-4046-A8C2-35E26DC50A3F}"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nl-NL"/>
        </a:p>
      </dgm:t>
    </dgm:pt>
    <dgm:pt modelId="{4999518B-18A7-401C-A43A-ECFA93A7E2FF}">
      <dgm:prSet phldrT="[Text]"/>
      <dgm:spPr/>
      <dgm:t>
        <a:bodyPr/>
        <a:lstStyle/>
        <a:p>
          <a:pPr algn="ctr"/>
          <a:r>
            <a:rPr lang="nl-NL"/>
            <a:t>Plan</a:t>
          </a:r>
        </a:p>
      </dgm:t>
    </dgm:pt>
    <dgm:pt modelId="{0189028A-9E15-4FFA-A46C-3A2587257431}" type="parTrans" cxnId="{703ABEE2-2CFB-487D-8322-306E7C4EE8AE}">
      <dgm:prSet/>
      <dgm:spPr/>
      <dgm:t>
        <a:bodyPr/>
        <a:lstStyle/>
        <a:p>
          <a:pPr algn="ctr"/>
          <a:endParaRPr lang="nl-NL"/>
        </a:p>
      </dgm:t>
    </dgm:pt>
    <dgm:pt modelId="{7778DBE9-4A67-4E8A-8E9A-D3922597088C}" type="sibTrans" cxnId="{703ABEE2-2CFB-487D-8322-306E7C4EE8AE}">
      <dgm:prSet/>
      <dgm:spPr/>
      <dgm:t>
        <a:bodyPr/>
        <a:lstStyle/>
        <a:p>
          <a:pPr algn="ctr"/>
          <a:endParaRPr lang="nl-NL"/>
        </a:p>
      </dgm:t>
    </dgm:pt>
    <dgm:pt modelId="{AA8BAD51-9954-4497-BFF7-FB4DEF6F6906}">
      <dgm:prSet phldrT="[Text]"/>
      <dgm:spPr/>
      <dgm:t>
        <a:bodyPr/>
        <a:lstStyle/>
        <a:p>
          <a:pPr algn="ctr"/>
          <a:r>
            <a:rPr lang="nl-NL"/>
            <a:t>Do</a:t>
          </a:r>
        </a:p>
      </dgm:t>
    </dgm:pt>
    <dgm:pt modelId="{1B2212CF-E23A-4E10-A7C5-7080167A8A6B}" type="parTrans" cxnId="{6EA4D13A-C6E0-4D74-A479-1E74192528A2}">
      <dgm:prSet/>
      <dgm:spPr/>
      <dgm:t>
        <a:bodyPr/>
        <a:lstStyle/>
        <a:p>
          <a:pPr algn="ctr"/>
          <a:endParaRPr lang="nl-NL"/>
        </a:p>
      </dgm:t>
    </dgm:pt>
    <dgm:pt modelId="{645CDC2F-291A-4255-966E-4701DCC93FA8}" type="sibTrans" cxnId="{6EA4D13A-C6E0-4D74-A479-1E74192528A2}">
      <dgm:prSet/>
      <dgm:spPr/>
      <dgm:t>
        <a:bodyPr/>
        <a:lstStyle/>
        <a:p>
          <a:pPr algn="ctr"/>
          <a:endParaRPr lang="nl-NL"/>
        </a:p>
      </dgm:t>
    </dgm:pt>
    <dgm:pt modelId="{B54E46E3-8CEF-44E9-953C-83C145F4D3DB}">
      <dgm:prSet phldrT="[Text]"/>
      <dgm:spPr/>
      <dgm:t>
        <a:bodyPr/>
        <a:lstStyle/>
        <a:p>
          <a:pPr algn="ctr"/>
          <a:r>
            <a:rPr lang="nl-NL"/>
            <a:t>Check</a:t>
          </a:r>
        </a:p>
      </dgm:t>
    </dgm:pt>
    <dgm:pt modelId="{895CFDA8-F077-400E-A655-6A842B5BEC4A}" type="parTrans" cxnId="{4F1DE38A-FE29-4AB8-B8D5-A3308AF98013}">
      <dgm:prSet/>
      <dgm:spPr/>
      <dgm:t>
        <a:bodyPr/>
        <a:lstStyle/>
        <a:p>
          <a:pPr algn="ctr"/>
          <a:endParaRPr lang="nl-NL"/>
        </a:p>
      </dgm:t>
    </dgm:pt>
    <dgm:pt modelId="{3126A1D5-6EDA-4EB2-8E51-6AA63C9D6220}" type="sibTrans" cxnId="{4F1DE38A-FE29-4AB8-B8D5-A3308AF98013}">
      <dgm:prSet/>
      <dgm:spPr/>
      <dgm:t>
        <a:bodyPr/>
        <a:lstStyle/>
        <a:p>
          <a:pPr algn="ctr"/>
          <a:endParaRPr lang="nl-NL"/>
        </a:p>
      </dgm:t>
    </dgm:pt>
    <dgm:pt modelId="{9A21634D-BD6B-446A-9AEF-1E2907A29857}">
      <dgm:prSet phldrT="[Text]"/>
      <dgm:spPr/>
      <dgm:t>
        <a:bodyPr/>
        <a:lstStyle/>
        <a:p>
          <a:pPr algn="ctr"/>
          <a:r>
            <a:rPr lang="nl-NL"/>
            <a:t>Act</a:t>
          </a:r>
        </a:p>
      </dgm:t>
    </dgm:pt>
    <dgm:pt modelId="{23468D2A-5F90-443F-8B0D-52A8873CEBB7}" type="parTrans" cxnId="{CDFC81F0-50D8-4313-BC4C-893876B26B32}">
      <dgm:prSet/>
      <dgm:spPr/>
      <dgm:t>
        <a:bodyPr/>
        <a:lstStyle/>
        <a:p>
          <a:pPr algn="ctr"/>
          <a:endParaRPr lang="nl-NL"/>
        </a:p>
      </dgm:t>
    </dgm:pt>
    <dgm:pt modelId="{1FF3A77C-6625-4CC4-AA5A-0AE35E9E94B2}" type="sibTrans" cxnId="{CDFC81F0-50D8-4313-BC4C-893876B26B32}">
      <dgm:prSet/>
      <dgm:spPr/>
      <dgm:t>
        <a:bodyPr/>
        <a:lstStyle/>
        <a:p>
          <a:pPr algn="ctr"/>
          <a:endParaRPr lang="nl-NL"/>
        </a:p>
      </dgm:t>
    </dgm:pt>
    <dgm:pt modelId="{30700B57-EF0B-4100-A45B-409CD70958FE}" type="pres">
      <dgm:prSet presAssocID="{CF03879B-6D31-4046-A8C2-35E26DC50A3F}" presName="cycle" presStyleCnt="0">
        <dgm:presLayoutVars>
          <dgm:dir/>
          <dgm:resizeHandles val="exact"/>
        </dgm:presLayoutVars>
      </dgm:prSet>
      <dgm:spPr/>
      <dgm:t>
        <a:bodyPr/>
        <a:lstStyle/>
        <a:p>
          <a:endParaRPr lang="nl-NL"/>
        </a:p>
      </dgm:t>
    </dgm:pt>
    <dgm:pt modelId="{222126E0-77B8-4CBD-B736-AE9DF730B361}" type="pres">
      <dgm:prSet presAssocID="{4999518B-18A7-401C-A43A-ECFA93A7E2FF}" presName="dummy" presStyleCnt="0"/>
      <dgm:spPr/>
    </dgm:pt>
    <dgm:pt modelId="{9510AB95-2F9A-4A60-9F86-B2F1B5888FFD}" type="pres">
      <dgm:prSet presAssocID="{4999518B-18A7-401C-A43A-ECFA93A7E2FF}" presName="node" presStyleLbl="revTx" presStyleIdx="0" presStyleCnt="4">
        <dgm:presLayoutVars>
          <dgm:bulletEnabled val="1"/>
        </dgm:presLayoutVars>
      </dgm:prSet>
      <dgm:spPr/>
      <dgm:t>
        <a:bodyPr/>
        <a:lstStyle/>
        <a:p>
          <a:endParaRPr lang="nl-NL"/>
        </a:p>
      </dgm:t>
    </dgm:pt>
    <dgm:pt modelId="{9B1D2C52-F455-43EF-8E8B-247D939AC4F9}" type="pres">
      <dgm:prSet presAssocID="{7778DBE9-4A67-4E8A-8E9A-D3922597088C}" presName="sibTrans" presStyleLbl="node1" presStyleIdx="0" presStyleCnt="4"/>
      <dgm:spPr/>
      <dgm:t>
        <a:bodyPr/>
        <a:lstStyle/>
        <a:p>
          <a:endParaRPr lang="nl-NL"/>
        </a:p>
      </dgm:t>
    </dgm:pt>
    <dgm:pt modelId="{D2CF3488-A9F3-4A38-A2EC-979169106987}" type="pres">
      <dgm:prSet presAssocID="{AA8BAD51-9954-4497-BFF7-FB4DEF6F6906}" presName="dummy" presStyleCnt="0"/>
      <dgm:spPr/>
    </dgm:pt>
    <dgm:pt modelId="{2F328CE6-EA1B-4F8E-9793-B4D471B50471}" type="pres">
      <dgm:prSet presAssocID="{AA8BAD51-9954-4497-BFF7-FB4DEF6F6906}" presName="node" presStyleLbl="revTx" presStyleIdx="1" presStyleCnt="4">
        <dgm:presLayoutVars>
          <dgm:bulletEnabled val="1"/>
        </dgm:presLayoutVars>
      </dgm:prSet>
      <dgm:spPr/>
      <dgm:t>
        <a:bodyPr/>
        <a:lstStyle/>
        <a:p>
          <a:endParaRPr lang="nl-NL"/>
        </a:p>
      </dgm:t>
    </dgm:pt>
    <dgm:pt modelId="{AEC37359-84DA-4A3A-98AB-1474294935FF}" type="pres">
      <dgm:prSet presAssocID="{645CDC2F-291A-4255-966E-4701DCC93FA8}" presName="sibTrans" presStyleLbl="node1" presStyleIdx="1" presStyleCnt="4"/>
      <dgm:spPr/>
      <dgm:t>
        <a:bodyPr/>
        <a:lstStyle/>
        <a:p>
          <a:endParaRPr lang="nl-NL"/>
        </a:p>
      </dgm:t>
    </dgm:pt>
    <dgm:pt modelId="{4DE7783A-B7C0-4349-86D1-7DCA190A1251}" type="pres">
      <dgm:prSet presAssocID="{B54E46E3-8CEF-44E9-953C-83C145F4D3DB}" presName="dummy" presStyleCnt="0"/>
      <dgm:spPr/>
    </dgm:pt>
    <dgm:pt modelId="{696C8B59-C72E-4257-B083-EE35320863E7}" type="pres">
      <dgm:prSet presAssocID="{B54E46E3-8CEF-44E9-953C-83C145F4D3DB}" presName="node" presStyleLbl="revTx" presStyleIdx="2" presStyleCnt="4">
        <dgm:presLayoutVars>
          <dgm:bulletEnabled val="1"/>
        </dgm:presLayoutVars>
      </dgm:prSet>
      <dgm:spPr/>
      <dgm:t>
        <a:bodyPr/>
        <a:lstStyle/>
        <a:p>
          <a:endParaRPr lang="nl-NL"/>
        </a:p>
      </dgm:t>
    </dgm:pt>
    <dgm:pt modelId="{BBE718DA-00E1-48C7-A911-DA9BA33304B2}" type="pres">
      <dgm:prSet presAssocID="{3126A1D5-6EDA-4EB2-8E51-6AA63C9D6220}" presName="sibTrans" presStyleLbl="node1" presStyleIdx="2" presStyleCnt="4"/>
      <dgm:spPr/>
      <dgm:t>
        <a:bodyPr/>
        <a:lstStyle/>
        <a:p>
          <a:endParaRPr lang="nl-NL"/>
        </a:p>
      </dgm:t>
    </dgm:pt>
    <dgm:pt modelId="{F2E8754B-44D9-4BAC-9F13-293D7A790E2B}" type="pres">
      <dgm:prSet presAssocID="{9A21634D-BD6B-446A-9AEF-1E2907A29857}" presName="dummy" presStyleCnt="0"/>
      <dgm:spPr/>
    </dgm:pt>
    <dgm:pt modelId="{BA529648-1884-4A72-9749-D5E1646E9625}" type="pres">
      <dgm:prSet presAssocID="{9A21634D-BD6B-446A-9AEF-1E2907A29857}" presName="node" presStyleLbl="revTx" presStyleIdx="3" presStyleCnt="4">
        <dgm:presLayoutVars>
          <dgm:bulletEnabled val="1"/>
        </dgm:presLayoutVars>
      </dgm:prSet>
      <dgm:spPr/>
      <dgm:t>
        <a:bodyPr/>
        <a:lstStyle/>
        <a:p>
          <a:endParaRPr lang="nl-NL"/>
        </a:p>
      </dgm:t>
    </dgm:pt>
    <dgm:pt modelId="{A087B0BB-6CE7-49D0-828E-616100A1B0A3}" type="pres">
      <dgm:prSet presAssocID="{1FF3A77C-6625-4CC4-AA5A-0AE35E9E94B2}" presName="sibTrans" presStyleLbl="node1" presStyleIdx="3" presStyleCnt="4"/>
      <dgm:spPr/>
      <dgm:t>
        <a:bodyPr/>
        <a:lstStyle/>
        <a:p>
          <a:endParaRPr lang="nl-NL"/>
        </a:p>
      </dgm:t>
    </dgm:pt>
  </dgm:ptLst>
  <dgm:cxnLst>
    <dgm:cxn modelId="{96C48657-ACD7-D944-89E3-165E0481D892}" type="presOf" srcId="{645CDC2F-291A-4255-966E-4701DCC93FA8}" destId="{AEC37359-84DA-4A3A-98AB-1474294935FF}" srcOrd="0" destOrd="0" presId="urn:microsoft.com/office/officeart/2005/8/layout/cycle1"/>
    <dgm:cxn modelId="{28666BDB-0067-884A-B034-46FE205FA37B}" type="presOf" srcId="{9A21634D-BD6B-446A-9AEF-1E2907A29857}" destId="{BA529648-1884-4A72-9749-D5E1646E9625}" srcOrd="0" destOrd="0" presId="urn:microsoft.com/office/officeart/2005/8/layout/cycle1"/>
    <dgm:cxn modelId="{B5315F53-F6DD-5745-A055-56F03E34B2FE}" type="presOf" srcId="{CF03879B-6D31-4046-A8C2-35E26DC50A3F}" destId="{30700B57-EF0B-4100-A45B-409CD70958FE}" srcOrd="0" destOrd="0" presId="urn:microsoft.com/office/officeart/2005/8/layout/cycle1"/>
    <dgm:cxn modelId="{6EA4D13A-C6E0-4D74-A479-1E74192528A2}" srcId="{CF03879B-6D31-4046-A8C2-35E26DC50A3F}" destId="{AA8BAD51-9954-4497-BFF7-FB4DEF6F6906}" srcOrd="1" destOrd="0" parTransId="{1B2212CF-E23A-4E10-A7C5-7080167A8A6B}" sibTransId="{645CDC2F-291A-4255-966E-4701DCC93FA8}"/>
    <dgm:cxn modelId="{19A6ADCB-922B-3C4B-8032-CF5E5A44B943}" type="presOf" srcId="{7778DBE9-4A67-4E8A-8E9A-D3922597088C}" destId="{9B1D2C52-F455-43EF-8E8B-247D939AC4F9}" srcOrd="0" destOrd="0" presId="urn:microsoft.com/office/officeart/2005/8/layout/cycle1"/>
    <dgm:cxn modelId="{8AE3BCA7-36CC-C846-85AE-E6553AB7D9CC}" type="presOf" srcId="{B54E46E3-8CEF-44E9-953C-83C145F4D3DB}" destId="{696C8B59-C72E-4257-B083-EE35320863E7}" srcOrd="0" destOrd="0" presId="urn:microsoft.com/office/officeart/2005/8/layout/cycle1"/>
    <dgm:cxn modelId="{D1E3CD53-6B73-2042-96A5-585461FD0AA0}" type="presOf" srcId="{1FF3A77C-6625-4CC4-AA5A-0AE35E9E94B2}" destId="{A087B0BB-6CE7-49D0-828E-616100A1B0A3}" srcOrd="0" destOrd="0" presId="urn:microsoft.com/office/officeart/2005/8/layout/cycle1"/>
    <dgm:cxn modelId="{4F1DE38A-FE29-4AB8-B8D5-A3308AF98013}" srcId="{CF03879B-6D31-4046-A8C2-35E26DC50A3F}" destId="{B54E46E3-8CEF-44E9-953C-83C145F4D3DB}" srcOrd="2" destOrd="0" parTransId="{895CFDA8-F077-400E-A655-6A842B5BEC4A}" sibTransId="{3126A1D5-6EDA-4EB2-8E51-6AA63C9D6220}"/>
    <dgm:cxn modelId="{3B71EA00-CE25-FD43-9A1A-426AEE66655E}" type="presOf" srcId="{AA8BAD51-9954-4497-BFF7-FB4DEF6F6906}" destId="{2F328CE6-EA1B-4F8E-9793-B4D471B50471}" srcOrd="0" destOrd="0" presId="urn:microsoft.com/office/officeart/2005/8/layout/cycle1"/>
    <dgm:cxn modelId="{797BA2BA-3467-A64C-8029-D3831E3E5DFD}" type="presOf" srcId="{4999518B-18A7-401C-A43A-ECFA93A7E2FF}" destId="{9510AB95-2F9A-4A60-9F86-B2F1B5888FFD}" srcOrd="0" destOrd="0" presId="urn:microsoft.com/office/officeart/2005/8/layout/cycle1"/>
    <dgm:cxn modelId="{2FDFBE1E-D775-CB4F-990F-76049C6A358D}" type="presOf" srcId="{3126A1D5-6EDA-4EB2-8E51-6AA63C9D6220}" destId="{BBE718DA-00E1-48C7-A911-DA9BA33304B2}" srcOrd="0" destOrd="0" presId="urn:microsoft.com/office/officeart/2005/8/layout/cycle1"/>
    <dgm:cxn modelId="{CDFC81F0-50D8-4313-BC4C-893876B26B32}" srcId="{CF03879B-6D31-4046-A8C2-35E26DC50A3F}" destId="{9A21634D-BD6B-446A-9AEF-1E2907A29857}" srcOrd="3" destOrd="0" parTransId="{23468D2A-5F90-443F-8B0D-52A8873CEBB7}" sibTransId="{1FF3A77C-6625-4CC4-AA5A-0AE35E9E94B2}"/>
    <dgm:cxn modelId="{703ABEE2-2CFB-487D-8322-306E7C4EE8AE}" srcId="{CF03879B-6D31-4046-A8C2-35E26DC50A3F}" destId="{4999518B-18A7-401C-A43A-ECFA93A7E2FF}" srcOrd="0" destOrd="0" parTransId="{0189028A-9E15-4FFA-A46C-3A2587257431}" sibTransId="{7778DBE9-4A67-4E8A-8E9A-D3922597088C}"/>
    <dgm:cxn modelId="{92CCABB5-FFD7-A64C-9A98-BC7539C66059}" type="presParOf" srcId="{30700B57-EF0B-4100-A45B-409CD70958FE}" destId="{222126E0-77B8-4CBD-B736-AE9DF730B361}" srcOrd="0" destOrd="0" presId="urn:microsoft.com/office/officeart/2005/8/layout/cycle1"/>
    <dgm:cxn modelId="{5F54BA28-E63E-D24B-B9B6-E032900352AF}" type="presParOf" srcId="{30700B57-EF0B-4100-A45B-409CD70958FE}" destId="{9510AB95-2F9A-4A60-9F86-B2F1B5888FFD}" srcOrd="1" destOrd="0" presId="urn:microsoft.com/office/officeart/2005/8/layout/cycle1"/>
    <dgm:cxn modelId="{33AB3D79-48BD-AE4E-8060-1095216611E5}" type="presParOf" srcId="{30700B57-EF0B-4100-A45B-409CD70958FE}" destId="{9B1D2C52-F455-43EF-8E8B-247D939AC4F9}" srcOrd="2" destOrd="0" presId="urn:microsoft.com/office/officeart/2005/8/layout/cycle1"/>
    <dgm:cxn modelId="{09F27424-1282-0A47-9CC5-550378F3AC7C}" type="presParOf" srcId="{30700B57-EF0B-4100-A45B-409CD70958FE}" destId="{D2CF3488-A9F3-4A38-A2EC-979169106987}" srcOrd="3" destOrd="0" presId="urn:microsoft.com/office/officeart/2005/8/layout/cycle1"/>
    <dgm:cxn modelId="{F84F3699-7F55-EE42-B671-ADB173F8DBBE}" type="presParOf" srcId="{30700B57-EF0B-4100-A45B-409CD70958FE}" destId="{2F328CE6-EA1B-4F8E-9793-B4D471B50471}" srcOrd="4" destOrd="0" presId="urn:microsoft.com/office/officeart/2005/8/layout/cycle1"/>
    <dgm:cxn modelId="{4D00056E-A396-3B4B-BFFA-BB0E0495AA87}" type="presParOf" srcId="{30700B57-EF0B-4100-A45B-409CD70958FE}" destId="{AEC37359-84DA-4A3A-98AB-1474294935FF}" srcOrd="5" destOrd="0" presId="urn:microsoft.com/office/officeart/2005/8/layout/cycle1"/>
    <dgm:cxn modelId="{AAC5A6C1-05C4-2648-A8A5-663070A474F5}" type="presParOf" srcId="{30700B57-EF0B-4100-A45B-409CD70958FE}" destId="{4DE7783A-B7C0-4349-86D1-7DCA190A1251}" srcOrd="6" destOrd="0" presId="urn:microsoft.com/office/officeart/2005/8/layout/cycle1"/>
    <dgm:cxn modelId="{ED6F9759-078D-E444-BCBA-A76E446B2ED4}" type="presParOf" srcId="{30700B57-EF0B-4100-A45B-409CD70958FE}" destId="{696C8B59-C72E-4257-B083-EE35320863E7}" srcOrd="7" destOrd="0" presId="urn:microsoft.com/office/officeart/2005/8/layout/cycle1"/>
    <dgm:cxn modelId="{49F3CD3D-0A5A-8A48-8DB9-F549FCBC8842}" type="presParOf" srcId="{30700B57-EF0B-4100-A45B-409CD70958FE}" destId="{BBE718DA-00E1-48C7-A911-DA9BA33304B2}" srcOrd="8" destOrd="0" presId="urn:microsoft.com/office/officeart/2005/8/layout/cycle1"/>
    <dgm:cxn modelId="{26BB6FEC-EDA1-1346-BB12-7C52779FFC6A}" type="presParOf" srcId="{30700B57-EF0B-4100-A45B-409CD70958FE}" destId="{F2E8754B-44D9-4BAC-9F13-293D7A790E2B}" srcOrd="9" destOrd="0" presId="urn:microsoft.com/office/officeart/2005/8/layout/cycle1"/>
    <dgm:cxn modelId="{311105F4-E316-A84C-9BF8-CBC6369E1169}" type="presParOf" srcId="{30700B57-EF0B-4100-A45B-409CD70958FE}" destId="{BA529648-1884-4A72-9749-D5E1646E9625}" srcOrd="10" destOrd="0" presId="urn:microsoft.com/office/officeart/2005/8/layout/cycle1"/>
    <dgm:cxn modelId="{EC07F532-A4A2-2240-AEAF-E81BA1499778}" type="presParOf" srcId="{30700B57-EF0B-4100-A45B-409CD70958FE}" destId="{A087B0BB-6CE7-49D0-828E-616100A1B0A3}"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75D302-F848-406B-A686-89DE735E9E83}" type="doc">
      <dgm:prSet loTypeId="urn:microsoft.com/office/officeart/2005/8/layout/hierarchy3" loCatId="list" qsTypeId="urn:microsoft.com/office/officeart/2005/8/quickstyle/simple1" qsCatId="simple" csTypeId="urn:microsoft.com/office/officeart/2005/8/colors/accent1_3" csCatId="accent1" phldr="1"/>
      <dgm:spPr/>
      <dgm:t>
        <a:bodyPr/>
        <a:lstStyle/>
        <a:p>
          <a:endParaRPr lang="en-GB"/>
        </a:p>
      </dgm:t>
    </dgm:pt>
    <dgm:pt modelId="{A6958D4E-158E-4DB1-AB23-2AE7EB76DD86}">
      <dgm:prSet phldrT="[Text]" custT="1"/>
      <dgm:spPr/>
      <dgm:t>
        <a:bodyPr/>
        <a:lstStyle/>
        <a:p>
          <a:r>
            <a:rPr lang="en-GB" sz="1100" b="1" dirty="0">
              <a:latin typeface="+mj-lt"/>
            </a:rPr>
            <a:t>A. Context</a:t>
          </a:r>
        </a:p>
      </dgm:t>
    </dgm:pt>
    <dgm:pt modelId="{4BF00CD3-E7E9-40E0-946B-287FDF7D9337}" type="parTrans" cxnId="{4EEADFF2-DE9C-4083-959E-83B3EC76EEF3}">
      <dgm:prSet/>
      <dgm:spPr/>
      <dgm:t>
        <a:bodyPr/>
        <a:lstStyle/>
        <a:p>
          <a:endParaRPr lang="en-GB" sz="800">
            <a:latin typeface="+mj-lt"/>
          </a:endParaRPr>
        </a:p>
      </dgm:t>
    </dgm:pt>
    <dgm:pt modelId="{763DF270-2F08-4243-A925-B0D0C26BDF9B}" type="sibTrans" cxnId="{4EEADFF2-DE9C-4083-959E-83B3EC76EEF3}">
      <dgm:prSet/>
      <dgm:spPr/>
      <dgm:t>
        <a:bodyPr/>
        <a:lstStyle/>
        <a:p>
          <a:endParaRPr lang="en-GB" sz="800">
            <a:latin typeface="+mj-lt"/>
          </a:endParaRPr>
        </a:p>
      </dgm:t>
    </dgm:pt>
    <dgm:pt modelId="{23222431-1E13-4881-9826-950F36EF7A31}">
      <dgm:prSet phldrT="[Text]" custT="1"/>
      <dgm:spPr/>
      <dgm:t>
        <a:bodyPr/>
        <a:lstStyle/>
        <a:p>
          <a:pPr algn="ctr"/>
          <a:r>
            <a:rPr lang="en-GB" sz="800" b="1" dirty="0">
              <a:latin typeface="+mj-lt"/>
            </a:rPr>
            <a:t>A.1. Existing relationships and </a:t>
          </a:r>
          <a:r>
            <a:rPr lang="en-GB" sz="800" b="1" dirty="0" smtClean="0">
              <a:latin typeface="+mj-lt"/>
            </a:rPr>
            <a:t>trust</a:t>
          </a:r>
          <a:endParaRPr lang="en-GB" sz="800" b="1" dirty="0">
            <a:latin typeface="+mj-lt"/>
          </a:endParaRPr>
        </a:p>
      </dgm:t>
    </dgm:pt>
    <dgm:pt modelId="{7870B0D3-F585-4FC0-91F3-57321252391B}" type="parTrans" cxnId="{7170ABE3-02A3-4DAB-8EEA-30F08107F9BC}">
      <dgm:prSet/>
      <dgm:spPr/>
      <dgm:t>
        <a:bodyPr/>
        <a:lstStyle/>
        <a:p>
          <a:endParaRPr lang="en-GB" sz="800">
            <a:latin typeface="+mj-lt"/>
          </a:endParaRPr>
        </a:p>
      </dgm:t>
    </dgm:pt>
    <dgm:pt modelId="{2759A69E-8641-46FB-8F45-0208F96CC4F5}" type="sibTrans" cxnId="{7170ABE3-02A3-4DAB-8EEA-30F08107F9BC}">
      <dgm:prSet/>
      <dgm:spPr/>
      <dgm:t>
        <a:bodyPr/>
        <a:lstStyle/>
        <a:p>
          <a:endParaRPr lang="en-GB" sz="800">
            <a:latin typeface="+mj-lt"/>
          </a:endParaRPr>
        </a:p>
      </dgm:t>
    </dgm:pt>
    <dgm:pt modelId="{8A75C57A-684D-49B3-9D69-071DE27E953B}">
      <dgm:prSet phldrT="[Text]" custT="1"/>
      <dgm:spPr/>
      <dgm:t>
        <a:bodyPr/>
        <a:lstStyle/>
        <a:p>
          <a:pPr algn="ctr"/>
          <a:r>
            <a:rPr lang="en-GB" sz="800" b="1" dirty="0">
              <a:latin typeface="+mj-lt"/>
            </a:rPr>
            <a:t>A.2. Existing community </a:t>
          </a:r>
          <a:r>
            <a:rPr lang="en-GB" sz="800" b="1" dirty="0" smtClean="0">
              <a:latin typeface="+mj-lt"/>
            </a:rPr>
            <a:t>organisation</a:t>
          </a:r>
          <a:endParaRPr lang="en-GB" sz="800" b="1" dirty="0">
            <a:latin typeface="+mj-lt"/>
          </a:endParaRPr>
        </a:p>
      </dgm:t>
    </dgm:pt>
    <dgm:pt modelId="{908A8732-3446-443B-B0EC-28EADE9AAB84}" type="parTrans" cxnId="{A2865E4E-D208-4B8A-9D52-ACA58E67E710}">
      <dgm:prSet/>
      <dgm:spPr/>
      <dgm:t>
        <a:bodyPr/>
        <a:lstStyle/>
        <a:p>
          <a:endParaRPr lang="en-GB" sz="800">
            <a:latin typeface="+mj-lt"/>
          </a:endParaRPr>
        </a:p>
      </dgm:t>
    </dgm:pt>
    <dgm:pt modelId="{CD3D75F4-91EA-47FC-BF5B-689DC2BF7083}" type="sibTrans" cxnId="{A2865E4E-D208-4B8A-9D52-ACA58E67E710}">
      <dgm:prSet/>
      <dgm:spPr/>
      <dgm:t>
        <a:bodyPr/>
        <a:lstStyle/>
        <a:p>
          <a:endParaRPr lang="en-GB" sz="800">
            <a:latin typeface="+mj-lt"/>
          </a:endParaRPr>
        </a:p>
      </dgm:t>
    </dgm:pt>
    <dgm:pt modelId="{023BFEAC-0AA6-4B9F-B8DB-ABEFDE7BD209}">
      <dgm:prSet phldrT="[Text]" custT="1"/>
      <dgm:spPr/>
      <dgm:t>
        <a:bodyPr/>
        <a:lstStyle/>
        <a:p>
          <a:pPr algn="ctr"/>
          <a:r>
            <a:rPr lang="en-GB" sz="800" b="1" dirty="0">
              <a:latin typeface="+mj-lt"/>
            </a:rPr>
            <a:t>B.1. Planning to </a:t>
          </a:r>
          <a:r>
            <a:rPr lang="en-GB" sz="800" b="1" dirty="0" smtClean="0">
              <a:latin typeface="+mj-lt"/>
            </a:rPr>
            <a:t>support </a:t>
          </a:r>
          <a:r>
            <a:rPr lang="en-GB" sz="800" b="1" dirty="0">
              <a:latin typeface="+mj-lt"/>
            </a:rPr>
            <a:t>community </a:t>
          </a:r>
          <a:r>
            <a:rPr lang="en-GB" sz="800" b="1" dirty="0" smtClean="0">
              <a:latin typeface="+mj-lt"/>
            </a:rPr>
            <a:t>preparedness</a:t>
          </a:r>
          <a:endParaRPr lang="en-GB" sz="800" b="1" dirty="0">
            <a:latin typeface="+mj-lt"/>
          </a:endParaRPr>
        </a:p>
      </dgm:t>
    </dgm:pt>
    <dgm:pt modelId="{DE129CCF-FC3E-4124-B387-B8650DD372B2}" type="parTrans" cxnId="{E6592646-BD32-40AB-A9FC-96948436BCC7}">
      <dgm:prSet/>
      <dgm:spPr/>
      <dgm:t>
        <a:bodyPr/>
        <a:lstStyle/>
        <a:p>
          <a:endParaRPr lang="en-GB" sz="800">
            <a:latin typeface="+mj-lt"/>
          </a:endParaRPr>
        </a:p>
      </dgm:t>
    </dgm:pt>
    <dgm:pt modelId="{BE62E96B-900B-4107-9232-B35BC9B07CBD}" type="sibTrans" cxnId="{E6592646-BD32-40AB-A9FC-96948436BCC7}">
      <dgm:prSet/>
      <dgm:spPr/>
      <dgm:t>
        <a:bodyPr/>
        <a:lstStyle/>
        <a:p>
          <a:endParaRPr lang="en-GB" sz="800">
            <a:latin typeface="+mj-lt"/>
          </a:endParaRPr>
        </a:p>
      </dgm:t>
    </dgm:pt>
    <dgm:pt modelId="{166EF0CB-3F4E-48D3-9B24-736BF54F0F37}">
      <dgm:prSet phldrT="[Text]" custT="1"/>
      <dgm:spPr/>
      <dgm:t>
        <a:bodyPr/>
        <a:lstStyle/>
        <a:p>
          <a:pPr algn="ctr"/>
          <a:r>
            <a:rPr lang="en-GB" sz="800" b="1" dirty="0">
              <a:latin typeface="+mj-lt"/>
            </a:rPr>
            <a:t>B.2. Mainstream community </a:t>
          </a:r>
          <a:r>
            <a:rPr lang="en-GB" sz="800" b="1" dirty="0" smtClean="0">
              <a:latin typeface="+mj-lt"/>
            </a:rPr>
            <a:t>groups</a:t>
          </a:r>
          <a:endParaRPr lang="en-GB" sz="800" b="1" dirty="0">
            <a:latin typeface="+mj-lt"/>
          </a:endParaRPr>
        </a:p>
      </dgm:t>
    </dgm:pt>
    <dgm:pt modelId="{72B9AA2E-FCAE-4195-92F2-7C7439C6F1B3}" type="parTrans" cxnId="{047F04AD-C144-4A2B-B1A9-5F634F9BA5D2}">
      <dgm:prSet/>
      <dgm:spPr/>
      <dgm:t>
        <a:bodyPr/>
        <a:lstStyle/>
        <a:p>
          <a:endParaRPr lang="en-GB" sz="800">
            <a:latin typeface="+mj-lt"/>
          </a:endParaRPr>
        </a:p>
      </dgm:t>
    </dgm:pt>
    <dgm:pt modelId="{51411368-486F-4085-A0AA-05E89999270E}" type="sibTrans" cxnId="{047F04AD-C144-4A2B-B1A9-5F634F9BA5D2}">
      <dgm:prSet/>
      <dgm:spPr/>
      <dgm:t>
        <a:bodyPr/>
        <a:lstStyle/>
        <a:p>
          <a:endParaRPr lang="en-GB" sz="800">
            <a:latin typeface="+mj-lt"/>
          </a:endParaRPr>
        </a:p>
      </dgm:t>
    </dgm:pt>
    <dgm:pt modelId="{3770B31A-4480-4094-B92B-A802A97EAF24}">
      <dgm:prSet custT="1"/>
      <dgm:spPr/>
      <dgm:t>
        <a:bodyPr/>
        <a:lstStyle/>
        <a:p>
          <a:r>
            <a:rPr lang="en-GB" sz="1100" b="1">
              <a:latin typeface="+mj-lt"/>
            </a:rPr>
            <a:t>C. Process</a:t>
          </a:r>
        </a:p>
      </dgm:t>
    </dgm:pt>
    <dgm:pt modelId="{8D3C5EB7-F156-45BD-B083-C47668FA2570}" type="parTrans" cxnId="{9860BBD3-36E9-437B-BB9A-7A61709E21DE}">
      <dgm:prSet/>
      <dgm:spPr/>
      <dgm:t>
        <a:bodyPr/>
        <a:lstStyle/>
        <a:p>
          <a:endParaRPr lang="en-GB" sz="800">
            <a:latin typeface="+mj-lt"/>
          </a:endParaRPr>
        </a:p>
      </dgm:t>
    </dgm:pt>
    <dgm:pt modelId="{5B35ECC5-A8B0-4FCB-9777-FAC0223DCE4B}" type="sibTrans" cxnId="{9860BBD3-36E9-437B-BB9A-7A61709E21DE}">
      <dgm:prSet/>
      <dgm:spPr/>
      <dgm:t>
        <a:bodyPr/>
        <a:lstStyle/>
        <a:p>
          <a:endParaRPr lang="en-GB" sz="800">
            <a:latin typeface="+mj-lt"/>
          </a:endParaRPr>
        </a:p>
      </dgm:t>
    </dgm:pt>
    <dgm:pt modelId="{38BAC857-6528-4FC9-82E9-BA9AF69DF536}">
      <dgm:prSet custT="1"/>
      <dgm:spPr/>
      <dgm:t>
        <a:bodyPr/>
        <a:lstStyle/>
        <a:p>
          <a:r>
            <a:rPr lang="en-GB" sz="800" b="1" dirty="0">
              <a:latin typeface="+mj-lt"/>
            </a:rPr>
            <a:t>B.3. Community ownership</a:t>
          </a:r>
        </a:p>
      </dgm:t>
    </dgm:pt>
    <dgm:pt modelId="{A881E3F3-6004-4026-9127-3A4F3D2EC14F}" type="parTrans" cxnId="{FBC4D143-328B-4B34-854D-FB59E04F6CB3}">
      <dgm:prSet/>
      <dgm:spPr/>
      <dgm:t>
        <a:bodyPr/>
        <a:lstStyle/>
        <a:p>
          <a:endParaRPr lang="en-GB" sz="800">
            <a:latin typeface="+mj-lt"/>
          </a:endParaRPr>
        </a:p>
      </dgm:t>
    </dgm:pt>
    <dgm:pt modelId="{12E511D3-164C-458A-AE71-FAC220020C36}" type="sibTrans" cxnId="{FBC4D143-328B-4B34-854D-FB59E04F6CB3}">
      <dgm:prSet/>
      <dgm:spPr/>
      <dgm:t>
        <a:bodyPr/>
        <a:lstStyle/>
        <a:p>
          <a:endParaRPr lang="en-GB" sz="800">
            <a:latin typeface="+mj-lt"/>
          </a:endParaRPr>
        </a:p>
      </dgm:t>
    </dgm:pt>
    <dgm:pt modelId="{4F224FAA-A63C-4DE5-B1D5-FB6A09BED10B}">
      <dgm:prSet custT="1"/>
      <dgm:spPr/>
      <dgm:t>
        <a:bodyPr/>
        <a:lstStyle/>
        <a:p>
          <a:r>
            <a:rPr lang="en-GB" sz="800" b="1" dirty="0">
              <a:latin typeface="+mj-lt"/>
            </a:rPr>
            <a:t>C.1. </a:t>
          </a:r>
          <a:r>
            <a:rPr lang="en-GB" sz="800" b="1" dirty="0" smtClean="0">
              <a:latin typeface="+mj-lt"/>
            </a:rPr>
            <a:t>Initiation </a:t>
          </a:r>
          <a:endParaRPr lang="en-GB" sz="800" b="1" dirty="0">
            <a:latin typeface="+mj-lt"/>
          </a:endParaRPr>
        </a:p>
      </dgm:t>
    </dgm:pt>
    <dgm:pt modelId="{596343C9-6E67-4755-B4BB-567352E583D5}" type="parTrans" cxnId="{7DDBAF0B-859A-473B-BB61-A59467D91D28}">
      <dgm:prSet/>
      <dgm:spPr/>
      <dgm:t>
        <a:bodyPr/>
        <a:lstStyle/>
        <a:p>
          <a:endParaRPr lang="en-GB" sz="800">
            <a:latin typeface="+mj-lt"/>
          </a:endParaRPr>
        </a:p>
      </dgm:t>
    </dgm:pt>
    <dgm:pt modelId="{AA918207-E014-454E-9F3C-CECC8DEAB5A2}" type="sibTrans" cxnId="{7DDBAF0B-859A-473B-BB61-A59467D91D28}">
      <dgm:prSet/>
      <dgm:spPr/>
      <dgm:t>
        <a:bodyPr/>
        <a:lstStyle/>
        <a:p>
          <a:endParaRPr lang="en-GB" sz="800">
            <a:latin typeface="+mj-lt"/>
          </a:endParaRPr>
        </a:p>
      </dgm:t>
    </dgm:pt>
    <dgm:pt modelId="{C4CCED68-A830-4CF5-86EA-4EEBD64F9D4C}">
      <dgm:prSet custT="1"/>
      <dgm:spPr/>
      <dgm:t>
        <a:bodyPr/>
        <a:lstStyle/>
        <a:p>
          <a:r>
            <a:rPr lang="en-GB" sz="800" b="1" dirty="0">
              <a:latin typeface="+mj-lt"/>
            </a:rPr>
            <a:t>C.2. Engaging community leaders</a:t>
          </a:r>
        </a:p>
      </dgm:t>
    </dgm:pt>
    <dgm:pt modelId="{257FFEEE-5C25-42B9-BCB3-596B629EEF5C}" type="parTrans" cxnId="{F24F363E-666F-4AE5-9236-B276F1EB3B09}">
      <dgm:prSet/>
      <dgm:spPr/>
      <dgm:t>
        <a:bodyPr/>
        <a:lstStyle/>
        <a:p>
          <a:endParaRPr lang="en-GB" sz="800">
            <a:latin typeface="+mj-lt"/>
          </a:endParaRPr>
        </a:p>
      </dgm:t>
    </dgm:pt>
    <dgm:pt modelId="{2423D51D-4CE7-4900-A25C-218CD138BA0A}" type="sibTrans" cxnId="{F24F363E-666F-4AE5-9236-B276F1EB3B09}">
      <dgm:prSet/>
      <dgm:spPr/>
      <dgm:t>
        <a:bodyPr/>
        <a:lstStyle/>
        <a:p>
          <a:endParaRPr lang="en-GB" sz="800">
            <a:latin typeface="+mj-lt"/>
          </a:endParaRPr>
        </a:p>
      </dgm:t>
    </dgm:pt>
    <dgm:pt modelId="{2378D780-1CC8-4034-8A05-7EA0FB28772E}">
      <dgm:prSet custT="1"/>
      <dgm:spPr/>
      <dgm:t>
        <a:bodyPr/>
        <a:lstStyle/>
        <a:p>
          <a:r>
            <a:rPr lang="en-GB" sz="800" b="1" dirty="0">
              <a:latin typeface="+mj-lt"/>
            </a:rPr>
            <a:t>C.3. </a:t>
          </a:r>
          <a:r>
            <a:rPr lang="en-GB" sz="800" b="1" dirty="0" smtClean="0">
              <a:latin typeface="+mj-lt"/>
            </a:rPr>
            <a:t>Communicating </a:t>
          </a:r>
          <a:r>
            <a:rPr lang="en-GB" sz="800" b="1" dirty="0">
              <a:latin typeface="+mj-lt"/>
            </a:rPr>
            <a:t>with </a:t>
          </a:r>
          <a:r>
            <a:rPr lang="en-GB" sz="800" b="1" dirty="0" smtClean="0">
              <a:latin typeface="+mj-lt"/>
            </a:rPr>
            <a:t>communities</a:t>
          </a:r>
          <a:endParaRPr lang="en-GB" sz="800" b="1" dirty="0">
            <a:latin typeface="+mj-lt"/>
          </a:endParaRPr>
        </a:p>
      </dgm:t>
    </dgm:pt>
    <dgm:pt modelId="{F191CD72-A9A2-4D2C-ADC9-5E8826465BF6}" type="parTrans" cxnId="{3C4C06A0-F7D8-4DDD-8BD0-FD1A81FC76C6}">
      <dgm:prSet/>
      <dgm:spPr/>
      <dgm:t>
        <a:bodyPr/>
        <a:lstStyle/>
        <a:p>
          <a:endParaRPr lang="en-GB" sz="800">
            <a:latin typeface="+mj-lt"/>
          </a:endParaRPr>
        </a:p>
      </dgm:t>
    </dgm:pt>
    <dgm:pt modelId="{506E7E9C-EF16-4D81-8EBA-8504B3571F7E}" type="sibTrans" cxnId="{3C4C06A0-F7D8-4DDD-8BD0-FD1A81FC76C6}">
      <dgm:prSet/>
      <dgm:spPr/>
      <dgm:t>
        <a:bodyPr/>
        <a:lstStyle/>
        <a:p>
          <a:endParaRPr lang="en-GB" sz="800">
            <a:latin typeface="+mj-lt"/>
          </a:endParaRPr>
        </a:p>
      </dgm:t>
    </dgm:pt>
    <dgm:pt modelId="{D73C83D1-D5E1-4AB6-A8DF-B6074B6AAF2C}">
      <dgm:prSet custT="1"/>
      <dgm:spPr/>
      <dgm:t>
        <a:bodyPr/>
        <a:lstStyle/>
        <a:p>
          <a:pPr algn="ctr"/>
          <a:r>
            <a:rPr lang="en-GB" sz="800" b="1" dirty="0">
              <a:latin typeface="+mj-lt"/>
            </a:rPr>
            <a:t>C.4. Engagement </a:t>
          </a:r>
          <a:r>
            <a:rPr lang="en-GB" sz="800" b="1" dirty="0" smtClean="0">
              <a:latin typeface="+mj-lt"/>
            </a:rPr>
            <a:t>activities</a:t>
          </a:r>
          <a:endParaRPr lang="en-GB" sz="800" b="1" dirty="0">
            <a:latin typeface="+mj-lt"/>
          </a:endParaRPr>
        </a:p>
      </dgm:t>
    </dgm:pt>
    <dgm:pt modelId="{14E08834-3179-454B-84DD-3C3DEA5C8531}" type="parTrans" cxnId="{2FE90843-A06A-428D-8CD9-44E3C3B273C1}">
      <dgm:prSet/>
      <dgm:spPr/>
      <dgm:t>
        <a:bodyPr/>
        <a:lstStyle/>
        <a:p>
          <a:endParaRPr lang="en-GB" sz="800">
            <a:latin typeface="+mj-lt"/>
          </a:endParaRPr>
        </a:p>
      </dgm:t>
    </dgm:pt>
    <dgm:pt modelId="{B23EDBC0-ABA9-47DA-B4BF-95C45E20DEE5}" type="sibTrans" cxnId="{2FE90843-A06A-428D-8CD9-44E3C3B273C1}">
      <dgm:prSet/>
      <dgm:spPr/>
      <dgm:t>
        <a:bodyPr/>
        <a:lstStyle/>
        <a:p>
          <a:endParaRPr lang="en-GB" sz="800">
            <a:latin typeface="+mj-lt"/>
          </a:endParaRPr>
        </a:p>
      </dgm:t>
    </dgm:pt>
    <dgm:pt modelId="{7151B3AA-9808-4C3B-8440-5B8E46CC26FF}">
      <dgm:prSet custT="1"/>
      <dgm:spPr/>
      <dgm:t>
        <a:bodyPr/>
        <a:lstStyle/>
        <a:p>
          <a:r>
            <a:rPr lang="en-GB" sz="800" b="1" dirty="0">
              <a:latin typeface="+mj-lt"/>
            </a:rPr>
            <a:t>C.5. Engagement timeline</a:t>
          </a:r>
        </a:p>
      </dgm:t>
    </dgm:pt>
    <dgm:pt modelId="{5C1854AA-37AC-473D-820B-00BB406FF734}" type="parTrans" cxnId="{6F0B57CE-25AD-4449-AD37-9576F44DD7D0}">
      <dgm:prSet/>
      <dgm:spPr/>
      <dgm:t>
        <a:bodyPr/>
        <a:lstStyle/>
        <a:p>
          <a:endParaRPr lang="en-GB" sz="800">
            <a:latin typeface="+mj-lt"/>
          </a:endParaRPr>
        </a:p>
      </dgm:t>
    </dgm:pt>
    <dgm:pt modelId="{195E464B-17C7-42ED-BA81-833A4BC99B90}" type="sibTrans" cxnId="{6F0B57CE-25AD-4449-AD37-9576F44DD7D0}">
      <dgm:prSet/>
      <dgm:spPr/>
      <dgm:t>
        <a:bodyPr/>
        <a:lstStyle/>
        <a:p>
          <a:endParaRPr lang="en-GB" sz="800">
            <a:latin typeface="+mj-lt"/>
          </a:endParaRPr>
        </a:p>
      </dgm:t>
    </dgm:pt>
    <dgm:pt modelId="{627FF717-CB01-4CFB-9361-84809BAF81CD}">
      <dgm:prSet custT="1"/>
      <dgm:spPr/>
      <dgm:t>
        <a:bodyPr/>
        <a:lstStyle/>
        <a:p>
          <a:r>
            <a:rPr lang="en-GB" sz="800" b="1" dirty="0">
              <a:latin typeface="+mj-lt"/>
            </a:rPr>
            <a:t>C.6 Engaging vulnerable community groups </a:t>
          </a:r>
        </a:p>
      </dgm:t>
    </dgm:pt>
    <dgm:pt modelId="{B8897399-8BC9-45EC-AC03-2371488AAE15}" type="parTrans" cxnId="{C8335136-FF17-4BCE-A685-B023B87422AA}">
      <dgm:prSet/>
      <dgm:spPr/>
      <dgm:t>
        <a:bodyPr/>
        <a:lstStyle/>
        <a:p>
          <a:endParaRPr lang="en-GB" sz="800">
            <a:latin typeface="+mj-lt"/>
          </a:endParaRPr>
        </a:p>
      </dgm:t>
    </dgm:pt>
    <dgm:pt modelId="{A8C5B6F4-8127-4E02-955C-3FD418F7044E}" type="sibTrans" cxnId="{C8335136-FF17-4BCE-A685-B023B87422AA}">
      <dgm:prSet/>
      <dgm:spPr/>
      <dgm:t>
        <a:bodyPr/>
        <a:lstStyle/>
        <a:p>
          <a:endParaRPr lang="en-GB" sz="800">
            <a:latin typeface="+mj-lt"/>
          </a:endParaRPr>
        </a:p>
      </dgm:t>
    </dgm:pt>
    <dgm:pt modelId="{6987CB38-C90F-4836-A2DB-9598C290F084}">
      <dgm:prSet phldrT="[Text]" custT="1"/>
      <dgm:spPr/>
      <dgm:t>
        <a:bodyPr/>
        <a:lstStyle/>
        <a:p>
          <a:r>
            <a:rPr lang="en-GB" sz="1100" b="1">
              <a:latin typeface="+mj-lt"/>
            </a:rPr>
            <a:t>B. Infrastructure</a:t>
          </a:r>
        </a:p>
      </dgm:t>
    </dgm:pt>
    <dgm:pt modelId="{5B87EB93-D91B-4DF5-95C3-9C52D411AD8D}" type="sibTrans" cxnId="{B568B110-A491-4CA7-A84D-733CB5BD4BC4}">
      <dgm:prSet/>
      <dgm:spPr/>
      <dgm:t>
        <a:bodyPr/>
        <a:lstStyle/>
        <a:p>
          <a:endParaRPr lang="en-GB" sz="800">
            <a:latin typeface="+mj-lt"/>
          </a:endParaRPr>
        </a:p>
      </dgm:t>
    </dgm:pt>
    <dgm:pt modelId="{7DE968BD-16D9-41C3-BD40-D7EEFF7B5CC9}" type="parTrans" cxnId="{B568B110-A491-4CA7-A84D-733CB5BD4BC4}">
      <dgm:prSet/>
      <dgm:spPr/>
      <dgm:t>
        <a:bodyPr/>
        <a:lstStyle/>
        <a:p>
          <a:endParaRPr lang="en-GB" sz="800">
            <a:latin typeface="+mj-lt"/>
          </a:endParaRPr>
        </a:p>
      </dgm:t>
    </dgm:pt>
    <dgm:pt modelId="{D7EA8A60-878F-47EE-BD1B-8C91BAF2BCD7}" type="pres">
      <dgm:prSet presAssocID="{1F75D302-F848-406B-A686-89DE735E9E83}" presName="diagram" presStyleCnt="0">
        <dgm:presLayoutVars>
          <dgm:chPref val="1"/>
          <dgm:dir/>
          <dgm:animOne val="branch"/>
          <dgm:animLvl val="lvl"/>
          <dgm:resizeHandles/>
        </dgm:presLayoutVars>
      </dgm:prSet>
      <dgm:spPr/>
      <dgm:t>
        <a:bodyPr/>
        <a:lstStyle/>
        <a:p>
          <a:endParaRPr lang="en-GB"/>
        </a:p>
      </dgm:t>
    </dgm:pt>
    <dgm:pt modelId="{85B896FE-2004-47BE-81C1-4B294D25958A}" type="pres">
      <dgm:prSet presAssocID="{A6958D4E-158E-4DB1-AB23-2AE7EB76DD86}" presName="root" presStyleCnt="0"/>
      <dgm:spPr/>
    </dgm:pt>
    <dgm:pt modelId="{0DD56E3B-63CC-4D6F-9B18-916E153E39FD}" type="pres">
      <dgm:prSet presAssocID="{A6958D4E-158E-4DB1-AB23-2AE7EB76DD86}" presName="rootComposite" presStyleCnt="0"/>
      <dgm:spPr/>
    </dgm:pt>
    <dgm:pt modelId="{500E5944-47A9-4D33-969A-49303ECDD4F8}" type="pres">
      <dgm:prSet presAssocID="{A6958D4E-158E-4DB1-AB23-2AE7EB76DD86}" presName="rootText" presStyleLbl="node1" presStyleIdx="0" presStyleCnt="3" custScaleX="175076"/>
      <dgm:spPr/>
      <dgm:t>
        <a:bodyPr/>
        <a:lstStyle/>
        <a:p>
          <a:endParaRPr lang="en-GB"/>
        </a:p>
      </dgm:t>
    </dgm:pt>
    <dgm:pt modelId="{140FD2C8-AB4E-455E-83DB-7740AF69D40B}" type="pres">
      <dgm:prSet presAssocID="{A6958D4E-158E-4DB1-AB23-2AE7EB76DD86}" presName="rootConnector" presStyleLbl="node1" presStyleIdx="0" presStyleCnt="3"/>
      <dgm:spPr/>
      <dgm:t>
        <a:bodyPr/>
        <a:lstStyle/>
        <a:p>
          <a:endParaRPr lang="en-GB"/>
        </a:p>
      </dgm:t>
    </dgm:pt>
    <dgm:pt modelId="{564FDBB1-CA66-4347-A3FC-29B26411FE5D}" type="pres">
      <dgm:prSet presAssocID="{A6958D4E-158E-4DB1-AB23-2AE7EB76DD86}" presName="childShape" presStyleCnt="0"/>
      <dgm:spPr/>
    </dgm:pt>
    <dgm:pt modelId="{3EE197F1-6CAC-47E4-A6A0-6DD5AA3A22BC}" type="pres">
      <dgm:prSet presAssocID="{7870B0D3-F585-4FC0-91F3-57321252391B}" presName="Name13" presStyleLbl="parChTrans1D2" presStyleIdx="0" presStyleCnt="11"/>
      <dgm:spPr/>
      <dgm:t>
        <a:bodyPr/>
        <a:lstStyle/>
        <a:p>
          <a:endParaRPr lang="en-GB"/>
        </a:p>
      </dgm:t>
    </dgm:pt>
    <dgm:pt modelId="{4754A184-D4B2-4FEF-86ED-0A8221BC1483}" type="pres">
      <dgm:prSet presAssocID="{23222431-1E13-4881-9826-950F36EF7A31}" presName="childText" presStyleLbl="bgAcc1" presStyleIdx="0" presStyleCnt="11" custScaleX="204201" custScaleY="141113">
        <dgm:presLayoutVars>
          <dgm:bulletEnabled val="1"/>
        </dgm:presLayoutVars>
      </dgm:prSet>
      <dgm:spPr/>
      <dgm:t>
        <a:bodyPr/>
        <a:lstStyle/>
        <a:p>
          <a:endParaRPr lang="en-GB"/>
        </a:p>
      </dgm:t>
    </dgm:pt>
    <dgm:pt modelId="{5676E586-430C-4B80-BF16-53E513613288}" type="pres">
      <dgm:prSet presAssocID="{908A8732-3446-443B-B0EC-28EADE9AAB84}" presName="Name13" presStyleLbl="parChTrans1D2" presStyleIdx="1" presStyleCnt="11"/>
      <dgm:spPr/>
      <dgm:t>
        <a:bodyPr/>
        <a:lstStyle/>
        <a:p>
          <a:endParaRPr lang="en-GB"/>
        </a:p>
      </dgm:t>
    </dgm:pt>
    <dgm:pt modelId="{82CE86FB-AE56-427B-8ED7-F536ED4A1D00}" type="pres">
      <dgm:prSet presAssocID="{8A75C57A-684D-49B3-9D69-071DE27E953B}" presName="childText" presStyleLbl="bgAcc1" presStyleIdx="1" presStyleCnt="11" custScaleX="204478" custScaleY="150523">
        <dgm:presLayoutVars>
          <dgm:bulletEnabled val="1"/>
        </dgm:presLayoutVars>
      </dgm:prSet>
      <dgm:spPr/>
      <dgm:t>
        <a:bodyPr/>
        <a:lstStyle/>
        <a:p>
          <a:endParaRPr lang="en-GB"/>
        </a:p>
      </dgm:t>
    </dgm:pt>
    <dgm:pt modelId="{75DDB4BD-9CE8-45B2-9D09-9A4181937211}" type="pres">
      <dgm:prSet presAssocID="{6987CB38-C90F-4836-A2DB-9598C290F084}" presName="root" presStyleCnt="0"/>
      <dgm:spPr/>
    </dgm:pt>
    <dgm:pt modelId="{10A77579-775B-4FC5-BC01-3E29F18921EF}" type="pres">
      <dgm:prSet presAssocID="{6987CB38-C90F-4836-A2DB-9598C290F084}" presName="rootComposite" presStyleCnt="0"/>
      <dgm:spPr/>
    </dgm:pt>
    <dgm:pt modelId="{DB74F151-B6D8-4EEE-8AD6-F7B712FA8F4F}" type="pres">
      <dgm:prSet presAssocID="{6987CB38-C90F-4836-A2DB-9598C290F084}" presName="rootText" presStyleLbl="node1" presStyleIdx="1" presStyleCnt="3" custScaleX="171376"/>
      <dgm:spPr/>
      <dgm:t>
        <a:bodyPr/>
        <a:lstStyle/>
        <a:p>
          <a:endParaRPr lang="en-GB"/>
        </a:p>
      </dgm:t>
    </dgm:pt>
    <dgm:pt modelId="{D1C337EB-FBDB-421E-8BB1-618A3FCFDA68}" type="pres">
      <dgm:prSet presAssocID="{6987CB38-C90F-4836-A2DB-9598C290F084}" presName="rootConnector" presStyleLbl="node1" presStyleIdx="1" presStyleCnt="3"/>
      <dgm:spPr/>
      <dgm:t>
        <a:bodyPr/>
        <a:lstStyle/>
        <a:p>
          <a:endParaRPr lang="en-GB"/>
        </a:p>
      </dgm:t>
    </dgm:pt>
    <dgm:pt modelId="{D8DC438F-AD36-4915-A18A-4B254667EE58}" type="pres">
      <dgm:prSet presAssocID="{6987CB38-C90F-4836-A2DB-9598C290F084}" presName="childShape" presStyleCnt="0"/>
      <dgm:spPr/>
    </dgm:pt>
    <dgm:pt modelId="{55DA4008-E8BE-48C8-972A-4FF11737C5DF}" type="pres">
      <dgm:prSet presAssocID="{DE129CCF-FC3E-4124-B387-B8650DD372B2}" presName="Name13" presStyleLbl="parChTrans1D2" presStyleIdx="2" presStyleCnt="11"/>
      <dgm:spPr/>
      <dgm:t>
        <a:bodyPr/>
        <a:lstStyle/>
        <a:p>
          <a:endParaRPr lang="en-GB"/>
        </a:p>
      </dgm:t>
    </dgm:pt>
    <dgm:pt modelId="{870173C5-4B1B-4743-875E-D5BED221AAB5}" type="pres">
      <dgm:prSet presAssocID="{023BFEAC-0AA6-4B9F-B8DB-ABEFDE7BD209}" presName="childText" presStyleLbl="bgAcc1" presStyleIdx="2" presStyleCnt="11" custScaleX="178515" custScaleY="143939">
        <dgm:presLayoutVars>
          <dgm:bulletEnabled val="1"/>
        </dgm:presLayoutVars>
      </dgm:prSet>
      <dgm:spPr/>
      <dgm:t>
        <a:bodyPr/>
        <a:lstStyle/>
        <a:p>
          <a:endParaRPr lang="en-GB"/>
        </a:p>
      </dgm:t>
    </dgm:pt>
    <dgm:pt modelId="{EE2E99A7-D089-453C-80F1-9C26E09B27C0}" type="pres">
      <dgm:prSet presAssocID="{72B9AA2E-FCAE-4195-92F2-7C7439C6F1B3}" presName="Name13" presStyleLbl="parChTrans1D2" presStyleIdx="3" presStyleCnt="11"/>
      <dgm:spPr/>
      <dgm:t>
        <a:bodyPr/>
        <a:lstStyle/>
        <a:p>
          <a:endParaRPr lang="en-GB"/>
        </a:p>
      </dgm:t>
    </dgm:pt>
    <dgm:pt modelId="{A47D3BC6-F57F-411C-8A56-6D66DC9BA8B7}" type="pres">
      <dgm:prSet presAssocID="{166EF0CB-3F4E-48D3-9B24-736BF54F0F37}" presName="childText" presStyleLbl="bgAcc1" presStyleIdx="3" presStyleCnt="11" custScaleX="180849" custScaleY="158975">
        <dgm:presLayoutVars>
          <dgm:bulletEnabled val="1"/>
        </dgm:presLayoutVars>
      </dgm:prSet>
      <dgm:spPr/>
      <dgm:t>
        <a:bodyPr/>
        <a:lstStyle/>
        <a:p>
          <a:endParaRPr lang="en-GB"/>
        </a:p>
      </dgm:t>
    </dgm:pt>
    <dgm:pt modelId="{70C5F203-D37A-4EF3-A76E-9A166DCCE6F6}" type="pres">
      <dgm:prSet presAssocID="{A881E3F3-6004-4026-9127-3A4F3D2EC14F}" presName="Name13" presStyleLbl="parChTrans1D2" presStyleIdx="4" presStyleCnt="11"/>
      <dgm:spPr/>
      <dgm:t>
        <a:bodyPr/>
        <a:lstStyle/>
        <a:p>
          <a:endParaRPr lang="en-GB"/>
        </a:p>
      </dgm:t>
    </dgm:pt>
    <dgm:pt modelId="{5D30A6FC-1433-4090-97B8-E84910833242}" type="pres">
      <dgm:prSet presAssocID="{38BAC857-6528-4FC9-82E9-BA9AF69DF536}" presName="childText" presStyleLbl="bgAcc1" presStyleIdx="4" presStyleCnt="11" custScaleX="180565" custScaleY="164236">
        <dgm:presLayoutVars>
          <dgm:bulletEnabled val="1"/>
        </dgm:presLayoutVars>
      </dgm:prSet>
      <dgm:spPr/>
      <dgm:t>
        <a:bodyPr/>
        <a:lstStyle/>
        <a:p>
          <a:endParaRPr lang="en-GB"/>
        </a:p>
      </dgm:t>
    </dgm:pt>
    <dgm:pt modelId="{D4E017AA-EBD3-455A-BBF7-7D9EA1B717C2}" type="pres">
      <dgm:prSet presAssocID="{3770B31A-4480-4094-B92B-A802A97EAF24}" presName="root" presStyleCnt="0"/>
      <dgm:spPr/>
    </dgm:pt>
    <dgm:pt modelId="{1CCC2B18-674D-45DB-9235-2BCC5192B850}" type="pres">
      <dgm:prSet presAssocID="{3770B31A-4480-4094-B92B-A802A97EAF24}" presName="rootComposite" presStyleCnt="0"/>
      <dgm:spPr/>
    </dgm:pt>
    <dgm:pt modelId="{1CBF09C3-5450-4166-9F28-0C7193ED240A}" type="pres">
      <dgm:prSet presAssocID="{3770B31A-4480-4094-B92B-A802A97EAF24}" presName="rootText" presStyleLbl="node1" presStyleIdx="2" presStyleCnt="3" custScaleX="195940" custLinFactNeighborY="-166"/>
      <dgm:spPr/>
      <dgm:t>
        <a:bodyPr/>
        <a:lstStyle/>
        <a:p>
          <a:endParaRPr lang="en-GB"/>
        </a:p>
      </dgm:t>
    </dgm:pt>
    <dgm:pt modelId="{979E7C2D-ED9A-4895-A4FD-E7E819B177FB}" type="pres">
      <dgm:prSet presAssocID="{3770B31A-4480-4094-B92B-A802A97EAF24}" presName="rootConnector" presStyleLbl="node1" presStyleIdx="2" presStyleCnt="3"/>
      <dgm:spPr/>
      <dgm:t>
        <a:bodyPr/>
        <a:lstStyle/>
        <a:p>
          <a:endParaRPr lang="en-GB"/>
        </a:p>
      </dgm:t>
    </dgm:pt>
    <dgm:pt modelId="{D1228501-277B-466D-ADA4-D3C02001CE51}" type="pres">
      <dgm:prSet presAssocID="{3770B31A-4480-4094-B92B-A802A97EAF24}" presName="childShape" presStyleCnt="0"/>
      <dgm:spPr/>
    </dgm:pt>
    <dgm:pt modelId="{3FBAC64B-8B7C-49CA-8C95-0E59E21031C5}" type="pres">
      <dgm:prSet presAssocID="{596343C9-6E67-4755-B4BB-567352E583D5}" presName="Name13" presStyleLbl="parChTrans1D2" presStyleIdx="5" presStyleCnt="11"/>
      <dgm:spPr/>
      <dgm:t>
        <a:bodyPr/>
        <a:lstStyle/>
        <a:p>
          <a:endParaRPr lang="en-GB"/>
        </a:p>
      </dgm:t>
    </dgm:pt>
    <dgm:pt modelId="{0086DF4C-53EB-4F57-8204-4E4CAA05A8BE}" type="pres">
      <dgm:prSet presAssocID="{4F224FAA-A63C-4DE5-B1D5-FB6A09BED10B}" presName="childText" presStyleLbl="bgAcc1" presStyleIdx="5" presStyleCnt="11" custScaleX="214829" custScaleY="86014">
        <dgm:presLayoutVars>
          <dgm:bulletEnabled val="1"/>
        </dgm:presLayoutVars>
      </dgm:prSet>
      <dgm:spPr/>
      <dgm:t>
        <a:bodyPr/>
        <a:lstStyle/>
        <a:p>
          <a:endParaRPr lang="en-GB"/>
        </a:p>
      </dgm:t>
    </dgm:pt>
    <dgm:pt modelId="{EF28F8A5-83CD-4637-965F-8A3FE2ABE9D4}" type="pres">
      <dgm:prSet presAssocID="{257FFEEE-5C25-42B9-BCB3-596B629EEF5C}" presName="Name13" presStyleLbl="parChTrans1D2" presStyleIdx="6" presStyleCnt="11"/>
      <dgm:spPr/>
      <dgm:t>
        <a:bodyPr/>
        <a:lstStyle/>
        <a:p>
          <a:endParaRPr lang="en-GB"/>
        </a:p>
      </dgm:t>
    </dgm:pt>
    <dgm:pt modelId="{EB3819DB-C8CF-4764-8888-E89EA3DD6BF7}" type="pres">
      <dgm:prSet presAssocID="{C4CCED68-A830-4CF5-86EA-4EEBD64F9D4C}" presName="childText" presStyleLbl="bgAcc1" presStyleIdx="6" presStyleCnt="11" custScaleX="215626">
        <dgm:presLayoutVars>
          <dgm:bulletEnabled val="1"/>
        </dgm:presLayoutVars>
      </dgm:prSet>
      <dgm:spPr/>
      <dgm:t>
        <a:bodyPr/>
        <a:lstStyle/>
        <a:p>
          <a:endParaRPr lang="en-GB"/>
        </a:p>
      </dgm:t>
    </dgm:pt>
    <dgm:pt modelId="{B07DAD19-27AD-4770-83E2-314AC7ADF926}" type="pres">
      <dgm:prSet presAssocID="{F191CD72-A9A2-4D2C-ADC9-5E8826465BF6}" presName="Name13" presStyleLbl="parChTrans1D2" presStyleIdx="7" presStyleCnt="11"/>
      <dgm:spPr/>
      <dgm:t>
        <a:bodyPr/>
        <a:lstStyle/>
        <a:p>
          <a:endParaRPr lang="en-GB"/>
        </a:p>
      </dgm:t>
    </dgm:pt>
    <dgm:pt modelId="{672C9C3F-DF51-4B19-87A4-97AB0008ACE0}" type="pres">
      <dgm:prSet presAssocID="{2378D780-1CC8-4034-8A05-7EA0FB28772E}" presName="childText" presStyleLbl="bgAcc1" presStyleIdx="7" presStyleCnt="11" custScaleX="218087">
        <dgm:presLayoutVars>
          <dgm:bulletEnabled val="1"/>
        </dgm:presLayoutVars>
      </dgm:prSet>
      <dgm:spPr/>
      <dgm:t>
        <a:bodyPr/>
        <a:lstStyle/>
        <a:p>
          <a:endParaRPr lang="en-GB"/>
        </a:p>
      </dgm:t>
    </dgm:pt>
    <dgm:pt modelId="{2AC2E030-558E-4756-867C-44694C20A835}" type="pres">
      <dgm:prSet presAssocID="{14E08834-3179-454B-84DD-3C3DEA5C8531}" presName="Name13" presStyleLbl="parChTrans1D2" presStyleIdx="8" presStyleCnt="11"/>
      <dgm:spPr/>
      <dgm:t>
        <a:bodyPr/>
        <a:lstStyle/>
        <a:p>
          <a:endParaRPr lang="en-GB"/>
        </a:p>
      </dgm:t>
    </dgm:pt>
    <dgm:pt modelId="{6E406A2E-A161-4067-BE4C-BCBE71B053A4}" type="pres">
      <dgm:prSet presAssocID="{D73C83D1-D5E1-4AB6-A8DF-B6074B6AAF2C}" presName="childText" presStyleLbl="bgAcc1" presStyleIdx="8" presStyleCnt="11" custScaleX="221174" custScaleY="82215">
        <dgm:presLayoutVars>
          <dgm:bulletEnabled val="1"/>
        </dgm:presLayoutVars>
      </dgm:prSet>
      <dgm:spPr/>
      <dgm:t>
        <a:bodyPr/>
        <a:lstStyle/>
        <a:p>
          <a:endParaRPr lang="en-GB"/>
        </a:p>
      </dgm:t>
    </dgm:pt>
    <dgm:pt modelId="{765C7EDE-4481-453A-B179-AD875C9BFA27}" type="pres">
      <dgm:prSet presAssocID="{5C1854AA-37AC-473D-820B-00BB406FF734}" presName="Name13" presStyleLbl="parChTrans1D2" presStyleIdx="9" presStyleCnt="11"/>
      <dgm:spPr/>
      <dgm:t>
        <a:bodyPr/>
        <a:lstStyle/>
        <a:p>
          <a:endParaRPr lang="en-GB"/>
        </a:p>
      </dgm:t>
    </dgm:pt>
    <dgm:pt modelId="{BEFF8639-C4AE-4A73-9C37-B96BD25E7DC3}" type="pres">
      <dgm:prSet presAssocID="{7151B3AA-9808-4C3B-8440-5B8E46CC26FF}" presName="childText" presStyleLbl="bgAcc1" presStyleIdx="9" presStyleCnt="11" custScaleX="221224" custScaleY="80104">
        <dgm:presLayoutVars>
          <dgm:bulletEnabled val="1"/>
        </dgm:presLayoutVars>
      </dgm:prSet>
      <dgm:spPr/>
      <dgm:t>
        <a:bodyPr/>
        <a:lstStyle/>
        <a:p>
          <a:endParaRPr lang="en-GB"/>
        </a:p>
      </dgm:t>
    </dgm:pt>
    <dgm:pt modelId="{99E7EC8B-931C-478E-90E8-E287290CEB87}" type="pres">
      <dgm:prSet presAssocID="{B8897399-8BC9-45EC-AC03-2371488AAE15}" presName="Name13" presStyleLbl="parChTrans1D2" presStyleIdx="10" presStyleCnt="11"/>
      <dgm:spPr/>
      <dgm:t>
        <a:bodyPr/>
        <a:lstStyle/>
        <a:p>
          <a:endParaRPr lang="en-GB"/>
        </a:p>
      </dgm:t>
    </dgm:pt>
    <dgm:pt modelId="{EDDC20E4-82E8-466A-87C9-B267DB1D4520}" type="pres">
      <dgm:prSet presAssocID="{627FF717-CB01-4CFB-9361-84809BAF81CD}" presName="childText" presStyleLbl="bgAcc1" presStyleIdx="10" presStyleCnt="11" custScaleX="222446" custScaleY="92841">
        <dgm:presLayoutVars>
          <dgm:bulletEnabled val="1"/>
        </dgm:presLayoutVars>
      </dgm:prSet>
      <dgm:spPr/>
      <dgm:t>
        <a:bodyPr/>
        <a:lstStyle/>
        <a:p>
          <a:endParaRPr lang="en-GB"/>
        </a:p>
      </dgm:t>
    </dgm:pt>
  </dgm:ptLst>
  <dgm:cxnLst>
    <dgm:cxn modelId="{52B6EE2D-F6A7-1548-9AF4-8740B8E542FD}" type="presOf" srcId="{023BFEAC-0AA6-4B9F-B8DB-ABEFDE7BD209}" destId="{870173C5-4B1B-4743-875E-D5BED221AAB5}" srcOrd="0" destOrd="0" presId="urn:microsoft.com/office/officeart/2005/8/layout/hierarchy3"/>
    <dgm:cxn modelId="{D76CEF25-3F69-9047-AC75-4B7DFBF1AEE4}" type="presOf" srcId="{4F224FAA-A63C-4DE5-B1D5-FB6A09BED10B}" destId="{0086DF4C-53EB-4F57-8204-4E4CAA05A8BE}" srcOrd="0" destOrd="0" presId="urn:microsoft.com/office/officeart/2005/8/layout/hierarchy3"/>
    <dgm:cxn modelId="{6F0B57CE-25AD-4449-AD37-9576F44DD7D0}" srcId="{3770B31A-4480-4094-B92B-A802A97EAF24}" destId="{7151B3AA-9808-4C3B-8440-5B8E46CC26FF}" srcOrd="4" destOrd="0" parTransId="{5C1854AA-37AC-473D-820B-00BB406FF734}" sibTransId="{195E464B-17C7-42ED-BA81-833A4BC99B90}"/>
    <dgm:cxn modelId="{802A8CDE-E160-BD49-B48D-AE18433F8457}" type="presOf" srcId="{D73C83D1-D5E1-4AB6-A8DF-B6074B6AAF2C}" destId="{6E406A2E-A161-4067-BE4C-BCBE71B053A4}" srcOrd="0" destOrd="0" presId="urn:microsoft.com/office/officeart/2005/8/layout/hierarchy3"/>
    <dgm:cxn modelId="{267C66EB-FD19-1B47-A6C9-BC6C350B5424}" type="presOf" srcId="{5C1854AA-37AC-473D-820B-00BB406FF734}" destId="{765C7EDE-4481-453A-B179-AD875C9BFA27}" srcOrd="0" destOrd="0" presId="urn:microsoft.com/office/officeart/2005/8/layout/hierarchy3"/>
    <dgm:cxn modelId="{FBC4D143-328B-4B34-854D-FB59E04F6CB3}" srcId="{6987CB38-C90F-4836-A2DB-9598C290F084}" destId="{38BAC857-6528-4FC9-82E9-BA9AF69DF536}" srcOrd="2" destOrd="0" parTransId="{A881E3F3-6004-4026-9127-3A4F3D2EC14F}" sibTransId="{12E511D3-164C-458A-AE71-FAC220020C36}"/>
    <dgm:cxn modelId="{7170ABE3-02A3-4DAB-8EEA-30F08107F9BC}" srcId="{A6958D4E-158E-4DB1-AB23-2AE7EB76DD86}" destId="{23222431-1E13-4881-9826-950F36EF7A31}" srcOrd="0" destOrd="0" parTransId="{7870B0D3-F585-4FC0-91F3-57321252391B}" sibTransId="{2759A69E-8641-46FB-8F45-0208F96CC4F5}"/>
    <dgm:cxn modelId="{D8C3FF9F-2A27-9646-88D7-87F88E146F8E}" type="presOf" srcId="{A881E3F3-6004-4026-9127-3A4F3D2EC14F}" destId="{70C5F203-D37A-4EF3-A76E-9A166DCCE6F6}" srcOrd="0" destOrd="0" presId="urn:microsoft.com/office/officeart/2005/8/layout/hierarchy3"/>
    <dgm:cxn modelId="{9DC3E5D7-213A-164C-A426-A95F483DF0FB}" type="presOf" srcId="{14E08834-3179-454B-84DD-3C3DEA5C8531}" destId="{2AC2E030-558E-4756-867C-44694C20A835}" srcOrd="0" destOrd="0" presId="urn:microsoft.com/office/officeart/2005/8/layout/hierarchy3"/>
    <dgm:cxn modelId="{B62304C3-F456-8A49-ACC1-156D498D198F}" type="presOf" srcId="{DE129CCF-FC3E-4124-B387-B8650DD372B2}" destId="{55DA4008-E8BE-48C8-972A-4FF11737C5DF}" srcOrd="0" destOrd="0" presId="urn:microsoft.com/office/officeart/2005/8/layout/hierarchy3"/>
    <dgm:cxn modelId="{2E891037-9A83-C547-ABFA-8435CC4A7E04}" type="presOf" srcId="{6987CB38-C90F-4836-A2DB-9598C290F084}" destId="{D1C337EB-FBDB-421E-8BB1-618A3FCFDA68}" srcOrd="1" destOrd="0" presId="urn:microsoft.com/office/officeart/2005/8/layout/hierarchy3"/>
    <dgm:cxn modelId="{2FE90843-A06A-428D-8CD9-44E3C3B273C1}" srcId="{3770B31A-4480-4094-B92B-A802A97EAF24}" destId="{D73C83D1-D5E1-4AB6-A8DF-B6074B6AAF2C}" srcOrd="3" destOrd="0" parTransId="{14E08834-3179-454B-84DD-3C3DEA5C8531}" sibTransId="{B23EDBC0-ABA9-47DA-B4BF-95C45E20DEE5}"/>
    <dgm:cxn modelId="{19FB85C7-550A-054B-8F55-AA230BA82A9A}" type="presOf" srcId="{166EF0CB-3F4E-48D3-9B24-736BF54F0F37}" destId="{A47D3BC6-F57F-411C-8A56-6D66DC9BA8B7}" srcOrd="0" destOrd="0" presId="urn:microsoft.com/office/officeart/2005/8/layout/hierarchy3"/>
    <dgm:cxn modelId="{C8335136-FF17-4BCE-A685-B023B87422AA}" srcId="{3770B31A-4480-4094-B92B-A802A97EAF24}" destId="{627FF717-CB01-4CFB-9361-84809BAF81CD}" srcOrd="5" destOrd="0" parTransId="{B8897399-8BC9-45EC-AC03-2371488AAE15}" sibTransId="{A8C5B6F4-8127-4E02-955C-3FD418F7044E}"/>
    <dgm:cxn modelId="{71691111-A402-804D-8BD4-FE608B3B4A0A}" type="presOf" srcId="{908A8732-3446-443B-B0EC-28EADE9AAB84}" destId="{5676E586-430C-4B80-BF16-53E513613288}" srcOrd="0" destOrd="0" presId="urn:microsoft.com/office/officeart/2005/8/layout/hierarchy3"/>
    <dgm:cxn modelId="{A2865E4E-D208-4B8A-9D52-ACA58E67E710}" srcId="{A6958D4E-158E-4DB1-AB23-2AE7EB76DD86}" destId="{8A75C57A-684D-49B3-9D69-071DE27E953B}" srcOrd="1" destOrd="0" parTransId="{908A8732-3446-443B-B0EC-28EADE9AAB84}" sibTransId="{CD3D75F4-91EA-47FC-BF5B-689DC2BF7083}"/>
    <dgm:cxn modelId="{ABAE2BAD-575C-4647-B378-4C53637944C0}" type="presOf" srcId="{596343C9-6E67-4755-B4BB-567352E583D5}" destId="{3FBAC64B-8B7C-49CA-8C95-0E59E21031C5}" srcOrd="0" destOrd="0" presId="urn:microsoft.com/office/officeart/2005/8/layout/hierarchy3"/>
    <dgm:cxn modelId="{E6592646-BD32-40AB-A9FC-96948436BCC7}" srcId="{6987CB38-C90F-4836-A2DB-9598C290F084}" destId="{023BFEAC-0AA6-4B9F-B8DB-ABEFDE7BD209}" srcOrd="0" destOrd="0" parTransId="{DE129CCF-FC3E-4124-B387-B8650DD372B2}" sibTransId="{BE62E96B-900B-4107-9232-B35BC9B07CBD}"/>
    <dgm:cxn modelId="{3C4C06A0-F7D8-4DDD-8BD0-FD1A81FC76C6}" srcId="{3770B31A-4480-4094-B92B-A802A97EAF24}" destId="{2378D780-1CC8-4034-8A05-7EA0FB28772E}" srcOrd="2" destOrd="0" parTransId="{F191CD72-A9A2-4D2C-ADC9-5E8826465BF6}" sibTransId="{506E7E9C-EF16-4D81-8EBA-8504B3571F7E}"/>
    <dgm:cxn modelId="{A90CEF22-5E4C-FC40-A72D-F8495D12B271}" type="presOf" srcId="{72B9AA2E-FCAE-4195-92F2-7C7439C6F1B3}" destId="{EE2E99A7-D089-453C-80F1-9C26E09B27C0}" srcOrd="0" destOrd="0" presId="urn:microsoft.com/office/officeart/2005/8/layout/hierarchy3"/>
    <dgm:cxn modelId="{40F8ACE9-6743-F446-88B8-B10AB42B35DB}" type="presOf" srcId="{38BAC857-6528-4FC9-82E9-BA9AF69DF536}" destId="{5D30A6FC-1433-4090-97B8-E84910833242}" srcOrd="0" destOrd="0" presId="urn:microsoft.com/office/officeart/2005/8/layout/hierarchy3"/>
    <dgm:cxn modelId="{9860BBD3-36E9-437B-BB9A-7A61709E21DE}" srcId="{1F75D302-F848-406B-A686-89DE735E9E83}" destId="{3770B31A-4480-4094-B92B-A802A97EAF24}" srcOrd="2" destOrd="0" parTransId="{8D3C5EB7-F156-45BD-B083-C47668FA2570}" sibTransId="{5B35ECC5-A8B0-4FCB-9777-FAC0223DCE4B}"/>
    <dgm:cxn modelId="{06352B9A-33B1-0E46-868A-EC6B6AC6811C}" type="presOf" srcId="{6987CB38-C90F-4836-A2DB-9598C290F084}" destId="{DB74F151-B6D8-4EEE-8AD6-F7B712FA8F4F}" srcOrd="0" destOrd="0" presId="urn:microsoft.com/office/officeart/2005/8/layout/hierarchy3"/>
    <dgm:cxn modelId="{CE136AD5-9C0D-2748-87C5-A08D39BF6719}" type="presOf" srcId="{8A75C57A-684D-49B3-9D69-071DE27E953B}" destId="{82CE86FB-AE56-427B-8ED7-F536ED4A1D00}" srcOrd="0" destOrd="0" presId="urn:microsoft.com/office/officeart/2005/8/layout/hierarchy3"/>
    <dgm:cxn modelId="{047F04AD-C144-4A2B-B1A9-5F634F9BA5D2}" srcId="{6987CB38-C90F-4836-A2DB-9598C290F084}" destId="{166EF0CB-3F4E-48D3-9B24-736BF54F0F37}" srcOrd="1" destOrd="0" parTransId="{72B9AA2E-FCAE-4195-92F2-7C7439C6F1B3}" sibTransId="{51411368-486F-4085-A0AA-05E89999270E}"/>
    <dgm:cxn modelId="{35FB85A9-9DD5-C94E-86DF-CA00AF35CEBE}" type="presOf" srcId="{3770B31A-4480-4094-B92B-A802A97EAF24}" destId="{979E7C2D-ED9A-4895-A4FD-E7E819B177FB}" srcOrd="1" destOrd="0" presId="urn:microsoft.com/office/officeart/2005/8/layout/hierarchy3"/>
    <dgm:cxn modelId="{4EEADFF2-DE9C-4083-959E-83B3EC76EEF3}" srcId="{1F75D302-F848-406B-A686-89DE735E9E83}" destId="{A6958D4E-158E-4DB1-AB23-2AE7EB76DD86}" srcOrd="0" destOrd="0" parTransId="{4BF00CD3-E7E9-40E0-946B-287FDF7D9337}" sibTransId="{763DF270-2F08-4243-A925-B0D0C26BDF9B}"/>
    <dgm:cxn modelId="{B568B110-A491-4CA7-A84D-733CB5BD4BC4}" srcId="{1F75D302-F848-406B-A686-89DE735E9E83}" destId="{6987CB38-C90F-4836-A2DB-9598C290F084}" srcOrd="1" destOrd="0" parTransId="{7DE968BD-16D9-41C3-BD40-D7EEFF7B5CC9}" sibTransId="{5B87EB93-D91B-4DF5-95C3-9C52D411AD8D}"/>
    <dgm:cxn modelId="{60E5A006-B549-6C43-BE9E-4D88966357B7}" type="presOf" srcId="{A6958D4E-158E-4DB1-AB23-2AE7EB76DD86}" destId="{500E5944-47A9-4D33-969A-49303ECDD4F8}" srcOrd="0" destOrd="0" presId="urn:microsoft.com/office/officeart/2005/8/layout/hierarchy3"/>
    <dgm:cxn modelId="{7DDBAF0B-859A-473B-BB61-A59467D91D28}" srcId="{3770B31A-4480-4094-B92B-A802A97EAF24}" destId="{4F224FAA-A63C-4DE5-B1D5-FB6A09BED10B}" srcOrd="0" destOrd="0" parTransId="{596343C9-6E67-4755-B4BB-567352E583D5}" sibTransId="{AA918207-E014-454E-9F3C-CECC8DEAB5A2}"/>
    <dgm:cxn modelId="{A4FF2EF0-66A8-9541-893A-FAC200F1AA7E}" type="presOf" srcId="{627FF717-CB01-4CFB-9361-84809BAF81CD}" destId="{EDDC20E4-82E8-466A-87C9-B267DB1D4520}" srcOrd="0" destOrd="0" presId="urn:microsoft.com/office/officeart/2005/8/layout/hierarchy3"/>
    <dgm:cxn modelId="{F24F363E-666F-4AE5-9236-B276F1EB3B09}" srcId="{3770B31A-4480-4094-B92B-A802A97EAF24}" destId="{C4CCED68-A830-4CF5-86EA-4EEBD64F9D4C}" srcOrd="1" destOrd="0" parTransId="{257FFEEE-5C25-42B9-BCB3-596B629EEF5C}" sibTransId="{2423D51D-4CE7-4900-A25C-218CD138BA0A}"/>
    <dgm:cxn modelId="{AC38F754-06CE-E34D-84FA-F923C68B59C9}" type="presOf" srcId="{1F75D302-F848-406B-A686-89DE735E9E83}" destId="{D7EA8A60-878F-47EE-BD1B-8C91BAF2BCD7}" srcOrd="0" destOrd="0" presId="urn:microsoft.com/office/officeart/2005/8/layout/hierarchy3"/>
    <dgm:cxn modelId="{8ECBBD33-885E-0A47-9A3A-9B87B00656AD}" type="presOf" srcId="{7870B0D3-F585-4FC0-91F3-57321252391B}" destId="{3EE197F1-6CAC-47E4-A6A0-6DD5AA3A22BC}" srcOrd="0" destOrd="0" presId="urn:microsoft.com/office/officeart/2005/8/layout/hierarchy3"/>
    <dgm:cxn modelId="{FC001D4E-89DF-8A44-B96D-8AFF88722725}" type="presOf" srcId="{7151B3AA-9808-4C3B-8440-5B8E46CC26FF}" destId="{BEFF8639-C4AE-4A73-9C37-B96BD25E7DC3}" srcOrd="0" destOrd="0" presId="urn:microsoft.com/office/officeart/2005/8/layout/hierarchy3"/>
    <dgm:cxn modelId="{53ED6D48-05DB-C243-BF39-454767919EA2}" type="presOf" srcId="{B8897399-8BC9-45EC-AC03-2371488AAE15}" destId="{99E7EC8B-931C-478E-90E8-E287290CEB87}" srcOrd="0" destOrd="0" presId="urn:microsoft.com/office/officeart/2005/8/layout/hierarchy3"/>
    <dgm:cxn modelId="{18BF7079-F472-9D4B-B637-6D0C94B0B72D}" type="presOf" srcId="{23222431-1E13-4881-9826-950F36EF7A31}" destId="{4754A184-D4B2-4FEF-86ED-0A8221BC1483}" srcOrd="0" destOrd="0" presId="urn:microsoft.com/office/officeart/2005/8/layout/hierarchy3"/>
    <dgm:cxn modelId="{99688866-C000-4840-B909-2BF88F1B5823}" type="presOf" srcId="{F191CD72-A9A2-4D2C-ADC9-5E8826465BF6}" destId="{B07DAD19-27AD-4770-83E2-314AC7ADF926}" srcOrd="0" destOrd="0" presId="urn:microsoft.com/office/officeart/2005/8/layout/hierarchy3"/>
    <dgm:cxn modelId="{9A6D7B18-04CB-3842-91D9-09CE9816A2A0}" type="presOf" srcId="{2378D780-1CC8-4034-8A05-7EA0FB28772E}" destId="{672C9C3F-DF51-4B19-87A4-97AB0008ACE0}" srcOrd="0" destOrd="0" presId="urn:microsoft.com/office/officeart/2005/8/layout/hierarchy3"/>
    <dgm:cxn modelId="{749FB76D-6690-3B4F-891C-2742624A5F1F}" type="presOf" srcId="{257FFEEE-5C25-42B9-BCB3-596B629EEF5C}" destId="{EF28F8A5-83CD-4637-965F-8A3FE2ABE9D4}" srcOrd="0" destOrd="0" presId="urn:microsoft.com/office/officeart/2005/8/layout/hierarchy3"/>
    <dgm:cxn modelId="{26325EDA-85E5-BF47-B979-8EE5728C411E}" type="presOf" srcId="{A6958D4E-158E-4DB1-AB23-2AE7EB76DD86}" destId="{140FD2C8-AB4E-455E-83DB-7740AF69D40B}" srcOrd="1" destOrd="0" presId="urn:microsoft.com/office/officeart/2005/8/layout/hierarchy3"/>
    <dgm:cxn modelId="{EC99213C-5945-BC48-B10D-D5D0D3540809}" type="presOf" srcId="{3770B31A-4480-4094-B92B-A802A97EAF24}" destId="{1CBF09C3-5450-4166-9F28-0C7193ED240A}" srcOrd="0" destOrd="0" presId="urn:microsoft.com/office/officeart/2005/8/layout/hierarchy3"/>
    <dgm:cxn modelId="{3963A330-3C40-724A-8131-4AEAAAC17B3E}" type="presOf" srcId="{C4CCED68-A830-4CF5-86EA-4EEBD64F9D4C}" destId="{EB3819DB-C8CF-4764-8888-E89EA3DD6BF7}" srcOrd="0" destOrd="0" presId="urn:microsoft.com/office/officeart/2005/8/layout/hierarchy3"/>
    <dgm:cxn modelId="{61339C13-597E-F344-88A3-276CA503EB7C}" type="presParOf" srcId="{D7EA8A60-878F-47EE-BD1B-8C91BAF2BCD7}" destId="{85B896FE-2004-47BE-81C1-4B294D25958A}" srcOrd="0" destOrd="0" presId="urn:microsoft.com/office/officeart/2005/8/layout/hierarchy3"/>
    <dgm:cxn modelId="{3946D68A-0984-DF4A-94C0-1C0CADF52C54}" type="presParOf" srcId="{85B896FE-2004-47BE-81C1-4B294D25958A}" destId="{0DD56E3B-63CC-4D6F-9B18-916E153E39FD}" srcOrd="0" destOrd="0" presId="urn:microsoft.com/office/officeart/2005/8/layout/hierarchy3"/>
    <dgm:cxn modelId="{30BCE1C5-B450-AD49-9781-EA8619D4835A}" type="presParOf" srcId="{0DD56E3B-63CC-4D6F-9B18-916E153E39FD}" destId="{500E5944-47A9-4D33-969A-49303ECDD4F8}" srcOrd="0" destOrd="0" presId="urn:microsoft.com/office/officeart/2005/8/layout/hierarchy3"/>
    <dgm:cxn modelId="{06DF94EE-9058-AA45-8B63-36E8856A6D0E}" type="presParOf" srcId="{0DD56E3B-63CC-4D6F-9B18-916E153E39FD}" destId="{140FD2C8-AB4E-455E-83DB-7740AF69D40B}" srcOrd="1" destOrd="0" presId="urn:microsoft.com/office/officeart/2005/8/layout/hierarchy3"/>
    <dgm:cxn modelId="{316C05EB-EA0C-8247-94F7-1AE58A144414}" type="presParOf" srcId="{85B896FE-2004-47BE-81C1-4B294D25958A}" destId="{564FDBB1-CA66-4347-A3FC-29B26411FE5D}" srcOrd="1" destOrd="0" presId="urn:microsoft.com/office/officeart/2005/8/layout/hierarchy3"/>
    <dgm:cxn modelId="{C9E3648E-A2B7-7C4E-81A5-9B5CBA42BEBD}" type="presParOf" srcId="{564FDBB1-CA66-4347-A3FC-29B26411FE5D}" destId="{3EE197F1-6CAC-47E4-A6A0-6DD5AA3A22BC}" srcOrd="0" destOrd="0" presId="urn:microsoft.com/office/officeart/2005/8/layout/hierarchy3"/>
    <dgm:cxn modelId="{5F647149-3FE4-D044-86D3-A93321C34A0B}" type="presParOf" srcId="{564FDBB1-CA66-4347-A3FC-29B26411FE5D}" destId="{4754A184-D4B2-4FEF-86ED-0A8221BC1483}" srcOrd="1" destOrd="0" presId="urn:microsoft.com/office/officeart/2005/8/layout/hierarchy3"/>
    <dgm:cxn modelId="{19C78E10-CF4A-8744-80F0-E60D084AED62}" type="presParOf" srcId="{564FDBB1-CA66-4347-A3FC-29B26411FE5D}" destId="{5676E586-430C-4B80-BF16-53E513613288}" srcOrd="2" destOrd="0" presId="urn:microsoft.com/office/officeart/2005/8/layout/hierarchy3"/>
    <dgm:cxn modelId="{8B57BE15-70B7-A649-AB46-35B38CBCCFEE}" type="presParOf" srcId="{564FDBB1-CA66-4347-A3FC-29B26411FE5D}" destId="{82CE86FB-AE56-427B-8ED7-F536ED4A1D00}" srcOrd="3" destOrd="0" presId="urn:microsoft.com/office/officeart/2005/8/layout/hierarchy3"/>
    <dgm:cxn modelId="{65079865-F67E-6F47-A370-28EAA9E10047}" type="presParOf" srcId="{D7EA8A60-878F-47EE-BD1B-8C91BAF2BCD7}" destId="{75DDB4BD-9CE8-45B2-9D09-9A4181937211}" srcOrd="1" destOrd="0" presId="urn:microsoft.com/office/officeart/2005/8/layout/hierarchy3"/>
    <dgm:cxn modelId="{B330EBF3-C3BE-084F-8714-5E041B307258}" type="presParOf" srcId="{75DDB4BD-9CE8-45B2-9D09-9A4181937211}" destId="{10A77579-775B-4FC5-BC01-3E29F18921EF}" srcOrd="0" destOrd="0" presId="urn:microsoft.com/office/officeart/2005/8/layout/hierarchy3"/>
    <dgm:cxn modelId="{CCDD9F74-DD9C-004D-B5BE-CA9BD4DED307}" type="presParOf" srcId="{10A77579-775B-4FC5-BC01-3E29F18921EF}" destId="{DB74F151-B6D8-4EEE-8AD6-F7B712FA8F4F}" srcOrd="0" destOrd="0" presId="urn:microsoft.com/office/officeart/2005/8/layout/hierarchy3"/>
    <dgm:cxn modelId="{2B9294DB-2BFD-4A45-ABD4-68F76BDBFCAB}" type="presParOf" srcId="{10A77579-775B-4FC5-BC01-3E29F18921EF}" destId="{D1C337EB-FBDB-421E-8BB1-618A3FCFDA68}" srcOrd="1" destOrd="0" presId="urn:microsoft.com/office/officeart/2005/8/layout/hierarchy3"/>
    <dgm:cxn modelId="{08BD4710-4FFA-DA4C-9969-FB80A010244B}" type="presParOf" srcId="{75DDB4BD-9CE8-45B2-9D09-9A4181937211}" destId="{D8DC438F-AD36-4915-A18A-4B254667EE58}" srcOrd="1" destOrd="0" presId="urn:microsoft.com/office/officeart/2005/8/layout/hierarchy3"/>
    <dgm:cxn modelId="{5BCB8DB7-7E29-BE4F-BBF1-A4E6E0AAB3B6}" type="presParOf" srcId="{D8DC438F-AD36-4915-A18A-4B254667EE58}" destId="{55DA4008-E8BE-48C8-972A-4FF11737C5DF}" srcOrd="0" destOrd="0" presId="urn:microsoft.com/office/officeart/2005/8/layout/hierarchy3"/>
    <dgm:cxn modelId="{B58C20F0-8328-4D47-8457-930CB4588D93}" type="presParOf" srcId="{D8DC438F-AD36-4915-A18A-4B254667EE58}" destId="{870173C5-4B1B-4743-875E-D5BED221AAB5}" srcOrd="1" destOrd="0" presId="urn:microsoft.com/office/officeart/2005/8/layout/hierarchy3"/>
    <dgm:cxn modelId="{A9E29759-BBB2-B746-B997-5E463BAF13B8}" type="presParOf" srcId="{D8DC438F-AD36-4915-A18A-4B254667EE58}" destId="{EE2E99A7-D089-453C-80F1-9C26E09B27C0}" srcOrd="2" destOrd="0" presId="urn:microsoft.com/office/officeart/2005/8/layout/hierarchy3"/>
    <dgm:cxn modelId="{682E933A-4054-EA4A-BBA9-6EF4E694E790}" type="presParOf" srcId="{D8DC438F-AD36-4915-A18A-4B254667EE58}" destId="{A47D3BC6-F57F-411C-8A56-6D66DC9BA8B7}" srcOrd="3" destOrd="0" presId="urn:microsoft.com/office/officeart/2005/8/layout/hierarchy3"/>
    <dgm:cxn modelId="{BAAF104B-D6F3-3A47-9E56-8591089BFB8A}" type="presParOf" srcId="{D8DC438F-AD36-4915-A18A-4B254667EE58}" destId="{70C5F203-D37A-4EF3-A76E-9A166DCCE6F6}" srcOrd="4" destOrd="0" presId="urn:microsoft.com/office/officeart/2005/8/layout/hierarchy3"/>
    <dgm:cxn modelId="{6107E295-5DC3-AA45-9125-9C8CA31A93EF}" type="presParOf" srcId="{D8DC438F-AD36-4915-A18A-4B254667EE58}" destId="{5D30A6FC-1433-4090-97B8-E84910833242}" srcOrd="5" destOrd="0" presId="urn:microsoft.com/office/officeart/2005/8/layout/hierarchy3"/>
    <dgm:cxn modelId="{499D2883-D3FB-DC45-B7C5-7668915FC4F8}" type="presParOf" srcId="{D7EA8A60-878F-47EE-BD1B-8C91BAF2BCD7}" destId="{D4E017AA-EBD3-455A-BBF7-7D9EA1B717C2}" srcOrd="2" destOrd="0" presId="urn:microsoft.com/office/officeart/2005/8/layout/hierarchy3"/>
    <dgm:cxn modelId="{5E8C53F7-9451-AA43-89A3-9A40C5EE50FE}" type="presParOf" srcId="{D4E017AA-EBD3-455A-BBF7-7D9EA1B717C2}" destId="{1CCC2B18-674D-45DB-9235-2BCC5192B850}" srcOrd="0" destOrd="0" presId="urn:microsoft.com/office/officeart/2005/8/layout/hierarchy3"/>
    <dgm:cxn modelId="{D4F5B191-5227-524A-996A-047710058937}" type="presParOf" srcId="{1CCC2B18-674D-45DB-9235-2BCC5192B850}" destId="{1CBF09C3-5450-4166-9F28-0C7193ED240A}" srcOrd="0" destOrd="0" presId="urn:microsoft.com/office/officeart/2005/8/layout/hierarchy3"/>
    <dgm:cxn modelId="{8D504954-443A-8542-A61A-6D4206F3348B}" type="presParOf" srcId="{1CCC2B18-674D-45DB-9235-2BCC5192B850}" destId="{979E7C2D-ED9A-4895-A4FD-E7E819B177FB}" srcOrd="1" destOrd="0" presId="urn:microsoft.com/office/officeart/2005/8/layout/hierarchy3"/>
    <dgm:cxn modelId="{4BB5B171-C5C4-6F45-A71B-F8561E6CC335}" type="presParOf" srcId="{D4E017AA-EBD3-455A-BBF7-7D9EA1B717C2}" destId="{D1228501-277B-466D-ADA4-D3C02001CE51}" srcOrd="1" destOrd="0" presId="urn:microsoft.com/office/officeart/2005/8/layout/hierarchy3"/>
    <dgm:cxn modelId="{F3C1AE10-3612-9041-9F74-D2215F75BC98}" type="presParOf" srcId="{D1228501-277B-466D-ADA4-D3C02001CE51}" destId="{3FBAC64B-8B7C-49CA-8C95-0E59E21031C5}" srcOrd="0" destOrd="0" presId="urn:microsoft.com/office/officeart/2005/8/layout/hierarchy3"/>
    <dgm:cxn modelId="{9D846C24-F1E0-0F48-867D-8934A33B3B6D}" type="presParOf" srcId="{D1228501-277B-466D-ADA4-D3C02001CE51}" destId="{0086DF4C-53EB-4F57-8204-4E4CAA05A8BE}" srcOrd="1" destOrd="0" presId="urn:microsoft.com/office/officeart/2005/8/layout/hierarchy3"/>
    <dgm:cxn modelId="{443C05B7-41A3-5C43-9F69-8CC6F4097F73}" type="presParOf" srcId="{D1228501-277B-466D-ADA4-D3C02001CE51}" destId="{EF28F8A5-83CD-4637-965F-8A3FE2ABE9D4}" srcOrd="2" destOrd="0" presId="urn:microsoft.com/office/officeart/2005/8/layout/hierarchy3"/>
    <dgm:cxn modelId="{F0BB2BF1-28FA-C847-AF2A-6D396FDE12CF}" type="presParOf" srcId="{D1228501-277B-466D-ADA4-D3C02001CE51}" destId="{EB3819DB-C8CF-4764-8888-E89EA3DD6BF7}" srcOrd="3" destOrd="0" presId="urn:microsoft.com/office/officeart/2005/8/layout/hierarchy3"/>
    <dgm:cxn modelId="{009732B2-793B-4049-9DA0-44BE9C422AB7}" type="presParOf" srcId="{D1228501-277B-466D-ADA4-D3C02001CE51}" destId="{B07DAD19-27AD-4770-83E2-314AC7ADF926}" srcOrd="4" destOrd="0" presId="urn:microsoft.com/office/officeart/2005/8/layout/hierarchy3"/>
    <dgm:cxn modelId="{0C67B487-2089-5C41-8071-7204BA770D85}" type="presParOf" srcId="{D1228501-277B-466D-ADA4-D3C02001CE51}" destId="{672C9C3F-DF51-4B19-87A4-97AB0008ACE0}" srcOrd="5" destOrd="0" presId="urn:microsoft.com/office/officeart/2005/8/layout/hierarchy3"/>
    <dgm:cxn modelId="{744029C2-3CCD-9945-99C9-BEBE44077003}" type="presParOf" srcId="{D1228501-277B-466D-ADA4-D3C02001CE51}" destId="{2AC2E030-558E-4756-867C-44694C20A835}" srcOrd="6" destOrd="0" presId="urn:microsoft.com/office/officeart/2005/8/layout/hierarchy3"/>
    <dgm:cxn modelId="{21FB8956-5E61-D74E-B7CA-EE9AE045E5EF}" type="presParOf" srcId="{D1228501-277B-466D-ADA4-D3C02001CE51}" destId="{6E406A2E-A161-4067-BE4C-BCBE71B053A4}" srcOrd="7" destOrd="0" presId="urn:microsoft.com/office/officeart/2005/8/layout/hierarchy3"/>
    <dgm:cxn modelId="{4A3E76D1-DB91-BD4B-96D6-76B811F9E102}" type="presParOf" srcId="{D1228501-277B-466D-ADA4-D3C02001CE51}" destId="{765C7EDE-4481-453A-B179-AD875C9BFA27}" srcOrd="8" destOrd="0" presId="urn:microsoft.com/office/officeart/2005/8/layout/hierarchy3"/>
    <dgm:cxn modelId="{BDF99D7A-944E-CA4E-9181-7900E46D152D}" type="presParOf" srcId="{D1228501-277B-466D-ADA4-D3C02001CE51}" destId="{BEFF8639-C4AE-4A73-9C37-B96BD25E7DC3}" srcOrd="9" destOrd="0" presId="urn:microsoft.com/office/officeart/2005/8/layout/hierarchy3"/>
    <dgm:cxn modelId="{2D19DED8-C8D1-5D40-84FF-E9B18D5998A1}" type="presParOf" srcId="{D1228501-277B-466D-ADA4-D3C02001CE51}" destId="{99E7EC8B-931C-478E-90E8-E287290CEB87}" srcOrd="10" destOrd="0" presId="urn:microsoft.com/office/officeart/2005/8/layout/hierarchy3"/>
    <dgm:cxn modelId="{D794AAEF-3BB1-5E43-8DD0-708A7EFC3D75}" type="presParOf" srcId="{D1228501-277B-466D-ADA4-D3C02001CE51}" destId="{EDDC20E4-82E8-466A-87C9-B267DB1D4520}"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0AB95-2F9A-4A60-9F86-B2F1B5888FFD}">
      <dsp:nvSpPr>
        <dsp:cNvPr id="0" name=""/>
        <dsp:cNvSpPr/>
      </dsp:nvSpPr>
      <dsp:spPr>
        <a:xfrm>
          <a:off x="1698740" y="43239"/>
          <a:ext cx="690387" cy="690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nl-NL" sz="1900" kern="1200"/>
            <a:t>Plan</a:t>
          </a:r>
        </a:p>
      </dsp:txBody>
      <dsp:txXfrm>
        <a:off x="1698740" y="43239"/>
        <a:ext cx="690387" cy="690387"/>
      </dsp:txXfrm>
    </dsp:sp>
    <dsp:sp modelId="{9B1D2C52-F455-43EF-8E8B-247D939AC4F9}">
      <dsp:nvSpPr>
        <dsp:cNvPr id="0" name=""/>
        <dsp:cNvSpPr/>
      </dsp:nvSpPr>
      <dsp:spPr>
        <a:xfrm>
          <a:off x="482656" y="-261"/>
          <a:ext cx="1949972" cy="1949972"/>
        </a:xfrm>
        <a:prstGeom prst="circularArrow">
          <a:avLst>
            <a:gd name="adj1" fmla="val 6904"/>
            <a:gd name="adj2" fmla="val 465504"/>
            <a:gd name="adj3" fmla="val 548778"/>
            <a:gd name="adj4" fmla="val 20585719"/>
            <a:gd name="adj5" fmla="val 8055"/>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328CE6-EA1B-4F8E-9793-B4D471B50471}">
      <dsp:nvSpPr>
        <dsp:cNvPr id="0" name=""/>
        <dsp:cNvSpPr/>
      </dsp:nvSpPr>
      <dsp:spPr>
        <a:xfrm>
          <a:off x="1698740" y="1215823"/>
          <a:ext cx="690387" cy="690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nl-NL" sz="1900" kern="1200"/>
            <a:t>Do</a:t>
          </a:r>
        </a:p>
      </dsp:txBody>
      <dsp:txXfrm>
        <a:off x="1698740" y="1215823"/>
        <a:ext cx="690387" cy="690387"/>
      </dsp:txXfrm>
    </dsp:sp>
    <dsp:sp modelId="{AEC37359-84DA-4A3A-98AB-1474294935FF}">
      <dsp:nvSpPr>
        <dsp:cNvPr id="0" name=""/>
        <dsp:cNvSpPr/>
      </dsp:nvSpPr>
      <dsp:spPr>
        <a:xfrm>
          <a:off x="482656" y="-261"/>
          <a:ext cx="1949972" cy="1949972"/>
        </a:xfrm>
        <a:prstGeom prst="circularArrow">
          <a:avLst>
            <a:gd name="adj1" fmla="val 6904"/>
            <a:gd name="adj2" fmla="val 465504"/>
            <a:gd name="adj3" fmla="val 5948778"/>
            <a:gd name="adj4" fmla="val 4385719"/>
            <a:gd name="adj5" fmla="val 8055"/>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6C8B59-C72E-4257-B083-EE35320863E7}">
      <dsp:nvSpPr>
        <dsp:cNvPr id="0" name=""/>
        <dsp:cNvSpPr/>
      </dsp:nvSpPr>
      <dsp:spPr>
        <a:xfrm>
          <a:off x="526156" y="1215823"/>
          <a:ext cx="690387" cy="690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nl-NL" sz="1900" kern="1200"/>
            <a:t>Check</a:t>
          </a:r>
        </a:p>
      </dsp:txBody>
      <dsp:txXfrm>
        <a:off x="526156" y="1215823"/>
        <a:ext cx="690387" cy="690387"/>
      </dsp:txXfrm>
    </dsp:sp>
    <dsp:sp modelId="{BBE718DA-00E1-48C7-A911-DA9BA33304B2}">
      <dsp:nvSpPr>
        <dsp:cNvPr id="0" name=""/>
        <dsp:cNvSpPr/>
      </dsp:nvSpPr>
      <dsp:spPr>
        <a:xfrm>
          <a:off x="482656" y="-261"/>
          <a:ext cx="1949972" cy="1949972"/>
        </a:xfrm>
        <a:prstGeom prst="circularArrow">
          <a:avLst>
            <a:gd name="adj1" fmla="val 6904"/>
            <a:gd name="adj2" fmla="val 465504"/>
            <a:gd name="adj3" fmla="val 11348778"/>
            <a:gd name="adj4" fmla="val 9785719"/>
            <a:gd name="adj5" fmla="val 8055"/>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529648-1884-4A72-9749-D5E1646E9625}">
      <dsp:nvSpPr>
        <dsp:cNvPr id="0" name=""/>
        <dsp:cNvSpPr/>
      </dsp:nvSpPr>
      <dsp:spPr>
        <a:xfrm>
          <a:off x="526156" y="43239"/>
          <a:ext cx="690387" cy="690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nl-NL" sz="1900" kern="1200"/>
            <a:t>Act</a:t>
          </a:r>
        </a:p>
      </dsp:txBody>
      <dsp:txXfrm>
        <a:off x="526156" y="43239"/>
        <a:ext cx="690387" cy="690387"/>
      </dsp:txXfrm>
    </dsp:sp>
    <dsp:sp modelId="{A087B0BB-6CE7-49D0-828E-616100A1B0A3}">
      <dsp:nvSpPr>
        <dsp:cNvPr id="0" name=""/>
        <dsp:cNvSpPr/>
      </dsp:nvSpPr>
      <dsp:spPr>
        <a:xfrm>
          <a:off x="482656" y="-261"/>
          <a:ext cx="1949972" cy="1949972"/>
        </a:xfrm>
        <a:prstGeom prst="circularArrow">
          <a:avLst>
            <a:gd name="adj1" fmla="val 6904"/>
            <a:gd name="adj2" fmla="val 465504"/>
            <a:gd name="adj3" fmla="val 16748778"/>
            <a:gd name="adj4" fmla="val 15185719"/>
            <a:gd name="adj5" fmla="val 8055"/>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E5944-47A9-4D33-969A-49303ECDD4F8}">
      <dsp:nvSpPr>
        <dsp:cNvPr id="0" name=""/>
        <dsp:cNvSpPr/>
      </dsp:nvSpPr>
      <dsp:spPr>
        <a:xfrm>
          <a:off x="191065" y="1004"/>
          <a:ext cx="1421983" cy="406104"/>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GB" sz="1100" b="1" kern="1200" dirty="0">
              <a:latin typeface="+mj-lt"/>
            </a:rPr>
            <a:t>A. Context</a:t>
          </a:r>
        </a:p>
      </dsp:txBody>
      <dsp:txXfrm>
        <a:off x="202959" y="12898"/>
        <a:ext cx="1398195" cy="382316"/>
      </dsp:txXfrm>
    </dsp:sp>
    <dsp:sp modelId="{3EE197F1-6CAC-47E4-A6A0-6DD5AA3A22BC}">
      <dsp:nvSpPr>
        <dsp:cNvPr id="0" name=""/>
        <dsp:cNvSpPr/>
      </dsp:nvSpPr>
      <dsp:spPr>
        <a:xfrm>
          <a:off x="333263" y="407108"/>
          <a:ext cx="142198" cy="388059"/>
        </a:xfrm>
        <a:custGeom>
          <a:avLst/>
          <a:gdLst/>
          <a:ahLst/>
          <a:cxnLst/>
          <a:rect l="0" t="0" r="0" b="0"/>
          <a:pathLst>
            <a:path>
              <a:moveTo>
                <a:pt x="0" y="0"/>
              </a:moveTo>
              <a:lnTo>
                <a:pt x="0" y="388059"/>
              </a:lnTo>
              <a:lnTo>
                <a:pt x="142198" y="388059"/>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54A184-D4B2-4FEF-86ED-0A8221BC1483}">
      <dsp:nvSpPr>
        <dsp:cNvPr id="0" name=""/>
        <dsp:cNvSpPr/>
      </dsp:nvSpPr>
      <dsp:spPr>
        <a:xfrm>
          <a:off x="475462" y="508634"/>
          <a:ext cx="1326831" cy="573066"/>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GB" sz="800" b="1" kern="1200" dirty="0">
              <a:latin typeface="+mj-lt"/>
            </a:rPr>
            <a:t>A.1. Existing relationships and </a:t>
          </a:r>
          <a:r>
            <a:rPr lang="en-GB" sz="800" b="1" kern="1200" dirty="0" smtClean="0">
              <a:latin typeface="+mj-lt"/>
            </a:rPr>
            <a:t>trust</a:t>
          </a:r>
          <a:endParaRPr lang="en-GB" sz="800" b="1" kern="1200" dirty="0">
            <a:latin typeface="+mj-lt"/>
          </a:endParaRPr>
        </a:p>
      </dsp:txBody>
      <dsp:txXfrm>
        <a:off x="492247" y="525419"/>
        <a:ext cx="1293261" cy="539496"/>
      </dsp:txXfrm>
    </dsp:sp>
    <dsp:sp modelId="{5676E586-430C-4B80-BF16-53E513613288}">
      <dsp:nvSpPr>
        <dsp:cNvPr id="0" name=""/>
        <dsp:cNvSpPr/>
      </dsp:nvSpPr>
      <dsp:spPr>
        <a:xfrm>
          <a:off x="333263" y="407108"/>
          <a:ext cx="142198" cy="1081758"/>
        </a:xfrm>
        <a:custGeom>
          <a:avLst/>
          <a:gdLst/>
          <a:ahLst/>
          <a:cxnLst/>
          <a:rect l="0" t="0" r="0" b="0"/>
          <a:pathLst>
            <a:path>
              <a:moveTo>
                <a:pt x="0" y="0"/>
              </a:moveTo>
              <a:lnTo>
                <a:pt x="0" y="1081758"/>
              </a:lnTo>
              <a:lnTo>
                <a:pt x="142198" y="1081758"/>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CE86FB-AE56-427B-8ED7-F536ED4A1D00}">
      <dsp:nvSpPr>
        <dsp:cNvPr id="0" name=""/>
        <dsp:cNvSpPr/>
      </dsp:nvSpPr>
      <dsp:spPr>
        <a:xfrm>
          <a:off x="475462" y="1183227"/>
          <a:ext cx="1328631" cy="611280"/>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55814"/>
              <a:satOff val="-3439"/>
              <a:lumOff val="32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GB" sz="800" b="1" kern="1200" dirty="0">
              <a:latin typeface="+mj-lt"/>
            </a:rPr>
            <a:t>A.2. Existing community </a:t>
          </a:r>
          <a:r>
            <a:rPr lang="en-GB" sz="800" b="1" kern="1200" dirty="0" smtClean="0">
              <a:latin typeface="+mj-lt"/>
            </a:rPr>
            <a:t>organisation</a:t>
          </a:r>
          <a:endParaRPr lang="en-GB" sz="800" b="1" kern="1200" dirty="0">
            <a:latin typeface="+mj-lt"/>
          </a:endParaRPr>
        </a:p>
      </dsp:txBody>
      <dsp:txXfrm>
        <a:off x="493366" y="1201131"/>
        <a:ext cx="1292823" cy="575472"/>
      </dsp:txXfrm>
    </dsp:sp>
    <dsp:sp modelId="{DB74F151-B6D8-4EEE-8AD6-F7B712FA8F4F}">
      <dsp:nvSpPr>
        <dsp:cNvPr id="0" name=""/>
        <dsp:cNvSpPr/>
      </dsp:nvSpPr>
      <dsp:spPr>
        <a:xfrm>
          <a:off x="1816100" y="1004"/>
          <a:ext cx="1391931" cy="406104"/>
        </a:xfrm>
        <a:prstGeom prst="roundRect">
          <a:avLst>
            <a:gd name="adj" fmla="val 10000"/>
          </a:avLst>
        </a:prstGeom>
        <a:solidFill>
          <a:schemeClr val="accent1">
            <a:shade val="80000"/>
            <a:hueOff val="279069"/>
            <a:satOff val="-17194"/>
            <a:lumOff val="163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GB" sz="1100" b="1" kern="1200">
              <a:latin typeface="+mj-lt"/>
            </a:rPr>
            <a:t>B. Infrastructure</a:t>
          </a:r>
        </a:p>
      </dsp:txBody>
      <dsp:txXfrm>
        <a:off x="1827994" y="12898"/>
        <a:ext cx="1368143" cy="382316"/>
      </dsp:txXfrm>
    </dsp:sp>
    <dsp:sp modelId="{55DA4008-E8BE-48C8-972A-4FF11737C5DF}">
      <dsp:nvSpPr>
        <dsp:cNvPr id="0" name=""/>
        <dsp:cNvSpPr/>
      </dsp:nvSpPr>
      <dsp:spPr>
        <a:xfrm>
          <a:off x="1955294" y="407108"/>
          <a:ext cx="139193" cy="393797"/>
        </a:xfrm>
        <a:custGeom>
          <a:avLst/>
          <a:gdLst/>
          <a:ahLst/>
          <a:cxnLst/>
          <a:rect l="0" t="0" r="0" b="0"/>
          <a:pathLst>
            <a:path>
              <a:moveTo>
                <a:pt x="0" y="0"/>
              </a:moveTo>
              <a:lnTo>
                <a:pt x="0" y="393797"/>
              </a:lnTo>
              <a:lnTo>
                <a:pt x="139193" y="393797"/>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0173C5-4B1B-4743-875E-D5BED221AAB5}">
      <dsp:nvSpPr>
        <dsp:cNvPr id="0" name=""/>
        <dsp:cNvSpPr/>
      </dsp:nvSpPr>
      <dsp:spPr>
        <a:xfrm>
          <a:off x="2094487" y="508634"/>
          <a:ext cx="1159932" cy="584542"/>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111628"/>
              <a:satOff val="-6878"/>
              <a:lumOff val="65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GB" sz="800" b="1" kern="1200" dirty="0">
              <a:latin typeface="+mj-lt"/>
            </a:rPr>
            <a:t>B.1. Planning to </a:t>
          </a:r>
          <a:r>
            <a:rPr lang="en-GB" sz="800" b="1" kern="1200" dirty="0" smtClean="0">
              <a:latin typeface="+mj-lt"/>
            </a:rPr>
            <a:t>support </a:t>
          </a:r>
          <a:r>
            <a:rPr lang="en-GB" sz="800" b="1" kern="1200" dirty="0">
              <a:latin typeface="+mj-lt"/>
            </a:rPr>
            <a:t>community </a:t>
          </a:r>
          <a:r>
            <a:rPr lang="en-GB" sz="800" b="1" kern="1200" dirty="0" smtClean="0">
              <a:latin typeface="+mj-lt"/>
            </a:rPr>
            <a:t>preparedness</a:t>
          </a:r>
          <a:endParaRPr lang="en-GB" sz="800" b="1" kern="1200" dirty="0">
            <a:latin typeface="+mj-lt"/>
          </a:endParaRPr>
        </a:p>
      </dsp:txBody>
      <dsp:txXfrm>
        <a:off x="2111608" y="525755"/>
        <a:ext cx="1125690" cy="550300"/>
      </dsp:txXfrm>
    </dsp:sp>
    <dsp:sp modelId="{EE2E99A7-D089-453C-80F1-9C26E09B27C0}">
      <dsp:nvSpPr>
        <dsp:cNvPr id="0" name=""/>
        <dsp:cNvSpPr/>
      </dsp:nvSpPr>
      <dsp:spPr>
        <a:xfrm>
          <a:off x="1955294" y="407108"/>
          <a:ext cx="139193" cy="1110397"/>
        </a:xfrm>
        <a:custGeom>
          <a:avLst/>
          <a:gdLst/>
          <a:ahLst/>
          <a:cxnLst/>
          <a:rect l="0" t="0" r="0" b="0"/>
          <a:pathLst>
            <a:path>
              <a:moveTo>
                <a:pt x="0" y="0"/>
              </a:moveTo>
              <a:lnTo>
                <a:pt x="0" y="1110397"/>
              </a:lnTo>
              <a:lnTo>
                <a:pt x="139193" y="1110397"/>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7D3BC6-F57F-411C-8A56-6D66DC9BA8B7}">
      <dsp:nvSpPr>
        <dsp:cNvPr id="0" name=""/>
        <dsp:cNvSpPr/>
      </dsp:nvSpPr>
      <dsp:spPr>
        <a:xfrm>
          <a:off x="2094487" y="1194703"/>
          <a:ext cx="1175097" cy="645604"/>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167442"/>
              <a:satOff val="-10316"/>
              <a:lumOff val="97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GB" sz="800" b="1" kern="1200" dirty="0">
              <a:latin typeface="+mj-lt"/>
            </a:rPr>
            <a:t>B.2. Mainstream community </a:t>
          </a:r>
          <a:r>
            <a:rPr lang="en-GB" sz="800" b="1" kern="1200" dirty="0" smtClean="0">
              <a:latin typeface="+mj-lt"/>
            </a:rPr>
            <a:t>groups</a:t>
          </a:r>
          <a:endParaRPr lang="en-GB" sz="800" b="1" kern="1200" dirty="0">
            <a:latin typeface="+mj-lt"/>
          </a:endParaRPr>
        </a:p>
      </dsp:txBody>
      <dsp:txXfrm>
        <a:off x="2113396" y="1213612"/>
        <a:ext cx="1137279" cy="607786"/>
      </dsp:txXfrm>
    </dsp:sp>
    <dsp:sp modelId="{70C5F203-D37A-4EF3-A76E-9A166DCCE6F6}">
      <dsp:nvSpPr>
        <dsp:cNvPr id="0" name=""/>
        <dsp:cNvSpPr/>
      </dsp:nvSpPr>
      <dsp:spPr>
        <a:xfrm>
          <a:off x="1955294" y="407108"/>
          <a:ext cx="139193" cy="1868210"/>
        </a:xfrm>
        <a:custGeom>
          <a:avLst/>
          <a:gdLst/>
          <a:ahLst/>
          <a:cxnLst/>
          <a:rect l="0" t="0" r="0" b="0"/>
          <a:pathLst>
            <a:path>
              <a:moveTo>
                <a:pt x="0" y="0"/>
              </a:moveTo>
              <a:lnTo>
                <a:pt x="0" y="1868210"/>
              </a:lnTo>
              <a:lnTo>
                <a:pt x="139193" y="1868210"/>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30A6FC-1433-4090-97B8-E84910833242}">
      <dsp:nvSpPr>
        <dsp:cNvPr id="0" name=""/>
        <dsp:cNvSpPr/>
      </dsp:nvSpPr>
      <dsp:spPr>
        <a:xfrm>
          <a:off x="2094487" y="1941834"/>
          <a:ext cx="1173252" cy="666969"/>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223256"/>
              <a:satOff val="-13755"/>
              <a:lumOff val="130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GB" sz="800" b="1" kern="1200" dirty="0">
              <a:latin typeface="+mj-lt"/>
            </a:rPr>
            <a:t>B.3. Community ownership</a:t>
          </a:r>
        </a:p>
      </dsp:txBody>
      <dsp:txXfrm>
        <a:off x="2114022" y="1961369"/>
        <a:ext cx="1134182" cy="627899"/>
      </dsp:txXfrm>
    </dsp:sp>
    <dsp:sp modelId="{1CBF09C3-5450-4166-9F28-0C7193ED240A}">
      <dsp:nvSpPr>
        <dsp:cNvPr id="0" name=""/>
        <dsp:cNvSpPr/>
      </dsp:nvSpPr>
      <dsp:spPr>
        <a:xfrm>
          <a:off x="3411084" y="330"/>
          <a:ext cx="1591442" cy="406104"/>
        </a:xfrm>
        <a:prstGeom prst="roundRect">
          <a:avLst>
            <a:gd name="adj" fmla="val 10000"/>
          </a:avLst>
        </a:prstGeom>
        <a:solidFill>
          <a:schemeClr val="accent1">
            <a:shade val="80000"/>
            <a:hueOff val="558139"/>
            <a:satOff val="-34388"/>
            <a:lumOff val="326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GB" sz="1100" b="1" kern="1200">
              <a:latin typeface="+mj-lt"/>
            </a:rPr>
            <a:t>C. Process</a:t>
          </a:r>
        </a:p>
      </dsp:txBody>
      <dsp:txXfrm>
        <a:off x="3422978" y="12224"/>
        <a:ext cx="1567654" cy="382316"/>
      </dsp:txXfrm>
    </dsp:sp>
    <dsp:sp modelId="{3FBAC64B-8B7C-49CA-8C95-0E59E21031C5}">
      <dsp:nvSpPr>
        <dsp:cNvPr id="0" name=""/>
        <dsp:cNvSpPr/>
      </dsp:nvSpPr>
      <dsp:spPr>
        <a:xfrm>
          <a:off x="3570228" y="406434"/>
          <a:ext cx="159144" cy="276853"/>
        </a:xfrm>
        <a:custGeom>
          <a:avLst/>
          <a:gdLst/>
          <a:ahLst/>
          <a:cxnLst/>
          <a:rect l="0" t="0" r="0" b="0"/>
          <a:pathLst>
            <a:path>
              <a:moveTo>
                <a:pt x="0" y="0"/>
              </a:moveTo>
              <a:lnTo>
                <a:pt x="0" y="276853"/>
              </a:lnTo>
              <a:lnTo>
                <a:pt x="159144" y="276853"/>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86DF4C-53EB-4F57-8204-4E4CAA05A8BE}">
      <dsp:nvSpPr>
        <dsp:cNvPr id="0" name=""/>
        <dsp:cNvSpPr/>
      </dsp:nvSpPr>
      <dsp:spPr>
        <a:xfrm>
          <a:off x="3729373" y="508634"/>
          <a:ext cx="1395888" cy="349306"/>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279069"/>
              <a:satOff val="-17194"/>
              <a:lumOff val="163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GB" sz="800" b="1" kern="1200" dirty="0">
              <a:latin typeface="+mj-lt"/>
            </a:rPr>
            <a:t>C.1. </a:t>
          </a:r>
          <a:r>
            <a:rPr lang="en-GB" sz="800" b="1" kern="1200" dirty="0" smtClean="0">
              <a:latin typeface="+mj-lt"/>
            </a:rPr>
            <a:t>Initiation </a:t>
          </a:r>
          <a:endParaRPr lang="en-GB" sz="800" b="1" kern="1200" dirty="0">
            <a:latin typeface="+mj-lt"/>
          </a:endParaRPr>
        </a:p>
      </dsp:txBody>
      <dsp:txXfrm>
        <a:off x="3739604" y="518865"/>
        <a:ext cx="1375426" cy="328844"/>
      </dsp:txXfrm>
    </dsp:sp>
    <dsp:sp modelId="{EF28F8A5-83CD-4637-965F-8A3FE2ABE9D4}">
      <dsp:nvSpPr>
        <dsp:cNvPr id="0" name=""/>
        <dsp:cNvSpPr/>
      </dsp:nvSpPr>
      <dsp:spPr>
        <a:xfrm>
          <a:off x="3570228" y="406434"/>
          <a:ext cx="159144" cy="756085"/>
        </a:xfrm>
        <a:custGeom>
          <a:avLst/>
          <a:gdLst/>
          <a:ahLst/>
          <a:cxnLst/>
          <a:rect l="0" t="0" r="0" b="0"/>
          <a:pathLst>
            <a:path>
              <a:moveTo>
                <a:pt x="0" y="0"/>
              </a:moveTo>
              <a:lnTo>
                <a:pt x="0" y="756085"/>
              </a:lnTo>
              <a:lnTo>
                <a:pt x="159144" y="756085"/>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3819DB-C8CF-4764-8888-E89EA3DD6BF7}">
      <dsp:nvSpPr>
        <dsp:cNvPr id="0" name=""/>
        <dsp:cNvSpPr/>
      </dsp:nvSpPr>
      <dsp:spPr>
        <a:xfrm>
          <a:off x="3729373" y="959467"/>
          <a:ext cx="1401067" cy="406104"/>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334883"/>
              <a:satOff val="-20633"/>
              <a:lumOff val="195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GB" sz="800" b="1" kern="1200" dirty="0">
              <a:latin typeface="+mj-lt"/>
            </a:rPr>
            <a:t>C.2. Engaging community leaders</a:t>
          </a:r>
        </a:p>
      </dsp:txBody>
      <dsp:txXfrm>
        <a:off x="3741267" y="971361"/>
        <a:ext cx="1377279" cy="382316"/>
      </dsp:txXfrm>
    </dsp:sp>
    <dsp:sp modelId="{B07DAD19-27AD-4770-83E2-314AC7ADF926}">
      <dsp:nvSpPr>
        <dsp:cNvPr id="0" name=""/>
        <dsp:cNvSpPr/>
      </dsp:nvSpPr>
      <dsp:spPr>
        <a:xfrm>
          <a:off x="3570228" y="406434"/>
          <a:ext cx="159144" cy="1263716"/>
        </a:xfrm>
        <a:custGeom>
          <a:avLst/>
          <a:gdLst/>
          <a:ahLst/>
          <a:cxnLst/>
          <a:rect l="0" t="0" r="0" b="0"/>
          <a:pathLst>
            <a:path>
              <a:moveTo>
                <a:pt x="0" y="0"/>
              </a:moveTo>
              <a:lnTo>
                <a:pt x="0" y="1263716"/>
              </a:lnTo>
              <a:lnTo>
                <a:pt x="159144" y="1263716"/>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2C9C3F-DF51-4B19-87A4-97AB0008ACE0}">
      <dsp:nvSpPr>
        <dsp:cNvPr id="0" name=""/>
        <dsp:cNvSpPr/>
      </dsp:nvSpPr>
      <dsp:spPr>
        <a:xfrm>
          <a:off x="3729373" y="1467098"/>
          <a:ext cx="1417057" cy="406104"/>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390697"/>
              <a:satOff val="-24072"/>
              <a:lumOff val="228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GB" sz="800" b="1" kern="1200" dirty="0">
              <a:latin typeface="+mj-lt"/>
            </a:rPr>
            <a:t>C.3. </a:t>
          </a:r>
          <a:r>
            <a:rPr lang="en-GB" sz="800" b="1" kern="1200" dirty="0" smtClean="0">
              <a:latin typeface="+mj-lt"/>
            </a:rPr>
            <a:t>Communicating </a:t>
          </a:r>
          <a:r>
            <a:rPr lang="en-GB" sz="800" b="1" kern="1200" dirty="0">
              <a:latin typeface="+mj-lt"/>
            </a:rPr>
            <a:t>with </a:t>
          </a:r>
          <a:r>
            <a:rPr lang="en-GB" sz="800" b="1" kern="1200" dirty="0" smtClean="0">
              <a:latin typeface="+mj-lt"/>
            </a:rPr>
            <a:t>communities</a:t>
          </a:r>
          <a:endParaRPr lang="en-GB" sz="800" b="1" kern="1200" dirty="0">
            <a:latin typeface="+mj-lt"/>
          </a:endParaRPr>
        </a:p>
      </dsp:txBody>
      <dsp:txXfrm>
        <a:off x="3741267" y="1478992"/>
        <a:ext cx="1393269" cy="382316"/>
      </dsp:txXfrm>
    </dsp:sp>
    <dsp:sp modelId="{2AC2E030-558E-4756-867C-44694C20A835}">
      <dsp:nvSpPr>
        <dsp:cNvPr id="0" name=""/>
        <dsp:cNvSpPr/>
      </dsp:nvSpPr>
      <dsp:spPr>
        <a:xfrm>
          <a:off x="3570228" y="406434"/>
          <a:ext cx="159144" cy="1735233"/>
        </a:xfrm>
        <a:custGeom>
          <a:avLst/>
          <a:gdLst/>
          <a:ahLst/>
          <a:cxnLst/>
          <a:rect l="0" t="0" r="0" b="0"/>
          <a:pathLst>
            <a:path>
              <a:moveTo>
                <a:pt x="0" y="0"/>
              </a:moveTo>
              <a:lnTo>
                <a:pt x="0" y="1735233"/>
              </a:lnTo>
              <a:lnTo>
                <a:pt x="159144" y="1735233"/>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406A2E-A161-4067-BE4C-BCBE71B053A4}">
      <dsp:nvSpPr>
        <dsp:cNvPr id="0" name=""/>
        <dsp:cNvSpPr/>
      </dsp:nvSpPr>
      <dsp:spPr>
        <a:xfrm>
          <a:off x="3729373" y="1974729"/>
          <a:ext cx="1437116" cy="333878"/>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446511"/>
              <a:satOff val="-27510"/>
              <a:lumOff val="261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GB" sz="800" b="1" kern="1200" dirty="0">
              <a:latin typeface="+mj-lt"/>
            </a:rPr>
            <a:t>C.4. Engagement </a:t>
          </a:r>
          <a:r>
            <a:rPr lang="en-GB" sz="800" b="1" kern="1200" dirty="0" smtClean="0">
              <a:latin typeface="+mj-lt"/>
            </a:rPr>
            <a:t>activities</a:t>
          </a:r>
          <a:endParaRPr lang="en-GB" sz="800" b="1" kern="1200" dirty="0">
            <a:latin typeface="+mj-lt"/>
          </a:endParaRPr>
        </a:p>
      </dsp:txBody>
      <dsp:txXfrm>
        <a:off x="3739152" y="1984508"/>
        <a:ext cx="1417558" cy="314320"/>
      </dsp:txXfrm>
    </dsp:sp>
    <dsp:sp modelId="{765C7EDE-4481-453A-B179-AD875C9BFA27}">
      <dsp:nvSpPr>
        <dsp:cNvPr id="0" name=""/>
        <dsp:cNvSpPr/>
      </dsp:nvSpPr>
      <dsp:spPr>
        <a:xfrm>
          <a:off x="3570228" y="406434"/>
          <a:ext cx="159144" cy="2166352"/>
        </a:xfrm>
        <a:custGeom>
          <a:avLst/>
          <a:gdLst/>
          <a:ahLst/>
          <a:cxnLst/>
          <a:rect l="0" t="0" r="0" b="0"/>
          <a:pathLst>
            <a:path>
              <a:moveTo>
                <a:pt x="0" y="0"/>
              </a:moveTo>
              <a:lnTo>
                <a:pt x="0" y="2166352"/>
              </a:lnTo>
              <a:lnTo>
                <a:pt x="159144" y="2166352"/>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FF8639-C4AE-4A73-9C37-B96BD25E7DC3}">
      <dsp:nvSpPr>
        <dsp:cNvPr id="0" name=""/>
        <dsp:cNvSpPr/>
      </dsp:nvSpPr>
      <dsp:spPr>
        <a:xfrm>
          <a:off x="3729373" y="2410134"/>
          <a:ext cx="1437441" cy="325305"/>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502325"/>
              <a:satOff val="-30949"/>
              <a:lumOff val="293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GB" sz="800" b="1" kern="1200" dirty="0">
              <a:latin typeface="+mj-lt"/>
            </a:rPr>
            <a:t>C.5. Engagement timeline</a:t>
          </a:r>
        </a:p>
      </dsp:txBody>
      <dsp:txXfrm>
        <a:off x="3738901" y="2419662"/>
        <a:ext cx="1418385" cy="306249"/>
      </dsp:txXfrm>
    </dsp:sp>
    <dsp:sp modelId="{99E7EC8B-931C-478E-90E8-E287290CEB87}">
      <dsp:nvSpPr>
        <dsp:cNvPr id="0" name=""/>
        <dsp:cNvSpPr/>
      </dsp:nvSpPr>
      <dsp:spPr>
        <a:xfrm>
          <a:off x="3570228" y="406434"/>
          <a:ext cx="159144" cy="2619047"/>
        </a:xfrm>
        <a:custGeom>
          <a:avLst/>
          <a:gdLst/>
          <a:ahLst/>
          <a:cxnLst/>
          <a:rect l="0" t="0" r="0" b="0"/>
          <a:pathLst>
            <a:path>
              <a:moveTo>
                <a:pt x="0" y="0"/>
              </a:moveTo>
              <a:lnTo>
                <a:pt x="0" y="2619047"/>
              </a:lnTo>
              <a:lnTo>
                <a:pt x="159144" y="2619047"/>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DC20E4-82E8-466A-87C9-B267DB1D4520}">
      <dsp:nvSpPr>
        <dsp:cNvPr id="0" name=""/>
        <dsp:cNvSpPr/>
      </dsp:nvSpPr>
      <dsp:spPr>
        <a:xfrm>
          <a:off x="3729373" y="2836966"/>
          <a:ext cx="1445381" cy="377031"/>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558139"/>
              <a:satOff val="-34388"/>
              <a:lumOff val="326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GB" sz="800" b="1" kern="1200" dirty="0">
              <a:latin typeface="+mj-lt"/>
            </a:rPr>
            <a:t>C.6 Engaging vulnerable community groups </a:t>
          </a:r>
        </a:p>
      </dsp:txBody>
      <dsp:txXfrm>
        <a:off x="3740416" y="2848009"/>
        <a:ext cx="1423295" cy="354945"/>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530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674688" y="571500"/>
            <a:ext cx="2900362" cy="2176463"/>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83328" y="2909755"/>
            <a:ext cx="5591837" cy="63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dirty="0" smtClean="0"/>
          </a:p>
        </p:txBody>
      </p:sp>
    </p:spTree>
    <p:extLst>
      <p:ext uri="{BB962C8B-B14F-4D97-AF65-F5344CB8AC3E}">
        <p14:creationId xmlns:p14="http://schemas.microsoft.com/office/powerpoint/2010/main" val="30952192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Tahoma" pitchFamily="34" charset="0"/>
        <a:ea typeface="+mn-ea"/>
        <a:cs typeface="Tahoma" pitchFamily="34" charset="0"/>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571500"/>
            <a:ext cx="3381375" cy="2536825"/>
          </a:xfrm>
        </p:spPr>
      </p:sp>
      <p:sp>
        <p:nvSpPr>
          <p:cNvPr id="3" name="Notes Placeholder 2"/>
          <p:cNvSpPr>
            <a:spLocks noGrp="1"/>
          </p:cNvSpPr>
          <p:nvPr>
            <p:ph type="body" idx="1"/>
          </p:nvPr>
        </p:nvSpPr>
        <p:spPr/>
        <p:txBody>
          <a:bodyPr>
            <a:normAutofit/>
          </a:bodyPr>
          <a:lstStyle/>
          <a:p>
            <a:pPr defTabSz="916137">
              <a:defRPr/>
            </a:pPr>
            <a:endParaRPr lang="en-GB" sz="1400" dirty="0">
              <a:latin typeface="Times" pitchFamily="18" charset="0"/>
              <a:cs typeface="+mn-cs"/>
            </a:endParaRPr>
          </a:p>
        </p:txBody>
      </p:sp>
    </p:spTree>
    <p:extLst>
      <p:ext uri="{BB962C8B-B14F-4D97-AF65-F5344CB8AC3E}">
        <p14:creationId xmlns:p14="http://schemas.microsoft.com/office/powerpoint/2010/main" val="801602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600" kern="1200" dirty="0" smtClean="0">
                <a:solidFill>
                  <a:schemeClr val="tx1"/>
                </a:solidFill>
                <a:effectLst/>
                <a:latin typeface="Tahoma" pitchFamily="34" charset="0"/>
                <a:ea typeface="+mn-ea"/>
                <a:cs typeface="Tahoma" pitchFamily="34" charset="0"/>
              </a:rPr>
              <a:t>We want to identify what worked in which contexts, paying special attention to practices and patterns of effective cooperation between community and institutional preparedness. The effectiveness of this cooperation can be measured by the level of integrating communities into the preparedness cycle: whether they are involved in planning/organising/training/exercising/evaluating preparedness</a:t>
            </a:r>
          </a:p>
          <a:p>
            <a:endParaRPr lang="en-GB" dirty="0"/>
          </a:p>
        </p:txBody>
      </p:sp>
    </p:spTree>
    <p:extLst>
      <p:ext uri="{BB962C8B-B14F-4D97-AF65-F5344CB8AC3E}">
        <p14:creationId xmlns:p14="http://schemas.microsoft.com/office/powerpoint/2010/main" val="2052726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534988"/>
            <a:ext cx="3168650" cy="2376487"/>
          </a:xfrm>
        </p:spPr>
      </p:sp>
      <p:sp>
        <p:nvSpPr>
          <p:cNvPr id="3" name="Notes Placeholder 2"/>
          <p:cNvSpPr>
            <a:spLocks noGrp="1"/>
          </p:cNvSpPr>
          <p:nvPr>
            <p:ph type="body" idx="1"/>
          </p:nvPr>
        </p:nvSpPr>
        <p:spPr/>
        <p:txBody>
          <a:bodyPr>
            <a:normAutofit/>
          </a:bodyPr>
          <a:lstStyle/>
          <a:p>
            <a:endParaRPr lang="en-GB" dirty="0"/>
          </a:p>
          <a:p>
            <a:endParaRPr lang="en-GB" dirty="0"/>
          </a:p>
          <a:p>
            <a:endParaRPr lang="en-GB" baseline="0" dirty="0" smtClean="0"/>
          </a:p>
          <a:p>
            <a:endParaRPr lang="en-GB" baseline="0" dirty="0" smtClean="0"/>
          </a:p>
          <a:p>
            <a:endParaRPr lang="en-GB" dirty="0"/>
          </a:p>
        </p:txBody>
      </p:sp>
    </p:spTree>
    <p:extLst>
      <p:ext uri="{BB962C8B-B14F-4D97-AF65-F5344CB8AC3E}">
        <p14:creationId xmlns:p14="http://schemas.microsoft.com/office/powerpoint/2010/main" val="3098870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Evidence based preparedness (including flexibility and recovery planning)</a:t>
            </a:r>
          </a:p>
          <a:p>
            <a:r>
              <a:rPr lang="en-US" dirty="0" smtClean="0"/>
              <a:t>Capacity building</a:t>
            </a:r>
          </a:p>
          <a:p>
            <a:r>
              <a:rPr lang="en-US" dirty="0" smtClean="0"/>
              <a:t>Evaluation</a:t>
            </a:r>
            <a:endParaRPr lang="en-US" dirty="0"/>
          </a:p>
        </p:txBody>
      </p:sp>
    </p:spTree>
    <p:extLst>
      <p:ext uri="{BB962C8B-B14F-4D97-AF65-F5344CB8AC3E}">
        <p14:creationId xmlns:p14="http://schemas.microsoft.com/office/powerpoint/2010/main" val="3877988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xfrm>
            <a:off x="3857625" y="9444038"/>
            <a:ext cx="2951163" cy="496887"/>
          </a:xfrm>
          <a:prstGeom prst="rect">
            <a:avLst/>
          </a:prstGeom>
          <a:noFill/>
        </p:spPr>
        <p:txBody>
          <a:bodyPr lIns="91430" tIns="45716" rIns="91430" bIns="45716"/>
          <a:lstStyle/>
          <a:p>
            <a:fld id="{AE1078CA-F317-4DFB-8CB6-84E08258A62C}" type="slidenum">
              <a:rPr lang="de-DE"/>
              <a:pPr/>
              <a:t>24</a:t>
            </a:fld>
            <a:endParaRPr lang="de-DE"/>
          </a:p>
        </p:txBody>
      </p:sp>
      <p:sp>
        <p:nvSpPr>
          <p:cNvPr id="103427" name="Rectangle 2"/>
          <p:cNvSpPr>
            <a:spLocks noGrp="1" noRot="1" noChangeAspect="1" noChangeArrowheads="1" noTextEdit="1"/>
          </p:cNvSpPr>
          <p:nvPr>
            <p:ph type="sldImg"/>
          </p:nvPr>
        </p:nvSpPr>
        <p:spPr>
          <a:xfrm>
            <a:off x="919163" y="742950"/>
            <a:ext cx="4973637" cy="3730625"/>
          </a:xfrm>
          <a:ln/>
        </p:spPr>
      </p:sp>
      <p:sp>
        <p:nvSpPr>
          <p:cNvPr id="103428" name="Rectangle 3"/>
          <p:cNvSpPr>
            <a:spLocks noGrp="1" noChangeArrowheads="1"/>
          </p:cNvSpPr>
          <p:nvPr>
            <p:ph type="body" idx="1"/>
          </p:nvPr>
        </p:nvSpPr>
        <p:spPr>
          <a:xfrm>
            <a:off x="680721" y="4722416"/>
            <a:ext cx="5448937" cy="4477549"/>
          </a:xfrm>
          <a:noFill/>
          <a:ln/>
        </p:spPr>
        <p:txBody>
          <a:bodyPr/>
          <a:lstStyle/>
          <a:p>
            <a:pPr eaLnBrk="1" hangingPunct="1"/>
            <a:endParaRPr lang="en-GB" dirty="0" smtClean="0">
              <a:ea typeface="ＭＳ Ｐゴシック" pitchFamily="34" charset="-128"/>
            </a:endParaRPr>
          </a:p>
        </p:txBody>
      </p:sp>
    </p:spTree>
    <p:extLst>
      <p:ext uri="{BB962C8B-B14F-4D97-AF65-F5344CB8AC3E}">
        <p14:creationId xmlns:p14="http://schemas.microsoft.com/office/powerpoint/2010/main" val="46088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534988"/>
            <a:ext cx="3168650" cy="2376487"/>
          </a:xfrm>
        </p:spPr>
      </p:sp>
      <p:sp>
        <p:nvSpPr>
          <p:cNvPr id="3" name="Notes Placeholder 2"/>
          <p:cNvSpPr>
            <a:spLocks noGrp="1"/>
          </p:cNvSpPr>
          <p:nvPr>
            <p:ph type="body" idx="1"/>
          </p:nvPr>
        </p:nvSpPr>
        <p:spPr/>
        <p:txBody>
          <a:bodyPr>
            <a:normAutofit/>
          </a:bodyPr>
          <a:lstStyle/>
          <a:p>
            <a:endParaRPr lang="en-GB" dirty="0" smtClean="0"/>
          </a:p>
        </p:txBody>
      </p:sp>
    </p:spTree>
    <p:extLst>
      <p:ext uri="{BB962C8B-B14F-4D97-AF65-F5344CB8AC3E}">
        <p14:creationId xmlns:p14="http://schemas.microsoft.com/office/powerpoint/2010/main" val="3376132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622925" y="6456363"/>
            <a:ext cx="4302125" cy="339725"/>
          </a:xfrm>
          <a:prstGeom prst="rect">
            <a:avLst/>
          </a:prstGeom>
          <a:ln/>
        </p:spPr>
        <p:txBody>
          <a:bodyPr/>
          <a:lstStyle/>
          <a:p>
            <a:fld id="{C74BC0B4-8933-409A-A36B-3962BB762185}" type="slidenum">
              <a:rPr lang="de-DE" altLang="en-US"/>
              <a:pPr/>
              <a:t>4</a:t>
            </a:fld>
            <a:endParaRPr lang="de-DE" altLang="en-US"/>
          </a:p>
        </p:txBody>
      </p:sp>
      <p:sp>
        <p:nvSpPr>
          <p:cNvPr id="839682" name="Rectangle 2"/>
          <p:cNvSpPr>
            <a:spLocks noGrp="1" noRot="1" noChangeAspect="1" noChangeArrowheads="1" noTextEdit="1"/>
          </p:cNvSpPr>
          <p:nvPr>
            <p:ph type="sldImg"/>
          </p:nvPr>
        </p:nvSpPr>
        <p:spPr>
          <a:ln/>
        </p:spPr>
      </p:sp>
      <p:sp>
        <p:nvSpPr>
          <p:cNvPr id="839683" name="Rectangle 3"/>
          <p:cNvSpPr>
            <a:spLocks noGrp="1" noChangeArrowheads="1"/>
          </p:cNvSpPr>
          <p:nvPr>
            <p:ph type="body" idx="1"/>
          </p:nvPr>
        </p:nvSpPr>
        <p:spPr/>
        <p:txBody>
          <a:bodyPr/>
          <a:lstStyle/>
          <a:p>
            <a:r>
              <a:rPr lang="en-US" sz="1600" kern="1200" dirty="0" smtClean="0">
                <a:solidFill>
                  <a:schemeClr val="tx1"/>
                </a:solidFill>
                <a:effectLst/>
                <a:latin typeface="Tahoma" pitchFamily="34" charset="0"/>
                <a:ea typeface="+mn-ea"/>
                <a:cs typeface="Tahoma" pitchFamily="34" charset="0"/>
              </a:rPr>
              <a:t>Preparedness and Response at ECDC </a:t>
            </a:r>
            <a:endParaRPr lang="en-US" dirty="0" smtClean="0"/>
          </a:p>
          <a:p>
            <a:r>
              <a:rPr lang="en-US" sz="1600" kern="1200" dirty="0" smtClean="0">
                <a:solidFill>
                  <a:schemeClr val="tx1"/>
                </a:solidFill>
                <a:effectLst/>
                <a:latin typeface="Tahoma" pitchFamily="34" charset="0"/>
                <a:ea typeface="+mn-ea"/>
                <a:cs typeface="Tahoma" pitchFamily="34" charset="0"/>
              </a:rPr>
              <a:t>The preparedness and response planning activities of the European Centre for Disease Prevention and Control (ECDC) aim at ensuring that the European Union (EU) and its Member States are fully prepared to effectively respond to any communicable disease threat. </a:t>
            </a:r>
            <a:endParaRPr lang="en-US" dirty="0" smtClean="0"/>
          </a:p>
          <a:p>
            <a:r>
              <a:rPr lang="en-US" sz="1600" kern="1200" dirty="0" smtClean="0">
                <a:solidFill>
                  <a:schemeClr val="tx1"/>
                </a:solidFill>
                <a:effectLst/>
                <a:latin typeface="Tahoma" pitchFamily="34" charset="0"/>
                <a:ea typeface="+mn-ea"/>
                <a:cs typeface="Tahoma" pitchFamily="34" charset="0"/>
              </a:rPr>
              <a:t>To meet this overarching objective, ECDC supports the European Commission by developing tools and guidelines to assist Member States in evaluating their level of preparedness, identifying potential gaps and vulnerabilities, and strengthening their capacities where needed. </a:t>
            </a:r>
            <a:endParaRPr lang="en-US" dirty="0" smtClean="0"/>
          </a:p>
          <a:p>
            <a:r>
              <a:rPr lang="en-US" sz="1600" kern="1200" dirty="0" smtClean="0">
                <a:solidFill>
                  <a:schemeClr val="tx1"/>
                </a:solidFill>
                <a:effectLst/>
                <a:latin typeface="Tahoma" pitchFamily="34" charset="0"/>
                <a:ea typeface="+mn-ea"/>
                <a:cs typeface="Tahoma" pitchFamily="34" charset="0"/>
              </a:rPr>
              <a:t>This is a selection of ECDC publications related to the theme of this conference. </a:t>
            </a:r>
            <a:endParaRPr lang="en-US" dirty="0" smtClean="0"/>
          </a:p>
          <a:p>
            <a:endParaRPr lang="en-GB" altLang="en-US" dirty="0"/>
          </a:p>
        </p:txBody>
      </p:sp>
    </p:spTree>
    <p:extLst>
      <p:ext uri="{BB962C8B-B14F-4D97-AF65-F5344CB8AC3E}">
        <p14:creationId xmlns:p14="http://schemas.microsoft.com/office/powerpoint/2010/main" val="121925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base" latinLnBrk="0" hangingPunct="1">
              <a:lnSpc>
                <a:spcPct val="100000"/>
              </a:lnSpc>
              <a:spcBef>
                <a:spcPct val="30000"/>
              </a:spcBef>
              <a:spcAft>
                <a:spcPct val="0"/>
              </a:spcAft>
              <a:buClrTx/>
              <a:buSzTx/>
              <a:buFont typeface="Arial"/>
              <a:buChar char="•"/>
              <a:tabLst/>
              <a:defRPr/>
            </a:pPr>
            <a:r>
              <a:rPr lang="en-US" sz="1600" b="1" kern="1200" dirty="0" smtClean="0">
                <a:solidFill>
                  <a:schemeClr val="tx1"/>
                </a:solidFill>
                <a:effectLst/>
                <a:latin typeface="Tahoma" pitchFamily="34" charset="0"/>
                <a:ea typeface="+mn-ea"/>
                <a:cs typeface="Tahoma" pitchFamily="34" charset="0"/>
              </a:rPr>
              <a:t>Operational guidance on rapid risk assessment </a:t>
            </a:r>
            <a:r>
              <a:rPr lang="en-US" sz="1600" b="1" kern="1200" dirty="0" err="1" smtClean="0">
                <a:solidFill>
                  <a:schemeClr val="tx1"/>
                </a:solidFill>
                <a:effectLst/>
                <a:latin typeface="Tahoma" pitchFamily="34" charset="0"/>
                <a:ea typeface="+mn-ea"/>
                <a:cs typeface="Tahoma" pitchFamily="34" charset="0"/>
              </a:rPr>
              <a:t>methology</a:t>
            </a:r>
            <a:endParaRPr lang="en-US" sz="1600" b="1" kern="1200" dirty="0" smtClean="0">
              <a:solidFill>
                <a:schemeClr val="tx1"/>
              </a:solidFill>
              <a:effectLst/>
              <a:latin typeface="Tahoma" pitchFamily="34" charset="0"/>
              <a:ea typeface="+mn-ea"/>
              <a:cs typeface="Tahoma" pitchFamily="34" charset="0"/>
            </a:endParaRPr>
          </a:p>
          <a:p>
            <a:pPr marL="285750" marR="0" indent="-285750" algn="l" defTabSz="914400" rtl="0" eaLnBrk="1" fontAlgn="base" latinLnBrk="0" hangingPunct="1">
              <a:lnSpc>
                <a:spcPct val="100000"/>
              </a:lnSpc>
              <a:spcBef>
                <a:spcPct val="30000"/>
              </a:spcBef>
              <a:spcAft>
                <a:spcPct val="0"/>
              </a:spcAft>
              <a:buClrTx/>
              <a:buSzTx/>
              <a:buFont typeface="Arial"/>
              <a:buChar char="•"/>
              <a:tabLst/>
              <a:defRPr/>
            </a:pPr>
            <a:r>
              <a:rPr lang="en-US" sz="1600" b="1" kern="1200" dirty="0" smtClean="0">
                <a:solidFill>
                  <a:schemeClr val="tx1"/>
                </a:solidFill>
                <a:effectLst/>
                <a:latin typeface="Tahoma" pitchFamily="34" charset="0"/>
                <a:ea typeface="+mn-ea"/>
                <a:cs typeface="Tahoma" pitchFamily="34" charset="0"/>
              </a:rPr>
              <a:t>Handbook on strategic planning for PHEP</a:t>
            </a:r>
          </a:p>
          <a:p>
            <a:pPr marL="285750" marR="0" indent="-285750" algn="l" defTabSz="914400" rtl="0" eaLnBrk="1" fontAlgn="base" latinLnBrk="0" hangingPunct="1">
              <a:lnSpc>
                <a:spcPct val="100000"/>
              </a:lnSpc>
              <a:spcBef>
                <a:spcPct val="30000"/>
              </a:spcBef>
              <a:spcAft>
                <a:spcPct val="0"/>
              </a:spcAft>
              <a:buClrTx/>
              <a:buSzTx/>
              <a:buFont typeface="Arial"/>
              <a:buChar char="•"/>
              <a:tabLst/>
              <a:defRPr/>
            </a:pPr>
            <a:r>
              <a:rPr lang="en-US" sz="1600" b="1" kern="1200" dirty="0" smtClean="0">
                <a:solidFill>
                  <a:schemeClr val="tx1"/>
                </a:solidFill>
                <a:effectLst/>
                <a:latin typeface="Tahoma" pitchFamily="34" charset="0"/>
                <a:ea typeface="+mn-ea"/>
                <a:cs typeface="Tahoma" pitchFamily="34" charset="0"/>
              </a:rPr>
              <a:t>Best practices in ranking emerging infectious disease threats: a literature review </a:t>
            </a:r>
            <a:endParaRPr lang="en-US" dirty="0" smtClean="0"/>
          </a:p>
          <a:p>
            <a:pPr marL="285750" marR="0" indent="-285750" algn="l" defTabSz="914400" rtl="0" eaLnBrk="1" fontAlgn="base" latinLnBrk="0" hangingPunct="1">
              <a:lnSpc>
                <a:spcPct val="100000"/>
              </a:lnSpc>
              <a:spcBef>
                <a:spcPct val="30000"/>
              </a:spcBef>
              <a:spcAft>
                <a:spcPct val="0"/>
              </a:spcAft>
              <a:buClrTx/>
              <a:buSzTx/>
              <a:buFont typeface="Arial"/>
              <a:buChar char="•"/>
              <a:tabLst/>
              <a:defRPr/>
            </a:pPr>
            <a:r>
              <a:rPr lang="en-US" sz="1600" b="1" kern="1200" dirty="0" smtClean="0">
                <a:solidFill>
                  <a:schemeClr val="tx1"/>
                </a:solidFill>
                <a:effectLst/>
                <a:latin typeface="Tahoma" pitchFamily="34" charset="0"/>
                <a:ea typeface="+mn-ea"/>
                <a:cs typeface="Tahoma" pitchFamily="34" charset="0"/>
              </a:rPr>
              <a:t>Operational guidance on rapid risk assessment methodology </a:t>
            </a:r>
            <a:endParaRPr lang="en-US" dirty="0" smtClean="0"/>
          </a:p>
          <a:p>
            <a:pPr marL="285750" marR="0" indent="-285750" algn="l" defTabSz="914400" rtl="0" eaLnBrk="1" fontAlgn="base" latinLnBrk="0" hangingPunct="1">
              <a:lnSpc>
                <a:spcPct val="100000"/>
              </a:lnSpc>
              <a:spcBef>
                <a:spcPct val="30000"/>
              </a:spcBef>
              <a:spcAft>
                <a:spcPct val="0"/>
              </a:spcAft>
              <a:buClrTx/>
              <a:buSzTx/>
              <a:buFont typeface="Arial"/>
              <a:buChar char="•"/>
              <a:tabLst/>
              <a:defRPr/>
            </a:pPr>
            <a:r>
              <a:rPr lang="en-US" sz="1600" b="1" kern="1200" dirty="0" smtClean="0">
                <a:solidFill>
                  <a:schemeClr val="tx1"/>
                </a:solidFill>
                <a:effectLst/>
                <a:latin typeface="Tahoma" pitchFamily="34" charset="0"/>
                <a:ea typeface="+mn-ea"/>
                <a:cs typeface="Tahoma" pitchFamily="34" charset="0"/>
              </a:rPr>
              <a:t>Risk assessment guidelines for infectious diseases transmitted on aircraft (RAGIDA) - Influenza </a:t>
            </a:r>
            <a:endParaRPr lang="en-US" dirty="0" smtClean="0"/>
          </a:p>
          <a:p>
            <a:pPr marL="285750" marR="0" indent="-285750" algn="l" defTabSz="914400" rtl="0" eaLnBrk="1" fontAlgn="base" latinLnBrk="0" hangingPunct="1">
              <a:lnSpc>
                <a:spcPct val="100000"/>
              </a:lnSpc>
              <a:spcBef>
                <a:spcPct val="30000"/>
              </a:spcBef>
              <a:spcAft>
                <a:spcPct val="0"/>
              </a:spcAft>
              <a:buClrTx/>
              <a:buSzTx/>
              <a:buFont typeface="Arial"/>
              <a:buChar char="•"/>
              <a:tabLst/>
              <a:defRPr/>
            </a:pPr>
            <a:r>
              <a:rPr lang="en-US" sz="1600" b="1" kern="1200" dirty="0" smtClean="0">
                <a:solidFill>
                  <a:schemeClr val="tx1"/>
                </a:solidFill>
                <a:effectLst/>
                <a:latin typeface="Tahoma" pitchFamily="34" charset="0"/>
                <a:ea typeface="+mn-ea"/>
                <a:cs typeface="Tahoma" pitchFamily="34" charset="0"/>
              </a:rPr>
              <a:t>A literature review on community and institutional preparedness synergies: enablers and barriers in community and institutional preparedness effectively working together globally and specifically within the EU/EEA</a:t>
            </a:r>
            <a:br>
              <a:rPr lang="en-US" sz="1600" b="1" kern="1200" dirty="0" smtClean="0">
                <a:solidFill>
                  <a:schemeClr val="tx1"/>
                </a:solidFill>
                <a:effectLst/>
                <a:latin typeface="Tahoma" pitchFamily="34" charset="0"/>
                <a:ea typeface="+mn-ea"/>
                <a:cs typeface="Tahoma" pitchFamily="34" charset="0"/>
              </a:rPr>
            </a:br>
            <a:r>
              <a:rPr lang="en-US" sz="1600" b="1" kern="1200" dirty="0" smtClean="0">
                <a:solidFill>
                  <a:schemeClr val="tx1"/>
                </a:solidFill>
                <a:effectLst/>
                <a:latin typeface="Tahoma" pitchFamily="34" charset="0"/>
                <a:ea typeface="+mn-ea"/>
                <a:cs typeface="Tahoma" pitchFamily="34" charset="0"/>
              </a:rPr>
              <a:t>Preparedness planning guide for diseases transmitted by </a:t>
            </a:r>
            <a:r>
              <a:rPr lang="en-US" sz="1600" b="1" kern="1200" dirty="0" err="1" smtClean="0">
                <a:solidFill>
                  <a:schemeClr val="tx1"/>
                </a:solidFill>
                <a:effectLst/>
                <a:latin typeface="Tahoma" pitchFamily="34" charset="0"/>
                <a:ea typeface="+mn-ea"/>
                <a:cs typeface="Tahoma" pitchFamily="34" charset="0"/>
              </a:rPr>
              <a:t>Aedes</a:t>
            </a:r>
            <a:r>
              <a:rPr lang="en-US" sz="1600" b="1" kern="1200" dirty="0" smtClean="0">
                <a:solidFill>
                  <a:schemeClr val="tx1"/>
                </a:solidFill>
                <a:effectLst/>
                <a:latin typeface="Tahoma" pitchFamily="34" charset="0"/>
                <a:ea typeface="+mn-ea"/>
                <a:cs typeface="Tahoma" pitchFamily="34" charset="0"/>
              </a:rPr>
              <a:t> </a:t>
            </a:r>
            <a:r>
              <a:rPr lang="en-US" sz="1600" b="1" kern="1200" dirty="0" err="1" smtClean="0">
                <a:solidFill>
                  <a:schemeClr val="tx1"/>
                </a:solidFill>
                <a:effectLst/>
                <a:latin typeface="Tahoma" pitchFamily="34" charset="0"/>
                <a:ea typeface="+mn-ea"/>
                <a:cs typeface="Tahoma" pitchFamily="34" charset="0"/>
              </a:rPr>
              <a:t>aegypti</a:t>
            </a:r>
            <a:r>
              <a:rPr lang="en-US" sz="1600" b="1" kern="1200" dirty="0" smtClean="0">
                <a:solidFill>
                  <a:schemeClr val="tx1"/>
                </a:solidFill>
                <a:effectLst/>
                <a:latin typeface="Tahoma" pitchFamily="34" charset="0"/>
                <a:ea typeface="+mn-ea"/>
                <a:cs typeface="Tahoma" pitchFamily="34" charset="0"/>
              </a:rPr>
              <a:t> and </a:t>
            </a:r>
            <a:r>
              <a:rPr lang="en-US" sz="1600" b="1" kern="1200" dirty="0" err="1" smtClean="0">
                <a:solidFill>
                  <a:schemeClr val="tx1"/>
                </a:solidFill>
                <a:effectLst/>
                <a:latin typeface="Tahoma" pitchFamily="34" charset="0"/>
                <a:ea typeface="+mn-ea"/>
                <a:cs typeface="Tahoma" pitchFamily="34" charset="0"/>
              </a:rPr>
              <a:t>Aedes</a:t>
            </a:r>
            <a:r>
              <a:rPr lang="en-US" sz="1600" b="1" kern="1200" dirty="0" smtClean="0">
                <a:solidFill>
                  <a:schemeClr val="tx1"/>
                </a:solidFill>
                <a:effectLst/>
                <a:latin typeface="Tahoma" pitchFamily="34" charset="0"/>
                <a:ea typeface="+mn-ea"/>
                <a:cs typeface="Tahoma" pitchFamily="34" charset="0"/>
              </a:rPr>
              <a:t> </a:t>
            </a:r>
            <a:r>
              <a:rPr lang="en-US" sz="1600" b="1" kern="1200" dirty="0" err="1" smtClean="0">
                <a:solidFill>
                  <a:schemeClr val="tx1"/>
                </a:solidFill>
                <a:effectLst/>
                <a:latin typeface="Tahoma" pitchFamily="34" charset="0"/>
                <a:ea typeface="+mn-ea"/>
                <a:cs typeface="Tahoma" pitchFamily="34" charset="0"/>
              </a:rPr>
              <a:t>albopictus</a:t>
            </a:r>
            <a:r>
              <a:rPr lang="en-US" sz="1600" b="1" kern="1200" dirty="0" smtClean="0">
                <a:solidFill>
                  <a:schemeClr val="tx1"/>
                </a:solidFill>
                <a:effectLst/>
                <a:latin typeface="Tahoma" pitchFamily="34" charset="0"/>
                <a:ea typeface="+mn-ea"/>
                <a:cs typeface="Tahoma" pitchFamily="34" charset="0"/>
              </a:rPr>
              <a:t> </a:t>
            </a:r>
            <a:endParaRPr lang="en-US" dirty="0" smtClean="0"/>
          </a:p>
          <a:p>
            <a:pPr marL="285750" marR="0" indent="-285750" algn="l" defTabSz="914400" rtl="0" eaLnBrk="1" fontAlgn="base" latinLnBrk="0" hangingPunct="1">
              <a:lnSpc>
                <a:spcPct val="100000"/>
              </a:lnSpc>
              <a:spcBef>
                <a:spcPct val="30000"/>
              </a:spcBef>
              <a:spcAft>
                <a:spcPct val="0"/>
              </a:spcAft>
              <a:buClrTx/>
              <a:buSzTx/>
              <a:buFont typeface="Arial"/>
              <a:buChar char="•"/>
              <a:tabLst/>
              <a:defRPr/>
            </a:pPr>
            <a:r>
              <a:rPr lang="en-US" sz="1600" b="1" kern="1200" dirty="0" err="1" smtClean="0">
                <a:solidFill>
                  <a:schemeClr val="tx1"/>
                </a:solidFill>
                <a:effectLst/>
                <a:latin typeface="Tahoma" pitchFamily="34" charset="0"/>
                <a:ea typeface="+mn-ea"/>
                <a:cs typeface="Tahoma" pitchFamily="34" charset="0"/>
              </a:rPr>
              <a:t>Zika</a:t>
            </a:r>
            <a:r>
              <a:rPr lang="en-US" sz="1600" b="1" kern="1200" dirty="0" smtClean="0">
                <a:solidFill>
                  <a:schemeClr val="tx1"/>
                </a:solidFill>
                <a:effectLst/>
                <a:latin typeface="Tahoma" pitchFamily="34" charset="0"/>
                <a:ea typeface="+mn-ea"/>
                <a:cs typeface="Tahoma" pitchFamily="34" charset="0"/>
              </a:rPr>
              <a:t> virus and safety of substances of human origin – a guide for preparedness activities in Europe </a:t>
            </a:r>
            <a:endParaRPr lang="en-US" dirty="0" smtClean="0"/>
          </a:p>
          <a:p>
            <a:pPr marL="285750" marR="0" indent="-285750" algn="l" defTabSz="914400" rtl="0" eaLnBrk="1" fontAlgn="base" latinLnBrk="0" hangingPunct="1">
              <a:lnSpc>
                <a:spcPct val="100000"/>
              </a:lnSpc>
              <a:spcBef>
                <a:spcPct val="30000"/>
              </a:spcBef>
              <a:spcAft>
                <a:spcPct val="0"/>
              </a:spcAft>
              <a:buClrTx/>
              <a:buSzTx/>
              <a:buFont typeface="Arial"/>
              <a:buChar char="•"/>
              <a:tabLst/>
              <a:defRPr/>
            </a:pPr>
            <a:r>
              <a:rPr lang="en-US" sz="1600" b="1" kern="1200" dirty="0" smtClean="0">
                <a:solidFill>
                  <a:schemeClr val="tx1"/>
                </a:solidFill>
                <a:effectLst/>
                <a:latin typeface="Tahoma" pitchFamily="34" charset="0"/>
                <a:ea typeface="+mn-ea"/>
                <a:cs typeface="Tahoma" pitchFamily="34" charset="0"/>
              </a:rPr>
              <a:t>New ECDC tools: Strengthening preparedness and surveillance in migrant reception </a:t>
            </a:r>
            <a:r>
              <a:rPr lang="en-US" sz="1600" b="1" kern="1200" dirty="0" err="1" smtClean="0">
                <a:solidFill>
                  <a:schemeClr val="tx1"/>
                </a:solidFill>
                <a:effectLst/>
                <a:latin typeface="Tahoma" pitchFamily="34" charset="0"/>
                <a:ea typeface="+mn-ea"/>
                <a:cs typeface="Tahoma" pitchFamily="34" charset="0"/>
              </a:rPr>
              <a:t>centres</a:t>
            </a:r>
            <a:r>
              <a:rPr lang="en-US" sz="1600" b="1" kern="1200" dirty="0" smtClean="0">
                <a:solidFill>
                  <a:schemeClr val="tx1"/>
                </a:solidFill>
                <a:effectLst/>
                <a:latin typeface="Tahoma" pitchFamily="34" charset="0"/>
                <a:ea typeface="+mn-ea"/>
                <a:cs typeface="Tahoma" pitchFamily="34" charset="0"/>
              </a:rPr>
              <a:t> </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Tree>
    <p:extLst>
      <p:ext uri="{BB962C8B-B14F-4D97-AF65-F5344CB8AC3E}">
        <p14:creationId xmlns:p14="http://schemas.microsoft.com/office/powerpoint/2010/main" val="3230632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534988"/>
            <a:ext cx="3167063" cy="2374900"/>
          </a:xfrm>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184226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base" latinLnBrk="0" hangingPunct="1">
              <a:lnSpc>
                <a:spcPct val="100000"/>
              </a:lnSpc>
              <a:spcBef>
                <a:spcPct val="30000"/>
              </a:spcBef>
              <a:spcAft>
                <a:spcPct val="0"/>
              </a:spcAft>
              <a:buClrTx/>
              <a:buSzTx/>
              <a:buFont typeface="Arial"/>
              <a:buChar char="•"/>
              <a:tabLst/>
              <a:defRPr/>
            </a:pPr>
            <a:r>
              <a:rPr lang="en-US" sz="1600" b="1" kern="1200" dirty="0" smtClean="0">
                <a:solidFill>
                  <a:schemeClr val="tx1"/>
                </a:solidFill>
                <a:effectLst/>
                <a:latin typeface="Tahoma" pitchFamily="34" charset="0"/>
                <a:ea typeface="+mn-ea"/>
                <a:cs typeface="Tahoma" pitchFamily="34" charset="0"/>
              </a:rPr>
              <a:t>Social media strategy development – a guide to using social media for public health communication </a:t>
            </a:r>
            <a:endParaRPr lang="en-US" dirty="0" smtClean="0">
              <a:effectLst/>
            </a:endParaRPr>
          </a:p>
          <a:p>
            <a:pPr marL="285750" marR="0" indent="-285750" algn="l" defTabSz="914400" rtl="0" eaLnBrk="1" fontAlgn="base" latinLnBrk="0" hangingPunct="1">
              <a:lnSpc>
                <a:spcPct val="100000"/>
              </a:lnSpc>
              <a:spcBef>
                <a:spcPct val="30000"/>
              </a:spcBef>
              <a:spcAft>
                <a:spcPct val="0"/>
              </a:spcAft>
              <a:buClrTx/>
              <a:buSzTx/>
              <a:buFont typeface="Arial"/>
              <a:buChar char="•"/>
              <a:tabLst/>
              <a:defRPr/>
            </a:pPr>
            <a:r>
              <a:rPr lang="en-US" sz="1600" b="1" kern="1200" dirty="0" smtClean="0">
                <a:solidFill>
                  <a:schemeClr val="tx1"/>
                </a:solidFill>
                <a:effectLst/>
                <a:latin typeface="Tahoma" pitchFamily="34" charset="0"/>
                <a:ea typeface="+mn-ea"/>
                <a:cs typeface="Tahoma" pitchFamily="34" charset="0"/>
              </a:rPr>
              <a:t>Handbook on simulation exercises in EU public health settings – how to develop simulation exercises for supporting preparedness and response to communicable diseases </a:t>
            </a:r>
            <a:endParaRPr lang="en-US" dirty="0" smtClean="0"/>
          </a:p>
          <a:p>
            <a:pPr marL="285750" marR="0" indent="-285750" algn="l" defTabSz="914400" rtl="0" eaLnBrk="1" fontAlgn="base" latinLnBrk="0" hangingPunct="1">
              <a:lnSpc>
                <a:spcPct val="100000"/>
              </a:lnSpc>
              <a:spcBef>
                <a:spcPct val="30000"/>
              </a:spcBef>
              <a:spcAft>
                <a:spcPct val="0"/>
              </a:spcAft>
              <a:buClrTx/>
              <a:buSzTx/>
              <a:buFont typeface="Arial"/>
              <a:buChar char="•"/>
              <a:tabLst/>
              <a:defRPr/>
            </a:pPr>
            <a:r>
              <a:rPr lang="en-US" sz="1600" b="1" kern="1200" dirty="0" smtClean="0">
                <a:solidFill>
                  <a:schemeClr val="tx1"/>
                </a:solidFill>
                <a:effectLst/>
                <a:latin typeface="Tahoma" pitchFamily="34" charset="0"/>
                <a:ea typeface="+mn-ea"/>
                <a:cs typeface="Tahoma" pitchFamily="34" charset="0"/>
              </a:rPr>
              <a:t>Core competencies for infection control and hospital hygiene professionals in the European Union</a:t>
            </a:r>
          </a:p>
          <a:p>
            <a:pPr marL="285750" marR="0" indent="-285750" algn="l" defTabSz="914400" rtl="0" eaLnBrk="1" fontAlgn="base" latinLnBrk="0" hangingPunct="1">
              <a:lnSpc>
                <a:spcPct val="100000"/>
              </a:lnSpc>
              <a:spcBef>
                <a:spcPct val="30000"/>
              </a:spcBef>
              <a:spcAft>
                <a:spcPct val="0"/>
              </a:spcAft>
              <a:buClrTx/>
              <a:buSzTx/>
              <a:buFont typeface="Arial"/>
              <a:buChar char="•"/>
              <a:tabLst/>
              <a:defRPr/>
            </a:pPr>
            <a:r>
              <a:rPr lang="en-US" sz="1600" b="1" kern="1200" dirty="0" smtClean="0">
                <a:solidFill>
                  <a:schemeClr val="tx1"/>
                </a:solidFill>
                <a:effectLst/>
                <a:latin typeface="Tahoma" pitchFamily="34" charset="0"/>
                <a:ea typeface="+mn-ea"/>
                <a:cs typeface="Tahoma" pitchFamily="34" charset="0"/>
              </a:rPr>
              <a:t>Safe use of personal protective equipment in the treatment of infectious diseases of high consequence – a tutorial for trainers in healthcare settings </a:t>
            </a:r>
          </a:p>
          <a:p>
            <a:pPr marL="285750" marR="0" indent="-285750" algn="l" defTabSz="914400" rtl="0" eaLnBrk="1" fontAlgn="base" latinLnBrk="0" hangingPunct="1">
              <a:lnSpc>
                <a:spcPct val="100000"/>
              </a:lnSpc>
              <a:spcBef>
                <a:spcPct val="30000"/>
              </a:spcBef>
              <a:spcAft>
                <a:spcPct val="0"/>
              </a:spcAft>
              <a:buClrTx/>
              <a:buSzTx/>
              <a:buFont typeface="Arial"/>
              <a:buChar char="•"/>
              <a:tabLst/>
              <a:defRPr/>
            </a:pPr>
            <a:r>
              <a:rPr lang="en-US" sz="1600" b="1" kern="1200" dirty="0" smtClean="0">
                <a:solidFill>
                  <a:schemeClr val="tx1"/>
                </a:solidFill>
                <a:effectLst/>
                <a:latin typeface="Tahoma" pitchFamily="34" charset="0"/>
                <a:ea typeface="+mn-ea"/>
                <a:cs typeface="Tahoma" pitchFamily="34" charset="0"/>
              </a:rPr>
              <a:t>Use of personal protective equipment for safe first assessment of persons under investigation of Ebola virus disease in the EU/EEA – a tutorial for healthcare professionals </a:t>
            </a:r>
            <a:endParaRPr lang="en-US" dirty="0" smtClean="0"/>
          </a:p>
          <a:p>
            <a:pPr marL="285750" marR="0" indent="-285750" algn="l" defTabSz="914400" rtl="0" eaLnBrk="1" fontAlgn="base" latinLnBrk="0" hangingPunct="1">
              <a:lnSpc>
                <a:spcPct val="100000"/>
              </a:lnSpc>
              <a:spcBef>
                <a:spcPct val="30000"/>
              </a:spcBef>
              <a:spcAft>
                <a:spcPct val="0"/>
              </a:spcAft>
              <a:buClrTx/>
              <a:buSzTx/>
              <a:buFont typeface="Arial"/>
              <a:buChar char="•"/>
              <a:tabLst/>
              <a:defRPr/>
            </a:pPr>
            <a:r>
              <a:rPr lang="en-US" sz="1600" b="1" kern="1200" dirty="0" smtClean="0">
                <a:solidFill>
                  <a:schemeClr val="tx1"/>
                </a:solidFill>
                <a:effectLst/>
                <a:latin typeface="Tahoma" pitchFamily="34" charset="0"/>
                <a:ea typeface="+mn-ea"/>
                <a:cs typeface="Tahoma" pitchFamily="34" charset="0"/>
              </a:rPr>
              <a:t>How can we be better prepared for the next global health threat? Planning and implementing emergency risk communication (Joint ASEF-ECDC report)</a:t>
            </a:r>
          </a:p>
          <a:p>
            <a:pPr marL="285750" marR="0" indent="-285750" algn="l" defTabSz="914400" rtl="0" eaLnBrk="1" fontAlgn="base" latinLnBrk="0" hangingPunct="1">
              <a:lnSpc>
                <a:spcPct val="100000"/>
              </a:lnSpc>
              <a:spcBef>
                <a:spcPct val="30000"/>
              </a:spcBef>
              <a:spcAft>
                <a:spcPct val="0"/>
              </a:spcAft>
              <a:buClrTx/>
              <a:buSzTx/>
              <a:buFont typeface="Arial"/>
              <a:buChar char="•"/>
              <a:tabLst/>
              <a:defRPr/>
            </a:pPr>
            <a:r>
              <a:rPr lang="en-US" dirty="0" smtClean="0">
                <a:effectLst/>
              </a:rPr>
              <a:t>Core competencies for PHEP</a:t>
            </a:r>
          </a:p>
          <a:p>
            <a:pPr marL="285750" marR="0" indent="-285750" algn="l" defTabSz="914400" rtl="0" eaLnBrk="1" fontAlgn="base" latinLnBrk="0" hangingPunct="1">
              <a:lnSpc>
                <a:spcPct val="100000"/>
              </a:lnSpc>
              <a:spcBef>
                <a:spcPct val="30000"/>
              </a:spcBef>
              <a:spcAft>
                <a:spcPct val="0"/>
              </a:spcAft>
              <a:buClrTx/>
              <a:buSzTx/>
              <a:buFont typeface="Arial"/>
              <a:buChar char="•"/>
              <a:tabLst/>
              <a:defRPr/>
            </a:pPr>
            <a:endParaRPr lang="en-US" sz="1600" b="1" kern="1200" dirty="0" smtClean="0">
              <a:solidFill>
                <a:schemeClr val="tx1"/>
              </a:solidFill>
              <a:effectLst/>
              <a:latin typeface="Tahoma" pitchFamily="34" charset="0"/>
              <a:ea typeface="+mn-ea"/>
              <a:cs typeface="Tahoma" pitchFamily="34" charset="0"/>
            </a:endParaRPr>
          </a:p>
          <a:p>
            <a:endParaRPr lang="en-US" dirty="0" smtClean="0"/>
          </a:p>
          <a:p>
            <a:pPr marL="285750" marR="0" indent="-285750" algn="l" defTabSz="914400" rtl="0" eaLnBrk="1" fontAlgn="base" latinLnBrk="0" hangingPunct="1">
              <a:lnSpc>
                <a:spcPct val="100000"/>
              </a:lnSpc>
              <a:spcBef>
                <a:spcPct val="30000"/>
              </a:spcBef>
              <a:spcAft>
                <a:spcPct val="0"/>
              </a:spcAft>
              <a:buClrTx/>
              <a:buSzTx/>
              <a:buFont typeface="Arial"/>
              <a:buChar char="•"/>
              <a:tabLst/>
              <a:defRPr/>
            </a:pPr>
            <a:endParaRPr lang="en-US" dirty="0" smtClean="0">
              <a:effectLst/>
            </a:endParaRPr>
          </a:p>
          <a:p>
            <a:endParaRPr lang="en-US" dirty="0"/>
          </a:p>
        </p:txBody>
      </p:sp>
    </p:spTree>
    <p:extLst>
      <p:ext uri="{BB962C8B-B14F-4D97-AF65-F5344CB8AC3E}">
        <p14:creationId xmlns:p14="http://schemas.microsoft.com/office/powerpoint/2010/main" val="4019729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kern="1200" dirty="0" smtClean="0">
                <a:solidFill>
                  <a:schemeClr val="tx1"/>
                </a:solidFill>
                <a:effectLst/>
                <a:latin typeface="Tahoma" pitchFamily="34" charset="0"/>
                <a:ea typeface="+mn-ea"/>
                <a:cs typeface="Tahoma" pitchFamily="34" charset="0"/>
              </a:rPr>
              <a:t>Six-step approach to the development of a competency model</a:t>
            </a:r>
            <a:r>
              <a:rPr lang="en-US" dirty="0" smtClean="0">
                <a:effectLst/>
              </a:rPr>
              <a:t> </a:t>
            </a:r>
            <a:endParaRPr lang="en-GB" sz="1600" kern="1200" dirty="0" smtClean="0">
              <a:solidFill>
                <a:schemeClr val="tx1"/>
              </a:solidFill>
              <a:effectLst/>
              <a:latin typeface="Tahoma" pitchFamily="34" charset="0"/>
              <a:ea typeface="+mn-ea"/>
              <a:cs typeface="Tahoma" pitchFamily="34" charset="0"/>
            </a:endParaRPr>
          </a:p>
          <a:p>
            <a:endParaRPr lang="en-GB" sz="1600" kern="1200" dirty="0" smtClean="0">
              <a:solidFill>
                <a:schemeClr val="tx1"/>
              </a:solidFill>
              <a:effectLst/>
              <a:latin typeface="Tahoma" pitchFamily="34" charset="0"/>
              <a:ea typeface="+mn-ea"/>
              <a:cs typeface="Tahoma" pitchFamily="34" charset="0"/>
            </a:endParaRPr>
          </a:p>
          <a:p>
            <a:r>
              <a:rPr lang="en-GB" sz="1600" kern="1200" dirty="0" smtClean="0">
                <a:solidFill>
                  <a:schemeClr val="tx1"/>
                </a:solidFill>
                <a:effectLst/>
                <a:latin typeface="Tahoma" pitchFamily="34" charset="0"/>
                <a:ea typeface="+mn-ea"/>
                <a:cs typeface="Tahoma" pitchFamily="34" charset="0"/>
              </a:rPr>
              <a:t>ECDC project aimed at developing competency-based training programs.</a:t>
            </a:r>
          </a:p>
          <a:p>
            <a:r>
              <a:rPr lang="en-GB" sz="1600" kern="1200" dirty="0" smtClean="0">
                <a:solidFill>
                  <a:schemeClr val="tx1"/>
                </a:solidFill>
                <a:effectLst/>
                <a:latin typeface="Tahoma" pitchFamily="34" charset="0"/>
                <a:ea typeface="+mn-ea"/>
                <a:cs typeface="Tahoma" pitchFamily="34" charset="0"/>
              </a:rPr>
              <a:t>Competency-based training curricula for experts working in preparedness at the national level in the Member States.  “Competency-based” means that training participants acquire knowledge and skills based on a defined set of core competencies they need to best fulfil their job responsibilities.</a:t>
            </a:r>
            <a:r>
              <a:rPr lang="en-US" dirty="0" smtClean="0">
                <a:effectLst/>
              </a:rPr>
              <a:t>  </a:t>
            </a:r>
          </a:p>
          <a:p>
            <a:endParaRPr lang="en-US" sz="1600" kern="1200" dirty="0" smtClean="0">
              <a:solidFill>
                <a:schemeClr val="tx1"/>
              </a:solidFill>
              <a:effectLst/>
              <a:latin typeface="Tahoma" pitchFamily="34" charset="0"/>
              <a:ea typeface="+mn-ea"/>
              <a:cs typeface="Tahoma" pitchFamily="34" charset="0"/>
            </a:endParaRPr>
          </a:p>
          <a:p>
            <a:r>
              <a:rPr lang="en-GB" sz="1600" kern="1200" dirty="0" smtClean="0">
                <a:solidFill>
                  <a:schemeClr val="tx1"/>
                </a:solidFill>
                <a:effectLst/>
                <a:latin typeface="Tahoma" pitchFamily="34" charset="0"/>
                <a:ea typeface="+mn-ea"/>
                <a:cs typeface="Tahoma" pitchFamily="34" charset="0"/>
              </a:rPr>
              <a:t>Competencies are characteristics of </a:t>
            </a:r>
            <a:r>
              <a:rPr lang="en-GB" sz="1600" u="sng" kern="1200" dirty="0" smtClean="0">
                <a:solidFill>
                  <a:schemeClr val="tx1"/>
                </a:solidFill>
                <a:effectLst/>
                <a:latin typeface="Tahoma" pitchFamily="34" charset="0"/>
                <a:ea typeface="+mn-ea"/>
                <a:cs typeface="Tahoma" pitchFamily="34" charset="0"/>
              </a:rPr>
              <a:t>individuals</a:t>
            </a:r>
            <a:r>
              <a:rPr lang="en-GB" sz="1600" kern="1200" dirty="0" smtClean="0">
                <a:solidFill>
                  <a:schemeClr val="tx1"/>
                </a:solidFill>
                <a:effectLst/>
                <a:latin typeface="Tahoma" pitchFamily="34" charset="0"/>
                <a:ea typeface="+mn-ea"/>
                <a:cs typeface="Tahoma" pitchFamily="34" charset="0"/>
              </a:rPr>
              <a:t> who work in the PHEP system, whereas the capacities and capabilities in the ECDC PHEP logic model are </a:t>
            </a:r>
            <a:r>
              <a:rPr lang="en-GB" sz="1600" u="sng" kern="1200" dirty="0" smtClean="0">
                <a:solidFill>
                  <a:schemeClr val="tx1"/>
                </a:solidFill>
                <a:effectLst/>
                <a:latin typeface="Tahoma" pitchFamily="34" charset="0"/>
                <a:ea typeface="+mn-ea"/>
                <a:cs typeface="Tahoma" pitchFamily="34" charset="0"/>
              </a:rPr>
              <a:t>system level</a:t>
            </a:r>
            <a:r>
              <a:rPr lang="en-GB" sz="1600" kern="1200" dirty="0" smtClean="0">
                <a:solidFill>
                  <a:schemeClr val="tx1"/>
                </a:solidFill>
                <a:effectLst/>
                <a:latin typeface="Tahoma" pitchFamily="34" charset="0"/>
                <a:ea typeface="+mn-ea"/>
                <a:cs typeface="Tahoma" pitchFamily="34" charset="0"/>
              </a:rPr>
              <a:t> characteristics.</a:t>
            </a:r>
            <a:r>
              <a:rPr lang="en-US" dirty="0" smtClean="0">
                <a:effectLst/>
              </a:rPr>
              <a:t> </a:t>
            </a:r>
            <a:endParaRPr lang="en-GB" dirty="0" smtClean="0"/>
          </a:p>
          <a:p>
            <a:endParaRPr lang="en-GB" dirty="0" smtClean="0"/>
          </a:p>
          <a:p>
            <a:r>
              <a:rPr lang="en-GB" dirty="0" smtClean="0"/>
              <a:t>Within 5 broad categories (Assessment,</a:t>
            </a:r>
            <a:r>
              <a:rPr lang="en-GB" baseline="0" dirty="0" smtClean="0"/>
              <a:t> Policy Development, Policy Implementation, Assurance, Communication Coordination) identified 98 subcategories + Evaluation (15)</a:t>
            </a:r>
          </a:p>
          <a:p>
            <a:pPr eaLnBrk="1" hangingPunct="1"/>
            <a:r>
              <a:rPr lang="en-GB" dirty="0" smtClean="0">
                <a:ea typeface="ＭＳ Ｐゴシック" pitchFamily="34" charset="-128"/>
              </a:rPr>
              <a:t>It</a:t>
            </a:r>
            <a:r>
              <a:rPr lang="en-GB" baseline="0" dirty="0" smtClean="0">
                <a:ea typeface="ＭＳ Ｐゴシック" pitchFamily="34" charset="-128"/>
              </a:rPr>
              <a:t> is important to view preparedness as a “coordinated and continuous process of planning and implementation”. As much as possible, preparedness should be integrated into strategic planning.  </a:t>
            </a:r>
          </a:p>
          <a:p>
            <a:pPr eaLnBrk="1" hangingPunct="1"/>
            <a:endParaRPr lang="en-GB" baseline="0" dirty="0" smtClean="0">
              <a:ea typeface="ＭＳ Ｐゴシック" pitchFamily="34" charset="-128"/>
            </a:endParaRPr>
          </a:p>
          <a:p>
            <a:pPr eaLnBrk="1" hangingPunct="1"/>
            <a:r>
              <a:rPr lang="en-GB" baseline="0" dirty="0" smtClean="0">
                <a:ea typeface="ＭＳ Ｐゴシック" pitchFamily="34" charset="-128"/>
              </a:rPr>
              <a:t>This slide outlines some of the key activities in the preparedness cycle.  Each one informs the next, and the process is iterative.</a:t>
            </a:r>
          </a:p>
          <a:p>
            <a:pPr eaLnBrk="1" hangingPunct="1"/>
            <a:endParaRPr lang="en-GB" baseline="0" dirty="0" smtClean="0">
              <a:ea typeface="ＭＳ Ｐゴシック" pitchFamily="34" charset="-128"/>
            </a:endParaRPr>
          </a:p>
          <a:p>
            <a:pPr eaLnBrk="1" hangingPunct="1"/>
            <a:r>
              <a:rPr lang="en-GB" baseline="0" dirty="0" smtClean="0">
                <a:ea typeface="ＭＳ Ｐゴシック" pitchFamily="34" charset="-128"/>
              </a:rPr>
              <a:t>In order to assist strengthening of preparedness in the EU, ECDC has initiated projects that seek to assist MS in strengthening all phases of the preparedness cycle.  The development of competencies will help building training curricula to be adapted to specific health systems organisations.</a:t>
            </a:r>
          </a:p>
          <a:p>
            <a:endParaRPr lang="en-GB" dirty="0"/>
          </a:p>
        </p:txBody>
      </p:sp>
    </p:spTree>
    <p:extLst>
      <p:ext uri="{BB962C8B-B14F-4D97-AF65-F5344CB8AC3E}">
        <p14:creationId xmlns:p14="http://schemas.microsoft.com/office/powerpoint/2010/main" val="2747263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Tahoma" pitchFamily="34" charset="0"/>
                <a:ea typeface="+mn-ea"/>
                <a:cs typeface="Tahoma" pitchFamily="34" charset="0"/>
              </a:rPr>
              <a:t>ECDC Technical Document: Conducting critical incident reviews to enhance preparedness planning</a:t>
            </a:r>
            <a:r>
              <a:rPr lang="en-US" dirty="0" smtClean="0">
                <a:effectLst/>
              </a:rPr>
              <a:t> </a:t>
            </a:r>
            <a:endParaRPr lang="en-US" dirty="0"/>
          </a:p>
        </p:txBody>
      </p:sp>
    </p:spTree>
    <p:extLst>
      <p:ext uri="{BB962C8B-B14F-4D97-AF65-F5344CB8AC3E}">
        <p14:creationId xmlns:p14="http://schemas.microsoft.com/office/powerpoint/2010/main" val="1666650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600" dirty="0" smtClean="0"/>
              <a:t>Health Emergency Preparedness Self Assessment Tool</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600" dirty="0" smtClean="0">
                <a:cs typeface="Tahoma" pitchFamily="34" charset="0"/>
              </a:rPr>
              <a:t>Conducting critical incident reviews to enhance preparedness planning</a:t>
            </a:r>
            <a:r>
              <a:rPr lang="en-US" sz="160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600" b="1" kern="1200" dirty="0" smtClean="0">
                <a:solidFill>
                  <a:schemeClr val="tx1"/>
                </a:solidFill>
                <a:effectLst/>
                <a:latin typeface="Tahoma" pitchFamily="34" charset="0"/>
                <a:ea typeface="+mn-ea"/>
                <a:cs typeface="Tahoma" pitchFamily="34" charset="0"/>
              </a:rPr>
              <a:t>Climate change and communicable diseases in the EU Member States - handbook for national vulnerability, impact and adaptation assessments </a:t>
            </a:r>
            <a:endParaRPr lang="en-US" dirty="0" smtClean="0"/>
          </a:p>
          <a:p>
            <a:endParaRPr lang="en-US" dirty="0"/>
          </a:p>
        </p:txBody>
      </p:sp>
    </p:spTree>
    <p:extLst>
      <p:ext uri="{BB962C8B-B14F-4D97-AF65-F5344CB8AC3E}">
        <p14:creationId xmlns:p14="http://schemas.microsoft.com/office/powerpoint/2010/main" val="2638724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screen">
            <a:clrChange>
              <a:clrFrom>
                <a:srgbClr val="FFFFFF"/>
              </a:clrFrom>
              <a:clrTo>
                <a:srgbClr val="FFFFFF">
                  <a:alpha val="0"/>
                </a:srgbClr>
              </a:clrTo>
            </a:clrChange>
            <a:lum bright="-6000"/>
            <a:extLst>
              <a:ext uri="{28A0092B-C50C-407E-A947-70E740481C1C}">
                <a14:useLocalDpi xmlns:a14="http://schemas.microsoft.com/office/drawing/2010/main"/>
              </a:ext>
            </a:extLst>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5636429-E36F-4636-A583-8A490F0AADAA}" type="slidenum">
              <a:rPr lang="en-GB" smtClean="0"/>
              <a:pPr/>
              <a:t>‹#›</a:t>
            </a:fld>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75" indent="-269875">
              <a:lnSpc>
                <a:spcPct val="90000"/>
              </a:lnSpc>
              <a:spcBef>
                <a:spcPts val="300"/>
              </a:spcBef>
              <a:spcAft>
                <a:spcPts val="600"/>
              </a:spcAft>
              <a:buFont typeface="Arial" pitchFamily="34" charset="0"/>
              <a:buChar char="•"/>
              <a:tabLst>
                <a:tab pos="269875" algn="l"/>
              </a:tabLst>
              <a:defRPr sz="2400">
                <a:latin typeface="Tahoma" pitchFamily="34" charset="0"/>
                <a:cs typeface="Tahoma" pitchFamily="34" charset="0"/>
              </a:defRPr>
            </a:lvl2pPr>
            <a:lvl3pPr marL="541338" indent="-271463">
              <a:lnSpc>
                <a:spcPct val="90000"/>
              </a:lnSpc>
              <a:spcBef>
                <a:spcPts val="300"/>
              </a:spcBef>
              <a:spcAft>
                <a:spcPts val="600"/>
              </a:spcAft>
              <a:buFont typeface="Tahoma" pitchFamily="34" charset="0"/>
              <a:buChar char="–"/>
              <a:tabLst>
                <a:tab pos="541338" algn="l"/>
              </a:tabLst>
              <a:defRPr sz="2400">
                <a:latin typeface="Tahoma" pitchFamily="34" charset="0"/>
                <a:cs typeface="Tahoma" pitchFamily="34" charset="0"/>
              </a:defRPr>
            </a:lvl3pPr>
            <a:lvl5pPr>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4"/>
          <p:cNvSpPr>
            <a:spLocks noGrp="1"/>
          </p:cNvSpPr>
          <p:nvPr>
            <p:ph type="sldNum" sz="quarter" idx="10"/>
          </p:nvPr>
        </p:nvSpPr>
        <p:spPr/>
        <p:txBody>
          <a:bodyPr/>
          <a:lstStyle/>
          <a:p>
            <a:fld id="{0580567E-5E8F-47A5-90DF-8BFEB1A71525}" type="slidenum">
              <a:rPr lang="en-GB" smtClean="0"/>
              <a:pPr/>
              <a:t>‹#›</a:t>
            </a:fld>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0"/>
          </p:nvPr>
        </p:nvSpPr>
        <p:spPr/>
        <p:txBody>
          <a:bodyPr/>
          <a:lstStyle/>
          <a:p>
            <a:fld id="{0580567E-5E8F-47A5-90DF-8BFEB1A71525}" type="slidenum">
              <a:rPr lang="en-GB" smtClean="0"/>
              <a:pPr/>
              <a:t>‹#›</a:t>
            </a:fld>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75" indent="-269875">
              <a:lnSpc>
                <a:spcPct val="90000"/>
              </a:lnSpc>
              <a:spcBef>
                <a:spcPts val="300"/>
              </a:spcBef>
              <a:spcAft>
                <a:spcPts val="600"/>
              </a:spcAft>
              <a:buFont typeface="Arial" pitchFamily="34" charset="0"/>
              <a:buChar char="•"/>
              <a:tabLst>
                <a:tab pos="269875" algn="l"/>
              </a:tabLst>
              <a:defRPr sz="2400">
                <a:latin typeface="Tahoma" pitchFamily="34" charset="0"/>
                <a:cs typeface="Tahoma" pitchFamily="34" charset="0"/>
              </a:defRPr>
            </a:lvl2pPr>
            <a:lvl3pPr marL="541338" indent="-271463">
              <a:lnSpc>
                <a:spcPct val="90000"/>
              </a:lnSpc>
              <a:spcBef>
                <a:spcPts val="300"/>
              </a:spcBef>
              <a:spcAft>
                <a:spcPts val="600"/>
              </a:spcAft>
              <a:buFont typeface="Tahoma" pitchFamily="34" charset="0"/>
              <a:buChar char="–"/>
              <a:tabLst>
                <a:tab pos="541338" algn="l"/>
              </a:tabLst>
              <a:defRPr sz="2400">
                <a:latin typeface="Tahoma" pitchFamily="34" charset="0"/>
                <a:cs typeface="Tahoma" pitchFamily="34" charset="0"/>
              </a:defRPr>
            </a:lvl3pPr>
            <a:lvl5pPr>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4"/>
          <p:cNvSpPr>
            <a:spLocks noGrp="1"/>
          </p:cNvSpPr>
          <p:nvPr>
            <p:ph type="sldNum" sz="quarter" idx="10"/>
          </p:nvPr>
        </p:nvSpPr>
        <p:spPr/>
        <p:txBody>
          <a:bodyPr/>
          <a:lstStyle/>
          <a:p>
            <a:fld id="{0580567E-5E8F-47A5-90DF-8BFEB1A71525}" type="slidenum">
              <a:rPr lang="en-GB" smtClean="0"/>
              <a:pPr/>
              <a:t>‹#›</a:t>
            </a:fld>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p>
            <a:fld id="{0580567E-5E8F-47A5-90DF-8BFEB1A71525}" type="slidenum">
              <a:rPr lang="en-GB" smtClean="0"/>
              <a:pPr/>
              <a:t>‹#›</a:t>
            </a:fld>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lt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B83D943-701C-4138-A720-7052A3212F75}" type="slidenum">
              <a:rPr lang="en-US" altLang="en-US"/>
              <a:pPr/>
              <a:t>‹#›</a:t>
            </a:fld>
            <a:endParaRPr lang="en-US" altLang="en-US"/>
          </a:p>
        </p:txBody>
      </p:sp>
    </p:spTree>
    <p:extLst>
      <p:ext uri="{BB962C8B-B14F-4D97-AF65-F5344CB8AC3E}">
        <p14:creationId xmlns:p14="http://schemas.microsoft.com/office/powerpoint/2010/main" val="1136027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1836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4320000"/>
            <a:ext cx="7772400" cy="1861344"/>
          </a:xfrm>
          <a:prstGeom prst="rect">
            <a:avLst/>
          </a:prstGeom>
        </p:spPr>
        <p:txBody>
          <a:bodyPr lIns="0" tIns="0" rIns="0" bIns="0" anchor="t" anchorCtr="0"/>
          <a:lstStyle>
            <a:lvl1pPr marL="0" indent="0">
              <a:buNone/>
              <a:defRPr sz="4000">
                <a:latin typeface="Tahoma" pitchFamily="34" charset="0"/>
                <a:cs typeface="Tahoma"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0"/>
          </p:nvPr>
        </p:nvSpPr>
        <p:spPr/>
        <p:txBody>
          <a:bodyPr/>
          <a:lstStyle/>
          <a:p>
            <a:fld id="{65636429-E36F-4636-A583-8A490F0AADAA}" type="slidenum">
              <a:rPr lang="en-GB" smtClean="0"/>
              <a:pPr/>
              <a:t>‹#›</a:t>
            </a:fld>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9"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6.jpeg"/><Relationship Id="rId5" Type="http://schemas.openxmlformats.org/officeDocument/2006/relationships/image" Target="../media/image2.jpe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4" Type="http://schemas.openxmlformats.org/officeDocument/2006/relationships/image" Target="../media/image7.jpe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9" cstate="screen">
            <a:clrChange>
              <a:clrFrom>
                <a:srgbClr val="FFFFFF"/>
              </a:clrFrom>
              <a:clrTo>
                <a:srgbClr val="FFFFFF">
                  <a:alpha val="0"/>
                </a:srgbClr>
              </a:clrTo>
            </a:clrChange>
            <a:lum bright="-6000"/>
            <a:extLst>
              <a:ext uri="{28A0092B-C50C-407E-A947-70E740481C1C}">
                <a14:useLocalDpi xmlns:a14="http://schemas.microsoft.com/office/drawing/2010/main"/>
              </a:ext>
            </a:extLst>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 id="2147483656" r:id="rId2"/>
    <p:sldLayoutId id="2147483673" r:id="rId3"/>
    <p:sldLayoutId id="2147483732" r:id="rId4"/>
    <p:sldLayoutId id="2147483735" r:id="rId5"/>
    <p:sldLayoutId id="2147483738" r:id="rId6"/>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7" descr="Presentation_Template_Section_new"/>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170238"/>
            <a:ext cx="9144000" cy="3698875"/>
          </a:xfrm>
          <a:prstGeom prst="rect">
            <a:avLst/>
          </a:prstGeom>
          <a:noFill/>
        </p:spPr>
      </p:pic>
      <p:sp>
        <p:nvSpPr>
          <p:cNvPr id="8" name="Title Placeholder 7"/>
          <p:cNvSpPr>
            <a:spLocks noGrp="1"/>
          </p:cNvSpPr>
          <p:nvPr>
            <p:ph type="title"/>
          </p:nvPr>
        </p:nvSpPr>
        <p:spPr>
          <a:xfrm>
            <a:off x="324000" y="4319999"/>
            <a:ext cx="8229600" cy="1941811"/>
          </a:xfrm>
          <a:prstGeom prst="rect">
            <a:avLst/>
          </a:prstGeom>
        </p:spPr>
        <p:txBody>
          <a:bodyPr vert="horz" lIns="0" tIns="0" rIns="0" bIns="0" rtlCol="0" anchor="t" anchorCtr="0">
            <a:normAutofit/>
          </a:bodyPr>
          <a:lstStyle/>
          <a:p>
            <a:r>
              <a:rPr lang="en-US" dirty="0" smtClean="0"/>
              <a:t>Click to edit Master title style</a:t>
            </a:r>
            <a:endParaRPr lang="en-GB" dirty="0"/>
          </a:p>
        </p:txBody>
      </p:sp>
      <p:pic>
        <p:nvPicPr>
          <p:cNvPr id="6" name="Picture 8"/>
          <p:cNvPicPr>
            <a:picLocks noChangeArrowheads="1"/>
          </p:cNvPicPr>
          <p:nvPr/>
        </p:nvPicPr>
        <p:blipFill>
          <a:blip r:embed="rId5" cstate="screen">
            <a:clrChange>
              <a:clrFrom>
                <a:srgbClr val="FFFFFF"/>
              </a:clrFrom>
              <a:clrTo>
                <a:srgbClr val="FFFFFF">
                  <a:alpha val="0"/>
                </a:srgbClr>
              </a:clrTo>
            </a:clrChange>
            <a:lum bright="-6000"/>
            <a:extLst>
              <a:ext uri="{28A0092B-C50C-407E-A947-70E740481C1C}">
                <a14:useLocalDpi xmlns:a14="http://schemas.microsoft.com/office/drawing/2010/main"/>
              </a:ext>
            </a:extLst>
          </a:blip>
          <a:srcRect/>
          <a:stretch>
            <a:fillRect/>
          </a:stretch>
        </p:blipFill>
        <p:spPr bwMode="auto">
          <a:xfrm>
            <a:off x="8096250" y="107950"/>
            <a:ext cx="882650" cy="793750"/>
          </a:xfrm>
          <a:prstGeom prst="rect">
            <a:avLst/>
          </a:prstGeom>
          <a:noFill/>
        </p:spPr>
      </p:pic>
    </p:spTree>
  </p:cSld>
  <p:clrMap bg1="lt1" tx1="dk1" bg2="lt2" tx2="dk2" accent1="accent1" accent2="accent2" accent3="accent3" accent4="accent4" accent5="accent5" accent6="accent6" hlink="hlink" folHlink="folHlink"/>
  <p:sldLayoutIdLst>
    <p:sldLayoutId id="2147483667" r:id="rId1"/>
    <p:sldLayoutId id="2147483726" r:id="rId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fontAlgn="base">
        <a:lnSpc>
          <a:spcPct val="90000"/>
        </a:lnSpc>
        <a:spcBef>
          <a:spcPct val="0"/>
        </a:spcBef>
        <a:spcAft>
          <a:spcPct val="0"/>
        </a:spcAft>
        <a:defRPr sz="4000" b="1">
          <a:solidFill>
            <a:schemeClr val="bg1"/>
          </a:solidFill>
          <a:latin typeface="Tahoma" pitchFamily="34" charset="0"/>
          <a:ea typeface="+mj-ea"/>
          <a:cs typeface="Tahoma" pitchFamily="34" charset="0"/>
        </a:defRPr>
      </a:lvl1pPr>
      <a:lvl2pPr algn="l" rtl="0" fontAlgn="base">
        <a:lnSpc>
          <a:spcPct val="90000"/>
        </a:lnSpc>
        <a:spcBef>
          <a:spcPct val="0"/>
        </a:spcBef>
        <a:spcAft>
          <a:spcPct val="0"/>
        </a:spcAft>
        <a:defRPr sz="3200">
          <a:solidFill>
            <a:schemeClr val="bg1"/>
          </a:solidFill>
          <a:latin typeface="Tahoma" pitchFamily="34" charset="0"/>
        </a:defRPr>
      </a:lvl2pPr>
      <a:lvl3pPr algn="l" rtl="0" fontAlgn="base">
        <a:lnSpc>
          <a:spcPct val="90000"/>
        </a:lnSpc>
        <a:spcBef>
          <a:spcPct val="0"/>
        </a:spcBef>
        <a:spcAft>
          <a:spcPct val="0"/>
        </a:spcAft>
        <a:defRPr sz="3200">
          <a:solidFill>
            <a:schemeClr val="bg1"/>
          </a:solidFill>
          <a:latin typeface="Tahoma" pitchFamily="34" charset="0"/>
        </a:defRPr>
      </a:lvl3pPr>
      <a:lvl4pPr algn="l" rtl="0" fontAlgn="base">
        <a:lnSpc>
          <a:spcPct val="90000"/>
        </a:lnSpc>
        <a:spcBef>
          <a:spcPct val="0"/>
        </a:spcBef>
        <a:spcAft>
          <a:spcPct val="0"/>
        </a:spcAft>
        <a:defRPr sz="3200">
          <a:solidFill>
            <a:schemeClr val="bg1"/>
          </a:solidFill>
          <a:latin typeface="Tahoma" pitchFamily="34" charset="0"/>
        </a:defRPr>
      </a:lvl4pPr>
      <a:lvl5pPr algn="l" rtl="0" fontAlgn="base">
        <a:lnSpc>
          <a:spcPct val="90000"/>
        </a:lnSpc>
        <a:spcBef>
          <a:spcPct val="0"/>
        </a:spcBef>
        <a:spcAft>
          <a:spcPct val="0"/>
        </a:spcAft>
        <a:defRPr sz="3200">
          <a:solidFill>
            <a:schemeClr val="bg1"/>
          </a:solidFill>
          <a:latin typeface="Tahoma" pitchFamily="34" charset="0"/>
        </a:defRPr>
      </a:lvl5pPr>
      <a:lvl6pPr marL="457200" algn="l" rtl="0" fontAlgn="base">
        <a:lnSpc>
          <a:spcPct val="90000"/>
        </a:lnSpc>
        <a:spcBef>
          <a:spcPct val="0"/>
        </a:spcBef>
        <a:spcAft>
          <a:spcPct val="0"/>
        </a:spcAft>
        <a:defRPr sz="3200">
          <a:solidFill>
            <a:schemeClr val="bg1"/>
          </a:solidFill>
          <a:latin typeface="Tahoma" pitchFamily="34" charset="0"/>
        </a:defRPr>
      </a:lvl6pPr>
      <a:lvl7pPr marL="914400" algn="l" rtl="0" fontAlgn="base">
        <a:lnSpc>
          <a:spcPct val="90000"/>
        </a:lnSpc>
        <a:spcBef>
          <a:spcPct val="0"/>
        </a:spcBef>
        <a:spcAft>
          <a:spcPct val="0"/>
        </a:spcAft>
        <a:defRPr sz="3200">
          <a:solidFill>
            <a:schemeClr val="bg1"/>
          </a:solidFill>
          <a:latin typeface="Tahoma" pitchFamily="34" charset="0"/>
        </a:defRPr>
      </a:lvl7pPr>
      <a:lvl8pPr marL="1371600" algn="l" rtl="0" fontAlgn="base">
        <a:lnSpc>
          <a:spcPct val="90000"/>
        </a:lnSpc>
        <a:spcBef>
          <a:spcPct val="0"/>
        </a:spcBef>
        <a:spcAft>
          <a:spcPct val="0"/>
        </a:spcAft>
        <a:defRPr sz="3200">
          <a:solidFill>
            <a:schemeClr val="bg1"/>
          </a:solidFill>
          <a:latin typeface="Tahoma" pitchFamily="34" charset="0"/>
        </a:defRPr>
      </a:lvl8pPr>
      <a:lvl9pPr marL="1828800" algn="l" rtl="0" fontAlgn="base">
        <a:lnSpc>
          <a:spcPct val="90000"/>
        </a:lnSpc>
        <a:spcBef>
          <a:spcPct val="0"/>
        </a:spcBef>
        <a:spcAft>
          <a:spcPct val="0"/>
        </a:spcAft>
        <a:defRPr sz="3200">
          <a:solidFill>
            <a:schemeClr val="bg1"/>
          </a:solidFill>
          <a:latin typeface="Tahoma" pitchFamily="34" charset="0"/>
        </a:defRPr>
      </a:lvl9pPr>
    </p:titleStyle>
    <p:bodyStyle>
      <a:lvl1pPr algn="l" rtl="0" fontAlgn="base">
        <a:lnSpc>
          <a:spcPct val="90000"/>
        </a:lnSpc>
        <a:spcBef>
          <a:spcPct val="0"/>
        </a:spcBef>
        <a:spcAft>
          <a:spcPct val="0"/>
        </a:spcAft>
        <a:defRPr sz="4000" b="1">
          <a:solidFill>
            <a:schemeClr val="bg1"/>
          </a:solidFill>
          <a:latin typeface="+mn-lt"/>
          <a:ea typeface="+mn-ea"/>
          <a:cs typeface="+mn-cs"/>
        </a:defRPr>
      </a:lvl1pPr>
      <a:lvl2pPr marL="822325" indent="-285750" algn="l" rtl="0" fontAlgn="base">
        <a:spcBef>
          <a:spcPct val="20000"/>
        </a:spcBef>
        <a:spcAft>
          <a:spcPct val="0"/>
        </a:spcAft>
        <a:buChar char="–"/>
        <a:defRPr sz="2800">
          <a:solidFill>
            <a:schemeClr val="tx1"/>
          </a:solidFill>
          <a:latin typeface="Arial" charset="0"/>
        </a:defRPr>
      </a:lvl2pPr>
      <a:lvl3pPr marL="1230313" indent="-228600" algn="l" rtl="0" fontAlgn="base">
        <a:spcBef>
          <a:spcPct val="20000"/>
        </a:spcBef>
        <a:spcAft>
          <a:spcPct val="0"/>
        </a:spcAft>
        <a:buChar char="•"/>
        <a:defRPr sz="2400">
          <a:solidFill>
            <a:schemeClr val="tx1"/>
          </a:solidFill>
          <a:latin typeface="Arial" charset="0"/>
        </a:defRPr>
      </a:lvl3pPr>
      <a:lvl4pPr marL="16383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9" descr="Presentation_Template_Innerpage_new"/>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28008"/>
            <a:ext cx="9144000" cy="544982"/>
          </a:xfrm>
          <a:prstGeom prst="rect">
            <a:avLst/>
          </a:prstGeom>
          <a:noFill/>
        </p:spPr>
      </p:pic>
      <p:pic>
        <p:nvPicPr>
          <p:cNvPr id="7" name="Picture 10"/>
          <p:cNvPicPr>
            <a:picLocks noChangeArrowheads="1"/>
          </p:cNvPicPr>
          <p:nvPr/>
        </p:nvPicPr>
        <p:blipFill>
          <a:blip r:embed="rId5" cstate="screen">
            <a:clrChange>
              <a:clrFrom>
                <a:srgbClr val="FFFFFF"/>
              </a:clrFrom>
              <a:clrTo>
                <a:srgbClr val="FFFFFF">
                  <a:alpha val="0"/>
                </a:srgbClr>
              </a:clrTo>
            </a:clrChange>
            <a:lum bright="-6000"/>
            <a:extLst>
              <a:ext uri="{28A0092B-C50C-407E-A947-70E740481C1C}">
                <a14:useLocalDpi xmlns:a14="http://schemas.microsoft.com/office/drawing/2010/main"/>
              </a:ext>
            </a:extLst>
          </a:blip>
          <a:srcRect/>
          <a:stretch>
            <a:fillRect/>
          </a:stretch>
        </p:blipFill>
        <p:spPr bwMode="auto">
          <a:xfrm>
            <a:off x="8096250" y="107950"/>
            <a:ext cx="882650" cy="793750"/>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8" name="Slide Number Placeholder 7"/>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65636429-E36F-4636-A583-8A490F0AADAA}"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14" r:id="rId1"/>
    <p:sldLayoutId id="2147483713" r:id="rId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6320118"/>
            <a:ext cx="9144000" cy="551950"/>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17" r:id="rId1"/>
    <p:sldLayoutId id="2147483719" r:id="rId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emf"/><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eg"/><Relationship Id="rId1" Type="http://schemas.openxmlformats.org/officeDocument/2006/relationships/slideLayout" Target="../slideLayouts/slideLayout5.xml"/><Relationship Id="rId2"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28.gif"/><Relationship Id="rId4" Type="http://schemas.openxmlformats.org/officeDocument/2006/relationships/image" Target="../media/image40.png"/><Relationship Id="rId5" Type="http://schemas.openxmlformats.org/officeDocument/2006/relationships/image" Target="../media/image41.emf"/><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jp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44.png"/><Relationship Id="rId5" Type="http://schemas.openxmlformats.org/officeDocument/2006/relationships/image" Target="../media/image45.emf"/><Relationship Id="rId6" Type="http://schemas.openxmlformats.org/officeDocument/2006/relationships/image" Target="../media/image46.emf"/><Relationship Id="rId7" Type="http://schemas.openxmlformats.org/officeDocument/2006/relationships/image" Target="../media/image47.emf"/><Relationship Id="rId8" Type="http://schemas.openxmlformats.org/officeDocument/2006/relationships/image" Target="../media/image48.png"/><Relationship Id="rId9" Type="http://schemas.openxmlformats.org/officeDocument/2006/relationships/image" Target="../media/image49.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0.emf"/><Relationship Id="rId3" Type="http://schemas.openxmlformats.org/officeDocument/2006/relationships/image" Target="../media/image5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2.png"/><Relationship Id="rId3"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jpe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 Id="rId3" Type="http://schemas.openxmlformats.org/officeDocument/2006/relationships/image" Target="../media/image5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image" Target="../media/image14.emf"/><Relationship Id="rId7" Type="http://schemas.openxmlformats.org/officeDocument/2006/relationships/image" Target="../media/image15.jpeg"/><Relationship Id="rId8" Type="http://schemas.openxmlformats.org/officeDocument/2006/relationships/image" Target="../media/image16.jpeg"/><Relationship Id="rId9" Type="http://schemas.openxmlformats.org/officeDocument/2006/relationships/image" Target="../media/image17.jpeg"/><Relationship Id="rId10" Type="http://schemas.openxmlformats.org/officeDocument/2006/relationships/image" Target="../media/image18.png"/><Relationship Id="rId11" Type="http://schemas.openxmlformats.org/officeDocument/2006/relationships/image" Target="../media/image19.emf"/><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5.xml"/><Relationship Id="rId2"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gif"/><Relationship Id="rId6" Type="http://schemas.openxmlformats.org/officeDocument/2006/relationships/image" Target="../media/image29.png"/><Relationship Id="rId1" Type="http://schemas.openxmlformats.org/officeDocument/2006/relationships/slideLayout" Target="../slideLayouts/slideLayout5.xml"/><Relationship Id="rId2"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832" y="4025032"/>
            <a:ext cx="8456613" cy="1146522"/>
          </a:xfrm>
        </p:spPr>
        <p:txBody>
          <a:bodyPr/>
          <a:lstStyle/>
          <a:p>
            <a:r>
              <a:rPr lang="en-GB" dirty="0" smtClean="0">
                <a:latin typeface="Century Gothic" panose="020B0502020202020204" pitchFamily="34" charset="0"/>
              </a:rPr>
              <a:t>ECDC support to Member States for strengthening capacities in emergency preparedness</a:t>
            </a:r>
            <a:r>
              <a:rPr lang="en-US" dirty="0" smtClean="0">
                <a:effectLst>
                  <a:outerShdw blurRad="38100" dist="38100" dir="2700000" algn="tl">
                    <a:srgbClr val="000000">
                      <a:alpha val="43137"/>
                    </a:srgbClr>
                  </a:outerShdw>
                </a:effectLst>
                <a:latin typeface="Century Gothic" panose="020B0502020202020204" pitchFamily="34" charset="0"/>
              </a:rPr>
              <a:t/>
            </a:r>
            <a:br>
              <a:rPr lang="en-US" dirty="0" smtClean="0">
                <a:effectLst>
                  <a:outerShdw blurRad="38100" dist="38100" dir="2700000" algn="tl">
                    <a:srgbClr val="000000">
                      <a:alpha val="43137"/>
                    </a:srgbClr>
                  </a:outerShdw>
                </a:effectLst>
                <a:latin typeface="Century Gothic" panose="020B0502020202020204" pitchFamily="34" charset="0"/>
              </a:rPr>
            </a:br>
            <a:r>
              <a:rPr lang="en-US" dirty="0" smtClean="0">
                <a:effectLst>
                  <a:outerShdw blurRad="38100" dist="38100" dir="2700000" algn="tl">
                    <a:srgbClr val="000000">
                      <a:alpha val="43137"/>
                    </a:srgbClr>
                  </a:outerShdw>
                </a:effectLst>
                <a:latin typeface="Century Gothic" panose="020B0502020202020204" pitchFamily="34" charset="0"/>
              </a:rPr>
              <a:t/>
            </a:r>
            <a:br>
              <a:rPr lang="en-US" dirty="0" smtClean="0">
                <a:effectLst>
                  <a:outerShdw blurRad="38100" dist="38100" dir="2700000" algn="tl">
                    <a:srgbClr val="000000">
                      <a:alpha val="43137"/>
                    </a:srgbClr>
                  </a:outerShdw>
                </a:effectLst>
                <a:latin typeface="Century Gothic" panose="020B0502020202020204" pitchFamily="34" charset="0"/>
              </a:rPr>
            </a:br>
            <a:r>
              <a:rPr lang="en-GB" sz="1600" i="1" dirty="0" smtClean="0">
                <a:effectLst>
                  <a:outerShdw blurRad="38100" dist="38100" dir="2700000" algn="tl">
                    <a:srgbClr val="000000">
                      <a:alpha val="43137"/>
                    </a:srgbClr>
                  </a:outerShdw>
                </a:effectLst>
                <a:latin typeface="Century Gothic" panose="020B0502020202020204" pitchFamily="34" charset="0"/>
              </a:rPr>
              <a:t>Global Platform for Disaster Risk Reduction</a:t>
            </a:r>
            <a:br>
              <a:rPr lang="en-GB" sz="1600" i="1" dirty="0" smtClean="0">
                <a:effectLst>
                  <a:outerShdw blurRad="38100" dist="38100" dir="2700000" algn="tl">
                    <a:srgbClr val="000000">
                      <a:alpha val="43137"/>
                    </a:srgbClr>
                  </a:outerShdw>
                </a:effectLst>
                <a:latin typeface="Century Gothic" panose="020B0502020202020204" pitchFamily="34" charset="0"/>
              </a:rPr>
            </a:br>
            <a:r>
              <a:rPr lang="en-GB" sz="1600" i="1" dirty="0" smtClean="0">
                <a:effectLst>
                  <a:outerShdw blurRad="38100" dist="38100" dir="2700000" algn="tl">
                    <a:srgbClr val="000000">
                      <a:alpha val="43137"/>
                    </a:srgbClr>
                  </a:outerShdw>
                </a:effectLst>
                <a:latin typeface="Century Gothic" panose="020B0502020202020204" pitchFamily="34" charset="0"/>
              </a:rPr>
              <a:t>22-26 May 2017, Cancun Mexico</a:t>
            </a:r>
            <a:br>
              <a:rPr lang="en-GB" sz="1600" i="1" dirty="0" smtClean="0">
                <a:effectLst>
                  <a:outerShdw blurRad="38100" dist="38100" dir="2700000" algn="tl">
                    <a:srgbClr val="000000">
                      <a:alpha val="43137"/>
                    </a:srgbClr>
                  </a:outerShdw>
                </a:effectLst>
                <a:latin typeface="Century Gothic" panose="020B0502020202020204" pitchFamily="34" charset="0"/>
              </a:rPr>
            </a:br>
            <a:r>
              <a:rPr lang="en-GB" sz="1600" i="1" dirty="0" smtClean="0">
                <a:effectLst>
                  <a:outerShdw blurRad="38100" dist="38100" dir="2700000" algn="tl">
                    <a:srgbClr val="000000">
                      <a:alpha val="43137"/>
                    </a:srgbClr>
                  </a:outerShdw>
                </a:effectLst>
                <a:latin typeface="Century Gothic" panose="020B0502020202020204" pitchFamily="34" charset="0"/>
              </a:rPr>
              <a:t/>
            </a:r>
            <a:br>
              <a:rPr lang="en-GB" sz="1600" i="1" dirty="0" smtClean="0">
                <a:effectLst>
                  <a:outerShdw blurRad="38100" dist="38100" dir="2700000" algn="tl">
                    <a:srgbClr val="000000">
                      <a:alpha val="43137"/>
                    </a:srgbClr>
                  </a:outerShdw>
                </a:effectLst>
                <a:latin typeface="Century Gothic" panose="020B0502020202020204" pitchFamily="34" charset="0"/>
              </a:rPr>
            </a:br>
            <a:r>
              <a:rPr lang="en-GB" sz="1600" i="1" dirty="0" smtClean="0">
                <a:effectLst>
                  <a:outerShdw blurRad="38100" dist="38100" dir="2700000" algn="tl">
                    <a:srgbClr val="000000">
                      <a:alpha val="43137"/>
                    </a:srgbClr>
                  </a:outerShdw>
                </a:effectLst>
                <a:latin typeface="Century Gothic" panose="020B0502020202020204" pitchFamily="34" charset="0"/>
              </a:rPr>
              <a:t>Massimo Ciotti</a:t>
            </a:r>
            <a:r>
              <a:rPr lang="en-GB" i="1" dirty="0" smtClean="0">
                <a:latin typeface="Century Gothic" panose="020B0502020202020204" pitchFamily="34" charset="0"/>
              </a:rPr>
              <a:t/>
            </a:r>
            <a:br>
              <a:rPr lang="en-GB" i="1" dirty="0" smtClean="0">
                <a:latin typeface="Century Gothic" panose="020B0502020202020204" pitchFamily="34" charset="0"/>
              </a:rPr>
            </a:br>
            <a:r>
              <a:rPr lang="en-GB" dirty="0" smtClean="0">
                <a:latin typeface="Century Gothic" panose="020B0502020202020204" pitchFamily="34" charset="0"/>
              </a:rPr>
              <a:t/>
            </a:r>
            <a:br>
              <a:rPr lang="en-GB" dirty="0" smtClean="0">
                <a:latin typeface="Century Gothic" panose="020B0502020202020204" pitchFamily="34" charset="0"/>
              </a:rPr>
            </a:br>
            <a:endParaRPr lang="en-GB" dirty="0">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4F821A"/>
                </a:solidFill>
              </a:rPr>
              <a:t>Training and Exercising</a:t>
            </a:r>
            <a:endParaRPr lang="en-GB" dirty="0">
              <a:solidFill>
                <a:srgbClr val="4F821A"/>
              </a:solidFill>
            </a:endParaRPr>
          </a:p>
        </p:txBody>
      </p:sp>
      <p:sp>
        <p:nvSpPr>
          <p:cNvPr id="6" name="Oval 5"/>
          <p:cNvSpPr/>
          <p:nvPr/>
        </p:nvSpPr>
        <p:spPr bwMode="auto">
          <a:xfrm rot="18586844">
            <a:off x="3101143" y="3637675"/>
            <a:ext cx="1816618" cy="2723896"/>
          </a:xfrm>
          <a:prstGeom prst="ellipse">
            <a:avLst/>
          </a:prstGeom>
          <a:noFill/>
          <a:ln w="2222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Tahoma" pitchFamily="34" charset="0"/>
            </a:endParaRPr>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2131" y="1255288"/>
            <a:ext cx="4478429" cy="4604521"/>
          </a:xfrm>
          <a:prstGeom prst="rect">
            <a:avLst/>
          </a:prstGeom>
        </p:spPr>
      </p:pic>
      <p:pic>
        <p:nvPicPr>
          <p:cNvPr id="15" name="Picture 14" descr="cbw.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2136" y="4624858"/>
            <a:ext cx="2272214" cy="1651142"/>
          </a:xfrm>
          <a:prstGeom prst="rect">
            <a:avLst/>
          </a:prstGeom>
        </p:spPr>
      </p:pic>
    </p:spTree>
    <p:extLst>
      <p:ext uri="{BB962C8B-B14F-4D97-AF65-F5344CB8AC3E}">
        <p14:creationId xmlns:p14="http://schemas.microsoft.com/office/powerpoint/2010/main" val="310900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2131" y="1255288"/>
            <a:ext cx="4478429" cy="4604521"/>
          </a:xfrm>
          <a:prstGeom prst="rect">
            <a:avLst/>
          </a:prstGeom>
        </p:spPr>
      </p:pic>
      <p:sp>
        <p:nvSpPr>
          <p:cNvPr id="2" name="Slide Number Placeholder 1"/>
          <p:cNvSpPr>
            <a:spLocks noGrp="1"/>
          </p:cNvSpPr>
          <p:nvPr>
            <p:ph type="sldNum" sz="quarter" idx="12"/>
          </p:nvPr>
        </p:nvSpPr>
        <p:spPr/>
        <p:txBody>
          <a:bodyPr/>
          <a:lstStyle/>
          <a:p>
            <a:fld id="{3B83D943-701C-4138-A720-7052A3212F75}" type="slidenum">
              <a:rPr lang="en-US" altLang="en-US" smtClean="0"/>
              <a:pPr/>
              <a:t>11</a:t>
            </a:fld>
            <a:endParaRPr lang="en-US" altLang="en-US"/>
          </a:p>
        </p:txBody>
      </p:sp>
      <p:pic>
        <p:nvPicPr>
          <p:cNvPr id="3" name="Content Placeholder 8" descr="social-media-strategy-guide-for-public-health-communication.ps"/>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53976" y="473856"/>
            <a:ext cx="3194139" cy="1933968"/>
          </a:xfrm>
          <a:prstGeom prst="rect">
            <a:avLst/>
          </a:prstGeom>
          <a:solidFill>
            <a:schemeClr val="bg1"/>
          </a:solidFill>
          <a:ln>
            <a:solidFill>
              <a:schemeClr val="accent1">
                <a:lumMod val="60000"/>
                <a:lumOff val="40000"/>
              </a:schemeClr>
            </a:solidFill>
          </a:ln>
          <a:effectLst>
            <a:outerShdw blurRad="50800" dist="38100" dir="2700000" algn="tl" rotWithShape="0">
              <a:srgbClr val="000000">
                <a:alpha val="43000"/>
              </a:srgbClr>
            </a:outerShdw>
          </a:effectLst>
        </p:spPr>
      </p:pic>
      <p:pic>
        <p:nvPicPr>
          <p:cNvPr id="4"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14507" y="497421"/>
            <a:ext cx="1751813" cy="2532204"/>
          </a:xfrm>
          <a:prstGeom prst="rect">
            <a:avLst/>
          </a:prstGeom>
          <a:noFill/>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6"/>
          <a:stretch>
            <a:fillRect/>
          </a:stretch>
        </p:blipFill>
        <p:spPr>
          <a:xfrm>
            <a:off x="259595" y="3745683"/>
            <a:ext cx="1784735" cy="2519833"/>
          </a:xfrm>
          <a:prstGeom prst="rect">
            <a:avLst/>
          </a:prstGeom>
          <a:ln>
            <a:solidFill>
              <a:schemeClr val="accent1">
                <a:lumMod val="60000"/>
                <a:lumOff val="40000"/>
              </a:schemeClr>
            </a:solidFill>
          </a:ln>
          <a:effectLst>
            <a:outerShdw blurRad="50800" dist="38100" dir="2700000" algn="tl" rotWithShape="0">
              <a:srgbClr val="000000">
                <a:alpha val="43000"/>
              </a:srgbClr>
            </a:outerShdw>
          </a:effectLst>
        </p:spPr>
      </p:pic>
      <p:pic>
        <p:nvPicPr>
          <p:cNvPr id="6" name="Picture 5" descr="ASEF.ps"/>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93657" y="3771338"/>
            <a:ext cx="1759924" cy="2490514"/>
          </a:xfrm>
          <a:prstGeom prst="rect">
            <a:avLst/>
          </a:prstGeom>
          <a:solidFill>
            <a:schemeClr val="bg1"/>
          </a:solidFill>
          <a:ln>
            <a:solidFill>
              <a:schemeClr val="accent1">
                <a:lumMod val="60000"/>
                <a:lumOff val="40000"/>
              </a:schemeClr>
            </a:solidFill>
          </a:ln>
          <a:effectLst>
            <a:outerShdw blurRad="50800" dist="38100" dir="2700000" algn="tl" rotWithShape="0">
              <a:srgbClr val="000000">
                <a:alpha val="43000"/>
              </a:srgbClr>
            </a:outerShdw>
          </a:effectLst>
        </p:spPr>
      </p:pic>
      <p:pic>
        <p:nvPicPr>
          <p:cNvPr id="7" name="Picture 6" descr="Use-of-PPE-for-safe-first-assessment.ps"/>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10420" y="3758511"/>
            <a:ext cx="1774711" cy="2511439"/>
          </a:xfrm>
          <a:prstGeom prst="rect">
            <a:avLst/>
          </a:prstGeom>
          <a:solidFill>
            <a:schemeClr val="bg1"/>
          </a:solidFill>
          <a:ln>
            <a:solidFill>
              <a:schemeClr val="accent1">
                <a:lumMod val="60000"/>
                <a:lumOff val="40000"/>
              </a:schemeClr>
            </a:solidFill>
          </a:ln>
          <a:effectLst>
            <a:outerShdw blurRad="50800" dist="38100" dir="2700000" algn="tl" rotWithShape="0">
              <a:srgbClr val="000000">
                <a:alpha val="43000"/>
              </a:srgbClr>
            </a:outerShdw>
          </a:effectLst>
        </p:spPr>
      </p:pic>
      <p:pic>
        <p:nvPicPr>
          <p:cNvPr id="8" name="Picture 7" descr="infection-control-core-competencies.ps"/>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71748" y="502734"/>
            <a:ext cx="1781184" cy="2520601"/>
          </a:xfrm>
          <a:prstGeom prst="rect">
            <a:avLst/>
          </a:prstGeom>
          <a:solidFill>
            <a:schemeClr val="bg1"/>
          </a:solidFill>
          <a:ln>
            <a:solidFill>
              <a:schemeClr val="accent1">
                <a:lumMod val="60000"/>
                <a:lumOff val="40000"/>
              </a:schemeClr>
            </a:solidFill>
          </a:ln>
          <a:effectLst>
            <a:outerShdw blurRad="50800" dist="38100" dir="2700000" algn="tl" rotWithShape="0">
              <a:srgbClr val="000000">
                <a:alpha val="43000"/>
              </a:srgbClr>
            </a:outerShdw>
          </a:effectLst>
        </p:spPr>
      </p:pic>
      <p:sp>
        <p:nvSpPr>
          <p:cNvPr id="10" name="Rectangle 9"/>
          <p:cNvSpPr/>
          <p:nvPr/>
        </p:nvSpPr>
        <p:spPr bwMode="auto">
          <a:xfrm>
            <a:off x="6628542" y="3745683"/>
            <a:ext cx="1877206" cy="2526932"/>
          </a:xfrm>
          <a:prstGeom prst="rect">
            <a:avLst/>
          </a:prstGeom>
          <a:gradFill flip="none" rotWithShape="1">
            <a:gsLst>
              <a:gs pos="0">
                <a:schemeClr val="accent1">
                  <a:lumMod val="60000"/>
                  <a:lumOff val="40000"/>
                </a:schemeClr>
              </a:gs>
              <a:gs pos="36000">
                <a:srgbClr val="FFFFFF"/>
              </a:gs>
            </a:gsLst>
            <a:lin ang="16200000" scaled="0"/>
            <a:tileRect/>
          </a:gradFill>
          <a:ln w="952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0" tIns="0" rIns="0" bIns="0" numCol="1" rtlCol="0" anchor="t" anchorCtr="0" compatLnSpc="1">
            <a:prstTxWarp prst="textNoShape">
              <a:avLst/>
            </a:prstTxWarp>
          </a:bodyPr>
          <a:lstStyle/>
          <a:p>
            <a:endParaRPr lang="en-US" sz="1400" dirty="0" smtClean="0"/>
          </a:p>
          <a:p>
            <a:r>
              <a:rPr lang="en-US" sz="1400" dirty="0" smtClean="0"/>
              <a:t> </a:t>
            </a:r>
            <a:r>
              <a:rPr lang="en-US" sz="1400" b="1" dirty="0" smtClean="0">
                <a:solidFill>
                  <a:schemeClr val="bg1">
                    <a:lumMod val="75000"/>
                  </a:schemeClr>
                </a:solidFill>
              </a:rPr>
              <a:t> DRAFT</a:t>
            </a:r>
            <a:endParaRPr lang="en-US" sz="1400" b="1" dirty="0">
              <a:solidFill>
                <a:schemeClr val="bg1">
                  <a:lumMod val="75000"/>
                </a:schemeClr>
              </a:solidFill>
            </a:endParaRPr>
          </a:p>
          <a:p>
            <a:endParaRPr lang="en-US" sz="1400" dirty="0" smtClean="0"/>
          </a:p>
          <a:p>
            <a:endParaRPr lang="en-US" sz="1400" dirty="0"/>
          </a:p>
          <a:p>
            <a:r>
              <a:rPr lang="en-US" sz="1400" dirty="0" smtClean="0"/>
              <a:t>Core competencies for Public Health Emergency Preparedness</a:t>
            </a:r>
            <a:endParaRPr lang="en-US" sz="1400" dirty="0"/>
          </a:p>
        </p:txBody>
      </p:sp>
    </p:spTree>
    <p:extLst>
      <p:ext uri="{BB962C8B-B14F-4D97-AF65-F5344CB8AC3E}">
        <p14:creationId xmlns:p14="http://schemas.microsoft.com/office/powerpoint/2010/main" val="334174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B83D943-701C-4138-A720-7052A3212F75}" type="slidenum">
              <a:rPr lang="en-US" altLang="en-US" smtClean="0"/>
              <a:pPr/>
              <a:t>12</a:t>
            </a:fld>
            <a:endParaRPr lang="en-US" altLang="en-US"/>
          </a:p>
        </p:txBody>
      </p:sp>
      <p:pic>
        <p:nvPicPr>
          <p:cNvPr id="5" name="Picture 4" descr="tmp584046740227751939.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5082" y="466175"/>
            <a:ext cx="3909379" cy="2604151"/>
          </a:xfrm>
          <a:prstGeom prst="rect">
            <a:avLst/>
          </a:prstGeom>
          <a:effectLst>
            <a:outerShdw blurRad="50800" dist="38100" dir="2700000" algn="tl" rotWithShape="0">
              <a:srgbClr val="000000">
                <a:alpha val="43000"/>
              </a:srgbClr>
            </a:outerShdw>
          </a:effectLst>
        </p:spPr>
      </p:pic>
      <p:pic>
        <p:nvPicPr>
          <p:cNvPr id="6" name="Picture 5" descr="001PH meeting Stockholm.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2929" y="3376960"/>
            <a:ext cx="3906799" cy="2601927"/>
          </a:xfrm>
          <a:prstGeom prst="rect">
            <a:avLst/>
          </a:prstGeom>
          <a:effectLst>
            <a:outerShdw blurRad="50800" dist="38100" dir="2700000" algn="tl" rotWithShape="0">
              <a:srgbClr val="000000">
                <a:alpha val="43000"/>
              </a:srgbClr>
            </a:outerShdw>
          </a:effectLst>
        </p:spPr>
      </p:pic>
      <p:pic>
        <p:nvPicPr>
          <p:cNvPr id="7" name="Picture 6" descr="Translation.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1548" y="996649"/>
            <a:ext cx="3560129" cy="4977225"/>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90597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12770" y="6503698"/>
            <a:ext cx="8890047" cy="169277"/>
          </a:xfrm>
          <a:prstGeom prst="rect">
            <a:avLst/>
          </a:prstGeom>
          <a:noFill/>
          <a:ln w="9525" algn="ctr">
            <a:noFill/>
            <a:miter lim="800000"/>
            <a:headEnd/>
            <a:tailEnd/>
          </a:ln>
          <a:effectLst/>
        </p:spPr>
        <p:txBody>
          <a:bodyPr wrap="square" lIns="0" tIns="0" rIns="0" bIns="0">
            <a:spAutoFit/>
          </a:bodyPr>
          <a:lstStyle/>
          <a:p>
            <a:r>
              <a:rPr lang="en-GB" sz="1200" dirty="0" smtClean="0"/>
              <a:t>Source: </a:t>
            </a:r>
            <a:r>
              <a:rPr lang="en-US" sz="1200" dirty="0" smtClean="0"/>
              <a:t>Technical </a:t>
            </a:r>
            <a:r>
              <a:rPr lang="en-US" sz="1200" dirty="0"/>
              <a:t>report</a:t>
            </a:r>
            <a:r>
              <a:rPr lang="en-US" sz="1200" dirty="0" smtClean="0"/>
              <a:t>: Development </a:t>
            </a:r>
            <a:r>
              <a:rPr lang="en-US" sz="1200" dirty="0"/>
              <a:t>of a Public </a:t>
            </a:r>
            <a:r>
              <a:rPr lang="en-US" sz="1200" dirty="0" smtClean="0"/>
              <a:t>Health Preparedness </a:t>
            </a:r>
            <a:r>
              <a:rPr lang="en-US" sz="1200" dirty="0"/>
              <a:t>Competency Model for EU Member </a:t>
            </a:r>
            <a:r>
              <a:rPr lang="en-US" sz="1200" dirty="0" smtClean="0"/>
              <a:t>States, ECDC 2017</a:t>
            </a:r>
            <a:endParaRPr lang="en-US" sz="1200" dirty="0"/>
          </a:p>
        </p:txBody>
      </p:sp>
      <p:pic>
        <p:nvPicPr>
          <p:cNvPr id="4" name="Picture 2" descr="Preparedness Cycle continuous loop graphic showing Planning, Organizing, Training, Equipping, Exercising, Evaluating, and Taking Corrective Ac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14674" y="1569545"/>
            <a:ext cx="2462651" cy="1759036"/>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6720" y="209550"/>
            <a:ext cx="4234753" cy="430887"/>
          </a:xfrm>
          <a:prstGeom prst="rect">
            <a:avLst/>
          </a:prstGeom>
          <a:noFill/>
        </p:spPr>
        <p:txBody>
          <a:bodyPr wrap="none" rtlCol="0">
            <a:spAutoFit/>
          </a:bodyPr>
          <a:lstStyle/>
          <a:p>
            <a:r>
              <a:rPr lang="en-US" sz="2400" b="1" dirty="0">
                <a:solidFill>
                  <a:srgbClr val="008000"/>
                </a:solidFill>
                <a:latin typeface="Century Gothic"/>
                <a:cs typeface="Century Gothic"/>
              </a:rPr>
              <a:t>ECDC Logic Model for PHEP </a:t>
            </a:r>
            <a:endParaRPr lang="en-GB" sz="2400" dirty="0">
              <a:solidFill>
                <a:srgbClr val="008000"/>
              </a:solidFill>
              <a:latin typeface="Century Gothic"/>
              <a:cs typeface="Century Gothic"/>
            </a:endParaRPr>
          </a:p>
        </p:txBody>
      </p:sp>
      <p:pic>
        <p:nvPicPr>
          <p:cNvPr id="6" name="Content Placeholder 4"/>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50286" y="3892936"/>
            <a:ext cx="2793714" cy="2233646"/>
          </a:xfrm>
          <a:prstGeom prst="rect">
            <a:avLst/>
          </a:prstGeom>
          <a:noFill/>
          <a:ln>
            <a:noFill/>
          </a:ln>
        </p:spPr>
      </p:pic>
      <p:pic>
        <p:nvPicPr>
          <p:cNvPr id="7" name="Picture 6"/>
          <p:cNvPicPr/>
          <p:nvPr/>
        </p:nvPicPr>
        <p:blipFill>
          <a:blip r:embed="rId5">
            <a:extLst>
              <a:ext uri="{28A0092B-C50C-407E-A947-70E740481C1C}">
                <a14:useLocalDpi xmlns:a14="http://schemas.microsoft.com/office/drawing/2010/main"/>
              </a:ext>
            </a:extLst>
          </a:blip>
          <a:stretch>
            <a:fillRect/>
          </a:stretch>
        </p:blipFill>
        <p:spPr>
          <a:xfrm>
            <a:off x="134699" y="1035430"/>
            <a:ext cx="6436420" cy="5010909"/>
          </a:xfrm>
          <a:prstGeom prst="rect">
            <a:avLst/>
          </a:prstGeom>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181463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lumMod val="75000"/>
                  </a:schemeClr>
                </a:solidFill>
                <a:latin typeface="Century Gothic"/>
                <a:cs typeface="Century Gothic"/>
              </a:rPr>
              <a:t>Competency</a:t>
            </a:r>
            <a:r>
              <a:rPr lang="en-GB" dirty="0">
                <a:solidFill>
                  <a:schemeClr val="accent1">
                    <a:lumMod val="75000"/>
                  </a:schemeClr>
                </a:solidFill>
                <a:latin typeface="Century Gothic"/>
                <a:cs typeface="Century Gothic"/>
              </a:rPr>
              <a:t>-based education and training</a:t>
            </a:r>
            <a:br>
              <a:rPr lang="en-GB" dirty="0">
                <a:solidFill>
                  <a:schemeClr val="accent1">
                    <a:lumMod val="75000"/>
                  </a:schemeClr>
                </a:solidFill>
                <a:latin typeface="Century Gothic"/>
                <a:cs typeface="Century Gothic"/>
              </a:rPr>
            </a:br>
            <a:endParaRPr lang="en-US" dirty="0">
              <a:solidFill>
                <a:schemeClr val="accent1">
                  <a:lumMod val="75000"/>
                </a:schemeClr>
              </a:solidFill>
              <a:latin typeface="Century Gothic"/>
              <a:cs typeface="Century Gothic"/>
            </a:endParaRPr>
          </a:p>
        </p:txBody>
      </p:sp>
      <p:sp>
        <p:nvSpPr>
          <p:cNvPr id="3" name="Content Placeholder 2"/>
          <p:cNvSpPr>
            <a:spLocks noGrp="1"/>
          </p:cNvSpPr>
          <p:nvPr>
            <p:ph idx="1"/>
          </p:nvPr>
        </p:nvSpPr>
        <p:spPr>
          <a:xfrm>
            <a:off x="339927" y="966975"/>
            <a:ext cx="8526463" cy="5162550"/>
          </a:xfrm>
        </p:spPr>
        <p:txBody>
          <a:bodyPr/>
          <a:lstStyle/>
          <a:p>
            <a:r>
              <a:rPr lang="en-GB" sz="2000" b="1" dirty="0">
                <a:latin typeface="Century Gothic"/>
                <a:cs typeface="Century Gothic"/>
              </a:rPr>
              <a:t>Competencies </a:t>
            </a:r>
            <a:r>
              <a:rPr lang="en-GB" sz="2000" dirty="0">
                <a:latin typeface="Century Gothic"/>
                <a:cs typeface="Century Gothic"/>
              </a:rPr>
              <a:t>are combinations of knowledge and skills that are required to perform a task effectively. </a:t>
            </a:r>
            <a:endParaRPr lang="en-GB" sz="2000" dirty="0" smtClean="0">
              <a:latin typeface="Century Gothic"/>
              <a:cs typeface="Century Gothic"/>
            </a:endParaRPr>
          </a:p>
          <a:p>
            <a:endParaRPr lang="en-GB" sz="2000" dirty="0">
              <a:latin typeface="Century Gothic"/>
              <a:cs typeface="Century Gothic"/>
            </a:endParaRPr>
          </a:p>
          <a:p>
            <a:pPr marL="457200" indent="-457200">
              <a:buFont typeface="+mj-lt"/>
              <a:buAutoNum type="arabicPeriod"/>
            </a:pPr>
            <a:r>
              <a:rPr lang="en-GB" sz="2000" dirty="0" smtClean="0">
                <a:latin typeface="Century Gothic"/>
                <a:cs typeface="Century Gothic"/>
              </a:rPr>
              <a:t>all </a:t>
            </a:r>
            <a:r>
              <a:rPr lang="en-GB" sz="2000" dirty="0">
                <a:latin typeface="Century Gothic"/>
                <a:cs typeface="Century Gothic"/>
              </a:rPr>
              <a:t>learning outcomes—the required competencies—are precisely defined, so as to be </a:t>
            </a:r>
            <a:r>
              <a:rPr lang="en-GB" sz="2000" b="1" dirty="0">
                <a:latin typeface="Century Gothic"/>
                <a:cs typeface="Century Gothic"/>
              </a:rPr>
              <a:t>measurable</a:t>
            </a:r>
            <a:r>
              <a:rPr lang="en-GB" sz="2000" dirty="0">
                <a:latin typeface="Century Gothic"/>
                <a:cs typeface="Century Gothic"/>
              </a:rPr>
              <a:t>.</a:t>
            </a:r>
            <a:r>
              <a:rPr lang="en-US" sz="2000" dirty="0">
                <a:latin typeface="Century Gothic"/>
                <a:cs typeface="Century Gothic"/>
              </a:rPr>
              <a:t> </a:t>
            </a:r>
            <a:endParaRPr lang="en-US" sz="2000" dirty="0" smtClean="0">
              <a:latin typeface="Century Gothic"/>
              <a:cs typeface="Century Gothic"/>
            </a:endParaRPr>
          </a:p>
          <a:p>
            <a:pPr marL="457200" indent="-457200">
              <a:buFont typeface="+mj-lt"/>
              <a:buAutoNum type="arabicPeriod"/>
            </a:pPr>
            <a:r>
              <a:rPr lang="en-GB" sz="2000" dirty="0">
                <a:latin typeface="Century Gothic"/>
                <a:cs typeface="Century Gothic"/>
              </a:rPr>
              <a:t>the aim of competency-based education is </a:t>
            </a:r>
            <a:r>
              <a:rPr lang="en-GB" sz="2000" b="1" dirty="0">
                <a:latin typeface="Century Gothic"/>
                <a:cs typeface="Century Gothic"/>
              </a:rPr>
              <a:t>preparation for specific jobs</a:t>
            </a:r>
            <a:r>
              <a:rPr lang="en-GB" sz="2000" dirty="0">
                <a:latin typeface="Century Gothic"/>
                <a:cs typeface="Century Gothic"/>
              </a:rPr>
              <a:t> or professional roles, from which the competencies are derived. </a:t>
            </a:r>
            <a:endParaRPr lang="en-GB" sz="2000" dirty="0" smtClean="0">
              <a:latin typeface="Century Gothic"/>
              <a:cs typeface="Century Gothic"/>
            </a:endParaRPr>
          </a:p>
          <a:p>
            <a:pPr marL="457200" indent="-457200">
              <a:buFont typeface="+mj-lt"/>
              <a:buAutoNum type="arabicPeriod"/>
            </a:pPr>
            <a:r>
              <a:rPr lang="en-GB" sz="2000" dirty="0">
                <a:latin typeface="Century Gothic"/>
                <a:cs typeface="Century Gothic"/>
              </a:rPr>
              <a:t>trainings are typically implemented in a </a:t>
            </a:r>
            <a:r>
              <a:rPr lang="en-GB" sz="2000" b="1" dirty="0">
                <a:latin typeface="Century Gothic"/>
                <a:cs typeface="Century Gothic"/>
              </a:rPr>
              <a:t>modular format </a:t>
            </a:r>
            <a:r>
              <a:rPr lang="en-GB" sz="2000" dirty="0">
                <a:latin typeface="Century Gothic"/>
                <a:cs typeface="Century Gothic"/>
              </a:rPr>
              <a:t>based on level of difficulty and/or specificity. </a:t>
            </a:r>
            <a:endParaRPr lang="en-US" sz="2000" dirty="0">
              <a:latin typeface="Century Gothic"/>
              <a:cs typeface="Century Gothic"/>
            </a:endParaRPr>
          </a:p>
        </p:txBody>
      </p:sp>
      <p:sp>
        <p:nvSpPr>
          <p:cNvPr id="4" name="Slide Number Placeholder 3"/>
          <p:cNvSpPr>
            <a:spLocks noGrp="1"/>
          </p:cNvSpPr>
          <p:nvPr>
            <p:ph type="sldNum" sz="quarter" idx="10"/>
          </p:nvPr>
        </p:nvSpPr>
        <p:spPr/>
        <p:txBody>
          <a:bodyPr/>
          <a:lstStyle/>
          <a:p>
            <a:fld id="{0580567E-5E8F-47A5-90DF-8BFEB1A71525}" type="slidenum">
              <a:rPr lang="en-GB" smtClean="0"/>
              <a:pPr/>
              <a:t>14</a:t>
            </a:fld>
            <a:endParaRPr lang="en-GB" dirty="0"/>
          </a:p>
        </p:txBody>
      </p:sp>
      <p:pic>
        <p:nvPicPr>
          <p:cNvPr id="6" name="Picture 5" descr="skills-knowledge-abilities_tcm21-38698.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72378" y="4268270"/>
            <a:ext cx="2830967" cy="1962804"/>
          </a:xfrm>
          <a:prstGeom prst="rect">
            <a:avLst/>
          </a:prstGeom>
        </p:spPr>
      </p:pic>
    </p:spTree>
    <p:extLst>
      <p:ext uri="{BB962C8B-B14F-4D97-AF65-F5344CB8AC3E}">
        <p14:creationId xmlns:p14="http://schemas.microsoft.com/office/powerpoint/2010/main" val="263354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798378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1034" y="1490747"/>
            <a:ext cx="1802552" cy="1795342"/>
          </a:xfrm>
          <a:prstGeom prst="rect">
            <a:avLst/>
          </a:prstGeom>
        </p:spPr>
      </p:pic>
      <p:sp>
        <p:nvSpPr>
          <p:cNvPr id="2" name="Title 1"/>
          <p:cNvSpPr>
            <a:spLocks noGrp="1"/>
          </p:cNvSpPr>
          <p:nvPr>
            <p:ph type="title"/>
          </p:nvPr>
        </p:nvSpPr>
        <p:spPr/>
        <p:txBody>
          <a:bodyPr/>
          <a:lstStyle/>
          <a:p>
            <a:r>
              <a:rPr lang="en-GB" dirty="0" smtClean="0">
                <a:solidFill>
                  <a:srgbClr val="4F821A"/>
                </a:solidFill>
                <a:latin typeface="Century Gothic"/>
                <a:cs typeface="Century Gothic"/>
              </a:rPr>
              <a:t>Evaluation</a:t>
            </a:r>
            <a:endParaRPr lang="en-GB" dirty="0">
              <a:solidFill>
                <a:srgbClr val="4F821A"/>
              </a:solidFill>
              <a:latin typeface="Century Gothic"/>
              <a:cs typeface="Century Gothic"/>
            </a:endParaRPr>
          </a:p>
        </p:txBody>
      </p:sp>
      <p:sp>
        <p:nvSpPr>
          <p:cNvPr id="4" name="Slide Number Placeholder 3"/>
          <p:cNvSpPr>
            <a:spLocks noGrp="1"/>
          </p:cNvSpPr>
          <p:nvPr>
            <p:ph type="sldNum" sz="quarter" idx="10"/>
          </p:nvPr>
        </p:nvSpPr>
        <p:spPr/>
        <p:txBody>
          <a:bodyPr/>
          <a:lstStyle/>
          <a:p>
            <a:fld id="{0580567E-5E8F-47A5-90DF-8BFEB1A71525}" type="slidenum">
              <a:rPr lang="en-GB" smtClean="0"/>
              <a:pPr/>
              <a:t>15</a:t>
            </a:fld>
            <a:endParaRPr lang="en-GB" dirty="0"/>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62131" y="1255288"/>
            <a:ext cx="4478429" cy="4604521"/>
          </a:xfrm>
          <a:prstGeom prst="rect">
            <a:avLst/>
          </a:prstGeom>
        </p:spPr>
      </p:pic>
      <p:sp>
        <p:nvSpPr>
          <p:cNvPr id="6" name="Oval 5"/>
          <p:cNvSpPr/>
          <p:nvPr/>
        </p:nvSpPr>
        <p:spPr bwMode="auto">
          <a:xfrm rot="12594705">
            <a:off x="2156744" y="1897115"/>
            <a:ext cx="1816618" cy="2723896"/>
          </a:xfrm>
          <a:prstGeom prst="ellipse">
            <a:avLst/>
          </a:prstGeom>
          <a:noFill/>
          <a:ln w="2222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30700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2131" y="1255288"/>
            <a:ext cx="4478429" cy="4604521"/>
          </a:xfrm>
          <a:prstGeom prst="rect">
            <a:avLst/>
          </a:prstGeom>
        </p:spPr>
      </p:pic>
      <p:sp>
        <p:nvSpPr>
          <p:cNvPr id="2" name="Slide Number Placeholder 1"/>
          <p:cNvSpPr>
            <a:spLocks noGrp="1"/>
          </p:cNvSpPr>
          <p:nvPr>
            <p:ph type="sldNum" sz="quarter" idx="12"/>
          </p:nvPr>
        </p:nvSpPr>
        <p:spPr>
          <a:ln>
            <a:solidFill>
              <a:schemeClr val="accent1">
                <a:lumMod val="60000"/>
                <a:lumOff val="40000"/>
              </a:schemeClr>
            </a:solidFill>
          </a:ln>
          <a:effectLst>
            <a:outerShdw blurRad="50800" dist="38100" dir="2700000" algn="tl" rotWithShape="0">
              <a:srgbClr val="000000">
                <a:alpha val="43000"/>
              </a:srgbClr>
            </a:outerShdw>
          </a:effectLst>
        </p:spPr>
        <p:txBody>
          <a:bodyPr/>
          <a:lstStyle/>
          <a:p>
            <a:fld id="{3B83D943-701C-4138-A720-7052A3212F75}" type="slidenum">
              <a:rPr lang="en-US" altLang="en-US" smtClean="0"/>
              <a:pPr/>
              <a:t>16</a:t>
            </a:fld>
            <a:endParaRPr lang="en-US" altLang="en-US"/>
          </a:p>
        </p:txBody>
      </p:sp>
      <p:pic>
        <p:nvPicPr>
          <p:cNvPr id="3" name="Content Placeholder 9" descr="climatechange.ps"/>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681850" y="1476215"/>
            <a:ext cx="2366245" cy="1482957"/>
          </a:xfrm>
          <a:prstGeom prst="rect">
            <a:avLst/>
          </a:prstGeom>
          <a:solidFill>
            <a:schemeClr val="bg1"/>
          </a:solidFill>
          <a:ln>
            <a:solidFill>
              <a:schemeClr val="accent1">
                <a:lumMod val="60000"/>
                <a:lumOff val="40000"/>
              </a:schemeClr>
            </a:solidFill>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78718" y="3470493"/>
            <a:ext cx="1839503" cy="2760611"/>
          </a:xfrm>
          <a:prstGeom prst="rect">
            <a:avLst/>
          </a:prstGeom>
          <a:ln>
            <a:solidFill>
              <a:schemeClr val="accent1">
                <a:lumMod val="60000"/>
                <a:lumOff val="40000"/>
              </a:schemeClr>
            </a:solidFill>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6"/>
          <a:stretch>
            <a:fillRect/>
          </a:stretch>
        </p:blipFill>
        <p:spPr>
          <a:xfrm>
            <a:off x="397297" y="3456669"/>
            <a:ext cx="1917639" cy="2768242"/>
          </a:xfrm>
          <a:prstGeom prst="rect">
            <a:avLst/>
          </a:prstGeom>
          <a:ln>
            <a:solidFill>
              <a:schemeClr val="accent1">
                <a:lumMod val="60000"/>
                <a:lumOff val="40000"/>
              </a:schemeClr>
            </a:solidFill>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10355" y="337026"/>
            <a:ext cx="1755632" cy="2613220"/>
          </a:xfrm>
          <a:prstGeom prst="rect">
            <a:avLst/>
          </a:prstGeom>
          <a:ln>
            <a:solidFill>
              <a:schemeClr val="accent1">
                <a:lumMod val="60000"/>
                <a:lumOff val="40000"/>
              </a:schemeClr>
            </a:solidFill>
          </a:ln>
          <a:effectLst>
            <a:outerShdw blurRad="50800" dist="38100" dir="2700000" algn="tl" rotWithShape="0">
              <a:srgbClr val="000000">
                <a:alpha val="43000"/>
              </a:srgbClr>
            </a:outerShdw>
          </a:effectLst>
        </p:spPr>
      </p:pic>
      <p:pic>
        <p:nvPicPr>
          <p:cNvPr id="7" name="Picture 6" descr="Preparedness planning against respiratory viruses - final.ps"/>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09233" y="3479439"/>
            <a:ext cx="1942133" cy="2748363"/>
          </a:xfrm>
          <a:prstGeom prst="rect">
            <a:avLst/>
          </a:prstGeom>
          <a:ln>
            <a:solidFill>
              <a:schemeClr val="accent1">
                <a:lumMod val="60000"/>
                <a:lumOff val="40000"/>
              </a:schemeClr>
            </a:solidFill>
          </a:ln>
          <a:effectLst>
            <a:outerShdw blurRad="50800" dist="38100" dir="2700000" algn="tl" rotWithShape="0">
              <a:srgbClr val="000000">
                <a:alpha val="43000"/>
              </a:srgbClr>
            </a:outerShdw>
          </a:effectLst>
        </p:spPr>
      </p:pic>
      <p:pic>
        <p:nvPicPr>
          <p:cNvPr id="8" name="Picture 7" descr="Preparedness_planning_polio_Poland_Cyprus_Dec_2017.ps"/>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39916" y="3479439"/>
            <a:ext cx="1944255" cy="2751365"/>
          </a:xfrm>
          <a:prstGeom prst="rect">
            <a:avLst/>
          </a:prstGeom>
          <a:solidFill>
            <a:schemeClr val="bg1"/>
          </a:solidFill>
          <a:ln>
            <a:solidFill>
              <a:schemeClr val="accent1">
                <a:lumMod val="60000"/>
                <a:lumOff val="40000"/>
              </a:schemeClr>
            </a:solidFill>
          </a:ln>
          <a:effectLst>
            <a:outerShdw blurRad="50800" dist="38100" dir="2700000" algn="tl" rotWithShape="0">
              <a:srgbClr val="000000">
                <a:alpha val="43000"/>
              </a:srgbClr>
            </a:outerShdw>
          </a:effectLst>
        </p:spPr>
      </p:pic>
      <p:sp>
        <p:nvSpPr>
          <p:cNvPr id="9" name="Rectangle 8"/>
          <p:cNvSpPr/>
          <p:nvPr/>
        </p:nvSpPr>
        <p:spPr bwMode="auto">
          <a:xfrm>
            <a:off x="393559" y="318506"/>
            <a:ext cx="1921378" cy="2631739"/>
          </a:xfrm>
          <a:prstGeom prst="rect">
            <a:avLst/>
          </a:prstGeom>
          <a:gradFill flip="none" rotWithShape="1">
            <a:gsLst>
              <a:gs pos="0">
                <a:schemeClr val="accent1">
                  <a:lumMod val="60000"/>
                  <a:lumOff val="40000"/>
                </a:schemeClr>
              </a:gs>
              <a:gs pos="36000">
                <a:srgbClr val="FFFFFF"/>
              </a:gs>
            </a:gsLst>
            <a:lin ang="16200000" scaled="0"/>
            <a:tileRect/>
          </a:gradFill>
          <a:ln w="952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0" tIns="0" rIns="0" bIns="0" numCol="1" rtlCol="0" anchor="t" anchorCtr="0" compatLnSpc="1">
            <a:prstTxWarp prst="textNoShape">
              <a:avLst/>
            </a:prstTxWarp>
          </a:bodyPr>
          <a:lstStyle/>
          <a:p>
            <a:endParaRPr lang="en-US" sz="1400" dirty="0" smtClean="0"/>
          </a:p>
          <a:p>
            <a:r>
              <a:rPr lang="en-US" sz="1400" dirty="0" smtClean="0"/>
              <a:t> </a:t>
            </a:r>
            <a:r>
              <a:rPr lang="en-US" sz="1400" b="1" dirty="0" smtClean="0">
                <a:solidFill>
                  <a:schemeClr val="bg1">
                    <a:lumMod val="75000"/>
                  </a:schemeClr>
                </a:solidFill>
              </a:rPr>
              <a:t> DRAFT</a:t>
            </a:r>
            <a:endParaRPr lang="en-US" sz="1400" b="1" dirty="0">
              <a:solidFill>
                <a:schemeClr val="bg1">
                  <a:lumMod val="75000"/>
                </a:schemeClr>
              </a:solidFill>
            </a:endParaRPr>
          </a:p>
          <a:p>
            <a:endParaRPr lang="en-US" sz="1400" dirty="0" smtClean="0"/>
          </a:p>
          <a:p>
            <a:endParaRPr lang="en-US" sz="1400" dirty="0"/>
          </a:p>
          <a:p>
            <a:r>
              <a:rPr lang="en-US" sz="1400" dirty="0" smtClean="0"/>
              <a:t>Health </a:t>
            </a:r>
            <a:r>
              <a:rPr lang="en-US" sz="1400" dirty="0"/>
              <a:t>Emergency Preparedness Self Assessment Tool</a:t>
            </a:r>
          </a:p>
        </p:txBody>
      </p:sp>
      <p:sp>
        <p:nvSpPr>
          <p:cNvPr id="10" name="Rectangle 9"/>
          <p:cNvSpPr/>
          <p:nvPr/>
        </p:nvSpPr>
        <p:spPr bwMode="auto">
          <a:xfrm>
            <a:off x="2586139" y="329098"/>
            <a:ext cx="1832084" cy="2634378"/>
          </a:xfrm>
          <a:prstGeom prst="rect">
            <a:avLst/>
          </a:prstGeom>
          <a:gradFill flip="none" rotWithShape="1">
            <a:gsLst>
              <a:gs pos="0">
                <a:schemeClr val="accent1">
                  <a:lumMod val="60000"/>
                  <a:lumOff val="40000"/>
                </a:schemeClr>
              </a:gs>
              <a:gs pos="36000">
                <a:srgbClr val="FFFFFF"/>
              </a:gs>
            </a:gsLst>
            <a:lin ang="16200000" scaled="0"/>
            <a:tileRect/>
          </a:gradFill>
          <a:ln w="952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0" tIns="0" rIns="0" bIns="0" numCol="1" rtlCol="0" anchor="t" anchorCtr="0" compatLnSpc="1">
            <a:prstTxWarp prst="textNoShape">
              <a:avLst/>
            </a:prstTxWarp>
          </a:bodyPr>
          <a:lstStyle/>
          <a:p>
            <a:endParaRPr lang="en-US" sz="1400" dirty="0" smtClean="0"/>
          </a:p>
          <a:p>
            <a:r>
              <a:rPr lang="en-US" sz="1400" dirty="0" smtClean="0"/>
              <a:t> </a:t>
            </a:r>
            <a:r>
              <a:rPr lang="en-US" sz="1400" b="1" dirty="0" smtClean="0">
                <a:solidFill>
                  <a:schemeClr val="bg1">
                    <a:lumMod val="75000"/>
                  </a:schemeClr>
                </a:solidFill>
              </a:rPr>
              <a:t> DRAFT</a:t>
            </a:r>
            <a:endParaRPr lang="en-US" sz="1400" b="1" dirty="0">
              <a:solidFill>
                <a:schemeClr val="bg1">
                  <a:lumMod val="75000"/>
                </a:schemeClr>
              </a:solidFill>
            </a:endParaRPr>
          </a:p>
          <a:p>
            <a:endParaRPr lang="en-US" sz="1400" dirty="0" smtClean="0"/>
          </a:p>
          <a:p>
            <a:endParaRPr lang="en-US" sz="1400" dirty="0"/>
          </a:p>
          <a:p>
            <a:r>
              <a:rPr lang="en-GB" sz="1200" dirty="0">
                <a:cs typeface="Tahoma" pitchFamily="34" charset="0"/>
              </a:rPr>
              <a:t>ECDC Technical Document: </a:t>
            </a:r>
            <a:endParaRPr lang="en-GB" sz="1200" dirty="0" smtClean="0">
              <a:cs typeface="Tahoma" pitchFamily="34" charset="0"/>
            </a:endParaRPr>
          </a:p>
          <a:p>
            <a:endParaRPr lang="en-GB" sz="1200" dirty="0">
              <a:cs typeface="Tahoma" pitchFamily="34" charset="0"/>
            </a:endParaRPr>
          </a:p>
          <a:p>
            <a:r>
              <a:rPr lang="en-GB" sz="1200" dirty="0" smtClean="0">
                <a:cs typeface="Tahoma" pitchFamily="34" charset="0"/>
              </a:rPr>
              <a:t>Conducting </a:t>
            </a:r>
            <a:r>
              <a:rPr lang="en-GB" sz="1200" dirty="0">
                <a:cs typeface="Tahoma" pitchFamily="34" charset="0"/>
              </a:rPr>
              <a:t>critical incident reviews to enhance preparedness planning</a:t>
            </a:r>
            <a:r>
              <a:rPr lang="en-US" sz="1200" dirty="0"/>
              <a:t> </a:t>
            </a:r>
          </a:p>
        </p:txBody>
      </p:sp>
    </p:spTree>
    <p:extLst>
      <p:ext uri="{BB962C8B-B14F-4D97-AF65-F5344CB8AC3E}">
        <p14:creationId xmlns:p14="http://schemas.microsoft.com/office/powerpoint/2010/main" val="172640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B83D943-701C-4138-A720-7052A3212F75}" type="slidenum">
              <a:rPr lang="en-US" altLang="en-US" smtClean="0"/>
              <a:pPr/>
              <a:t>17</a:t>
            </a:fld>
            <a:endParaRPr lang="en-US" altLang="en-US"/>
          </a:p>
        </p:txBody>
      </p:sp>
      <p:pic>
        <p:nvPicPr>
          <p:cNvPr id="4" name="Picture 3" descr="Bazian literature review CIRs  2016 exec summary and tables.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044272" y="459993"/>
            <a:ext cx="3559408" cy="5037011"/>
          </a:xfrm>
          <a:prstGeom prst="rect">
            <a:avLst/>
          </a:prstGeom>
        </p:spPr>
      </p:pic>
      <p:pic>
        <p:nvPicPr>
          <p:cNvPr id="5" name="Picture 4" descr="HEPSA.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90958" y="1109175"/>
            <a:ext cx="3676191" cy="5202274"/>
          </a:xfrm>
          <a:prstGeom prst="rect">
            <a:avLst/>
          </a:prstGeom>
        </p:spPr>
      </p:pic>
    </p:spTree>
    <p:extLst>
      <p:ext uri="{BB962C8B-B14F-4D97-AF65-F5344CB8AC3E}">
        <p14:creationId xmlns:p14="http://schemas.microsoft.com/office/powerpoint/2010/main" val="1830127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 name="Rectangle 1087"/>
          <p:cNvSpPr/>
          <p:nvPr/>
        </p:nvSpPr>
        <p:spPr>
          <a:xfrm>
            <a:off x="6012160" y="116632"/>
            <a:ext cx="1224136" cy="366900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a:cs typeface="Century Gothic"/>
            </a:endParaRPr>
          </a:p>
        </p:txBody>
      </p:sp>
      <p:sp>
        <p:nvSpPr>
          <p:cNvPr id="94" name="Rectangle 93"/>
          <p:cNvSpPr/>
          <p:nvPr/>
        </p:nvSpPr>
        <p:spPr>
          <a:xfrm>
            <a:off x="35496" y="116632"/>
            <a:ext cx="2304256" cy="366900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a:cs typeface="Century Gothic"/>
            </a:endParaRPr>
          </a:p>
        </p:txBody>
      </p:sp>
      <p:sp>
        <p:nvSpPr>
          <p:cNvPr id="1083" name="Rectangle 1082"/>
          <p:cNvSpPr/>
          <p:nvPr/>
        </p:nvSpPr>
        <p:spPr>
          <a:xfrm>
            <a:off x="3308788" y="977327"/>
            <a:ext cx="2592288" cy="40324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a:cs typeface="Century Gothic"/>
            </a:endParaRPr>
          </a:p>
        </p:txBody>
      </p:sp>
      <p:sp>
        <p:nvSpPr>
          <p:cNvPr id="6" name="Down Arrow Callout 5"/>
          <p:cNvSpPr/>
          <p:nvPr/>
        </p:nvSpPr>
        <p:spPr>
          <a:xfrm>
            <a:off x="1331640" y="1131958"/>
            <a:ext cx="468052" cy="57606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a:cs typeface="Century Gothic"/>
            </a:endParaRPr>
          </a:p>
        </p:txBody>
      </p:sp>
      <p:sp>
        <p:nvSpPr>
          <p:cNvPr id="5" name="Down Arrow Callout 4"/>
          <p:cNvSpPr/>
          <p:nvPr/>
        </p:nvSpPr>
        <p:spPr>
          <a:xfrm>
            <a:off x="503548" y="1124744"/>
            <a:ext cx="468052" cy="58327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a:cs typeface="Century Gothic"/>
            </a:endParaRPr>
          </a:p>
        </p:txBody>
      </p:sp>
      <p:sp>
        <p:nvSpPr>
          <p:cNvPr id="3" name="Down Arrow Callout 2"/>
          <p:cNvSpPr/>
          <p:nvPr/>
        </p:nvSpPr>
        <p:spPr>
          <a:xfrm>
            <a:off x="611560" y="548680"/>
            <a:ext cx="1080120" cy="50405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latin typeface="Century Gothic"/>
                <a:cs typeface="Century Gothic"/>
              </a:rPr>
              <a:t>Point of entry</a:t>
            </a:r>
            <a:endParaRPr lang="en-GB" sz="1200" dirty="0">
              <a:latin typeface="Century Gothic"/>
              <a:cs typeface="Century Gothic"/>
            </a:endParaRPr>
          </a:p>
        </p:txBody>
      </p:sp>
      <p:sp>
        <p:nvSpPr>
          <p:cNvPr id="4" name="Flowchart: Process 3"/>
          <p:cNvSpPr/>
          <p:nvPr/>
        </p:nvSpPr>
        <p:spPr>
          <a:xfrm>
            <a:off x="503548" y="1124744"/>
            <a:ext cx="1296144" cy="36004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latin typeface="Century Gothic"/>
                <a:cs typeface="Century Gothic"/>
              </a:rPr>
              <a:t>Border check</a:t>
            </a:r>
            <a:endParaRPr lang="en-GB" sz="1200" dirty="0">
              <a:latin typeface="Century Gothic"/>
              <a:cs typeface="Century Gothic"/>
            </a:endParaRPr>
          </a:p>
        </p:txBody>
      </p:sp>
      <p:sp>
        <p:nvSpPr>
          <p:cNvPr id="7" name="Down Arrow Callout 6"/>
          <p:cNvSpPr/>
          <p:nvPr/>
        </p:nvSpPr>
        <p:spPr>
          <a:xfrm>
            <a:off x="108093" y="1772816"/>
            <a:ext cx="1043527" cy="49684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latin typeface="Century Gothic"/>
                <a:cs typeface="Century Gothic"/>
              </a:rPr>
              <a:t>symptomatic</a:t>
            </a:r>
            <a:endParaRPr lang="en-GB" sz="1000" dirty="0">
              <a:latin typeface="Century Gothic"/>
              <a:cs typeface="Century Gothic"/>
            </a:endParaRPr>
          </a:p>
        </p:txBody>
      </p:sp>
      <p:sp>
        <p:nvSpPr>
          <p:cNvPr id="9" name="Flowchart: Process 8"/>
          <p:cNvSpPr/>
          <p:nvPr/>
        </p:nvSpPr>
        <p:spPr>
          <a:xfrm>
            <a:off x="251520" y="2420888"/>
            <a:ext cx="900100" cy="5040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latin typeface="Century Gothic"/>
                <a:cs typeface="Century Gothic"/>
              </a:rPr>
              <a:t>IPC at border</a:t>
            </a:r>
            <a:endParaRPr lang="en-GB" sz="1200" dirty="0">
              <a:latin typeface="Century Gothic"/>
              <a:cs typeface="Century Gothic"/>
            </a:endParaRPr>
          </a:p>
        </p:txBody>
      </p:sp>
      <p:sp>
        <p:nvSpPr>
          <p:cNvPr id="10" name="Down Arrow Callout 9"/>
          <p:cNvSpPr/>
          <p:nvPr/>
        </p:nvSpPr>
        <p:spPr>
          <a:xfrm>
            <a:off x="251520" y="3212976"/>
            <a:ext cx="900100" cy="72008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latin typeface="Century Gothic"/>
                <a:cs typeface="Century Gothic"/>
              </a:rPr>
              <a:t>transport</a:t>
            </a:r>
            <a:endParaRPr lang="en-GB" sz="1200" dirty="0">
              <a:latin typeface="Century Gothic"/>
              <a:cs typeface="Century Gothic"/>
            </a:endParaRPr>
          </a:p>
        </p:txBody>
      </p:sp>
      <p:sp>
        <p:nvSpPr>
          <p:cNvPr id="11" name="Flowchart: Process 10"/>
          <p:cNvSpPr/>
          <p:nvPr/>
        </p:nvSpPr>
        <p:spPr>
          <a:xfrm>
            <a:off x="251520" y="4005064"/>
            <a:ext cx="1656184" cy="2304256"/>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200" dirty="0" smtClean="0">
                <a:latin typeface="Century Gothic"/>
                <a:cs typeface="Century Gothic"/>
              </a:rPr>
              <a:t>Designated treatment hospital</a:t>
            </a:r>
            <a:endParaRPr lang="en-GB" sz="1200" dirty="0">
              <a:latin typeface="Century Gothic"/>
              <a:cs typeface="Century Gothic"/>
            </a:endParaRPr>
          </a:p>
        </p:txBody>
      </p:sp>
      <p:sp>
        <p:nvSpPr>
          <p:cNvPr id="12" name="Flowchart: Process 11"/>
          <p:cNvSpPr/>
          <p:nvPr/>
        </p:nvSpPr>
        <p:spPr>
          <a:xfrm>
            <a:off x="395536" y="4725144"/>
            <a:ext cx="1368152" cy="1440160"/>
          </a:xfrm>
          <a:prstGeom prst="flowChartProcess">
            <a:avLst/>
          </a:prstGeom>
          <a:solidFill>
            <a:srgbClr val="E2653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smtClean="0">
                <a:latin typeface="Century Gothic"/>
                <a:cs typeface="Century Gothic"/>
              </a:rPr>
              <a:t>Critical abilities</a:t>
            </a:r>
          </a:p>
          <a:p>
            <a:pPr algn="ctr"/>
            <a:endParaRPr lang="en-GB" sz="1200" u="sng" dirty="0" smtClean="0">
              <a:latin typeface="Century Gothic"/>
              <a:cs typeface="Century Gothic"/>
            </a:endParaRPr>
          </a:p>
          <a:p>
            <a:pPr marL="171450" indent="-171450">
              <a:buFont typeface="Arial" pitchFamily="34" charset="0"/>
              <a:buChar char="•"/>
            </a:pPr>
            <a:r>
              <a:rPr lang="en-GB" sz="1200" dirty="0" smtClean="0">
                <a:latin typeface="Century Gothic"/>
                <a:cs typeface="Century Gothic"/>
              </a:rPr>
              <a:t>Isolation</a:t>
            </a:r>
          </a:p>
          <a:p>
            <a:pPr marL="171450" indent="-171450">
              <a:buFont typeface="Arial" pitchFamily="34" charset="0"/>
              <a:buChar char="•"/>
            </a:pPr>
            <a:r>
              <a:rPr lang="en-GB" sz="1200" dirty="0" smtClean="0">
                <a:latin typeface="Century Gothic"/>
                <a:cs typeface="Century Gothic"/>
              </a:rPr>
              <a:t>PPE</a:t>
            </a:r>
          </a:p>
          <a:p>
            <a:pPr marL="171450" indent="-171450">
              <a:buFont typeface="Arial" pitchFamily="34" charset="0"/>
              <a:buChar char="•"/>
            </a:pPr>
            <a:r>
              <a:rPr lang="en-GB" sz="1200" dirty="0" smtClean="0">
                <a:latin typeface="Century Gothic"/>
                <a:cs typeface="Century Gothic"/>
              </a:rPr>
              <a:t>Samples</a:t>
            </a:r>
          </a:p>
          <a:p>
            <a:pPr marL="171450" indent="-171450">
              <a:buFont typeface="Arial" pitchFamily="34" charset="0"/>
              <a:buChar char="•"/>
            </a:pPr>
            <a:r>
              <a:rPr lang="en-GB" sz="1200" dirty="0" smtClean="0">
                <a:latin typeface="Century Gothic"/>
                <a:cs typeface="Century Gothic"/>
              </a:rPr>
              <a:t>Waste</a:t>
            </a:r>
          </a:p>
          <a:p>
            <a:pPr marL="171450" indent="-171450">
              <a:buFont typeface="Arial" pitchFamily="34" charset="0"/>
              <a:buChar char="•"/>
            </a:pPr>
            <a:r>
              <a:rPr lang="en-GB" sz="1200" dirty="0" smtClean="0">
                <a:latin typeface="Century Gothic"/>
                <a:cs typeface="Century Gothic"/>
              </a:rPr>
              <a:t>Post-mortem</a:t>
            </a:r>
          </a:p>
          <a:p>
            <a:pPr marL="171450" indent="-171450">
              <a:buFont typeface="Arial" pitchFamily="34" charset="0"/>
              <a:buChar char="•"/>
            </a:pPr>
            <a:r>
              <a:rPr lang="en-GB" sz="1200" dirty="0" smtClean="0">
                <a:latin typeface="Century Gothic"/>
                <a:cs typeface="Century Gothic"/>
              </a:rPr>
              <a:t>…..</a:t>
            </a:r>
            <a:endParaRPr lang="en-GB" sz="1200" dirty="0">
              <a:latin typeface="Century Gothic"/>
              <a:cs typeface="Century Gothic"/>
            </a:endParaRPr>
          </a:p>
        </p:txBody>
      </p:sp>
      <p:sp>
        <p:nvSpPr>
          <p:cNvPr id="13" name="Down Arrow 12"/>
          <p:cNvSpPr/>
          <p:nvPr/>
        </p:nvSpPr>
        <p:spPr>
          <a:xfrm>
            <a:off x="557554" y="2924944"/>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a:cs typeface="Century Gothic"/>
            </a:endParaRPr>
          </a:p>
        </p:txBody>
      </p:sp>
      <p:sp>
        <p:nvSpPr>
          <p:cNvPr id="15" name="Flowchart: Process 14"/>
          <p:cNvSpPr/>
          <p:nvPr/>
        </p:nvSpPr>
        <p:spPr>
          <a:xfrm>
            <a:off x="1216047" y="1772816"/>
            <a:ext cx="1094443" cy="36004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latin typeface="Century Gothic"/>
                <a:cs typeface="Century Gothic"/>
              </a:rPr>
              <a:t>asymptomatic</a:t>
            </a:r>
            <a:endParaRPr lang="en-GB" sz="1000" dirty="0">
              <a:latin typeface="Century Gothic"/>
              <a:cs typeface="Century Gothic"/>
            </a:endParaRPr>
          </a:p>
        </p:txBody>
      </p:sp>
      <p:sp>
        <p:nvSpPr>
          <p:cNvPr id="16" name="Flowchart: Process 15"/>
          <p:cNvSpPr/>
          <p:nvPr/>
        </p:nvSpPr>
        <p:spPr>
          <a:xfrm>
            <a:off x="3937347" y="2544989"/>
            <a:ext cx="576064" cy="5040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a:cs typeface="Century Gothic"/>
            </a:endParaRPr>
          </a:p>
        </p:txBody>
      </p:sp>
      <p:sp>
        <p:nvSpPr>
          <p:cNvPr id="17" name="Flowchart: Extract 16"/>
          <p:cNvSpPr/>
          <p:nvPr/>
        </p:nvSpPr>
        <p:spPr>
          <a:xfrm>
            <a:off x="3937347" y="2292961"/>
            <a:ext cx="576064" cy="25202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a:cs typeface="Century Gothic"/>
            </a:endParaRPr>
          </a:p>
        </p:txBody>
      </p:sp>
      <p:sp>
        <p:nvSpPr>
          <p:cNvPr id="18" name="Flowchart: Process 17"/>
          <p:cNvSpPr/>
          <p:nvPr/>
        </p:nvSpPr>
        <p:spPr>
          <a:xfrm>
            <a:off x="4675415" y="3353591"/>
            <a:ext cx="499833" cy="4320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Century Gothic"/>
                <a:cs typeface="Century Gothic"/>
              </a:rPr>
              <a:t>PHC</a:t>
            </a:r>
            <a:endParaRPr lang="en-GB" sz="1400" dirty="0">
              <a:latin typeface="Century Gothic"/>
              <a:cs typeface="Century Gothic"/>
            </a:endParaRPr>
          </a:p>
        </p:txBody>
      </p:sp>
      <p:sp>
        <p:nvSpPr>
          <p:cNvPr id="20" name="Flowchart: Process 19"/>
          <p:cNvSpPr/>
          <p:nvPr/>
        </p:nvSpPr>
        <p:spPr>
          <a:xfrm>
            <a:off x="2355463" y="3229653"/>
            <a:ext cx="776377" cy="631395"/>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latin typeface="Century Gothic"/>
                <a:cs typeface="Century Gothic"/>
              </a:rPr>
              <a:t>112</a:t>
            </a:r>
          </a:p>
          <a:p>
            <a:pPr algn="ctr"/>
            <a:r>
              <a:rPr lang="en-GB" sz="800" b="1" dirty="0" smtClean="0">
                <a:solidFill>
                  <a:schemeClr val="tx1"/>
                </a:solidFill>
                <a:latin typeface="Century Gothic"/>
                <a:cs typeface="Century Gothic"/>
              </a:rPr>
              <a:t>ambulance</a:t>
            </a:r>
            <a:endParaRPr lang="en-GB" sz="800" b="1" dirty="0">
              <a:solidFill>
                <a:schemeClr val="tx1"/>
              </a:solidFill>
              <a:latin typeface="Century Gothic"/>
              <a:cs typeface="Century Gothic"/>
            </a:endParaRPr>
          </a:p>
        </p:txBody>
      </p:sp>
      <p:sp>
        <p:nvSpPr>
          <p:cNvPr id="19" name="Flowchart: Process 18"/>
          <p:cNvSpPr/>
          <p:nvPr/>
        </p:nvSpPr>
        <p:spPr>
          <a:xfrm>
            <a:off x="4499595" y="4073671"/>
            <a:ext cx="936104" cy="5040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latin typeface="Century Gothic"/>
                <a:cs typeface="Century Gothic"/>
              </a:rPr>
              <a:t>Emergency dept.</a:t>
            </a:r>
            <a:endParaRPr lang="en-GB" sz="1200" dirty="0">
              <a:latin typeface="Century Gothic"/>
              <a:cs typeface="Century Gothic"/>
            </a:endParaRPr>
          </a:p>
        </p:txBody>
      </p:sp>
      <p:sp>
        <p:nvSpPr>
          <p:cNvPr id="21" name="Flowchart: Process 20"/>
          <p:cNvSpPr/>
          <p:nvPr/>
        </p:nvSpPr>
        <p:spPr>
          <a:xfrm>
            <a:off x="4779204" y="1553391"/>
            <a:ext cx="792088" cy="39604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latin typeface="Century Gothic"/>
                <a:cs typeface="Century Gothic"/>
              </a:rPr>
              <a:t>Public Health</a:t>
            </a:r>
            <a:endParaRPr lang="en-GB" sz="1200" dirty="0">
              <a:latin typeface="Century Gothic"/>
              <a:cs typeface="Century Gothic"/>
            </a:endParaRPr>
          </a:p>
        </p:txBody>
      </p:sp>
      <p:sp>
        <p:nvSpPr>
          <p:cNvPr id="24" name="Flowchart: Process 23"/>
          <p:cNvSpPr/>
          <p:nvPr/>
        </p:nvSpPr>
        <p:spPr>
          <a:xfrm>
            <a:off x="3364397" y="1553391"/>
            <a:ext cx="860982" cy="39604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latin typeface="Century Gothic"/>
                <a:cs typeface="Century Gothic"/>
              </a:rPr>
              <a:t>contacts</a:t>
            </a:r>
            <a:endParaRPr lang="en-GB" sz="1200" dirty="0">
              <a:latin typeface="Century Gothic"/>
              <a:cs typeface="Century Gothic"/>
            </a:endParaRPr>
          </a:p>
        </p:txBody>
      </p:sp>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33241" y="5780957"/>
            <a:ext cx="526804" cy="52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54115" y="2582707"/>
            <a:ext cx="342528" cy="47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Elbow Connector 24"/>
          <p:cNvCxnSpPr>
            <a:stCxn id="15" idx="2"/>
            <a:endCxn id="16" idx="1"/>
          </p:cNvCxnSpPr>
          <p:nvPr/>
        </p:nvCxnSpPr>
        <p:spPr>
          <a:xfrm rot="16200000" flipH="1">
            <a:off x="2518228" y="1377897"/>
            <a:ext cx="664161" cy="217407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6" idx="3"/>
            <a:endCxn id="18" idx="0"/>
          </p:cNvCxnSpPr>
          <p:nvPr/>
        </p:nvCxnSpPr>
        <p:spPr>
          <a:xfrm>
            <a:off x="4513411" y="2797017"/>
            <a:ext cx="411921" cy="55657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5" name="Elbow Connector 1034"/>
          <p:cNvCxnSpPr>
            <a:stCxn id="16" idx="2"/>
            <a:endCxn id="20" idx="0"/>
          </p:cNvCxnSpPr>
          <p:nvPr/>
        </p:nvCxnSpPr>
        <p:spPr>
          <a:xfrm rot="5400000">
            <a:off x="3394212" y="2398486"/>
            <a:ext cx="180608" cy="148172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7" name="Elbow Connector 1036"/>
          <p:cNvCxnSpPr>
            <a:stCxn id="18" idx="1"/>
            <a:endCxn id="20" idx="3"/>
          </p:cNvCxnSpPr>
          <p:nvPr/>
        </p:nvCxnSpPr>
        <p:spPr>
          <a:xfrm rot="10800000">
            <a:off x="3131841" y="3545351"/>
            <a:ext cx="1543575" cy="2426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9" name="Elbow Connector 1038"/>
          <p:cNvCxnSpPr>
            <a:stCxn id="18" idx="2"/>
            <a:endCxn id="19" idx="0"/>
          </p:cNvCxnSpPr>
          <p:nvPr/>
        </p:nvCxnSpPr>
        <p:spPr>
          <a:xfrm rot="16200000" flipH="1">
            <a:off x="4802473" y="3908497"/>
            <a:ext cx="288032" cy="4231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3" name="Elbow Connector 1042"/>
          <p:cNvCxnSpPr>
            <a:stCxn id="19" idx="1"/>
            <a:endCxn id="20" idx="3"/>
          </p:cNvCxnSpPr>
          <p:nvPr/>
        </p:nvCxnSpPr>
        <p:spPr>
          <a:xfrm rot="10800000">
            <a:off x="3131841" y="3545351"/>
            <a:ext cx="1367755" cy="780348"/>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45" name="Elbow Connector 1044"/>
          <p:cNvCxnSpPr>
            <a:stCxn id="20" idx="2"/>
            <a:endCxn id="11" idx="3"/>
          </p:cNvCxnSpPr>
          <p:nvPr/>
        </p:nvCxnSpPr>
        <p:spPr>
          <a:xfrm rot="5400000">
            <a:off x="1677606" y="4091146"/>
            <a:ext cx="1296144" cy="83594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3" name="Elbow Connector 1052"/>
          <p:cNvCxnSpPr>
            <a:stCxn id="18" idx="3"/>
            <a:endCxn id="21" idx="2"/>
          </p:cNvCxnSpPr>
          <p:nvPr/>
        </p:nvCxnSpPr>
        <p:spPr>
          <a:xfrm flipV="1">
            <a:off x="5175248" y="1949435"/>
            <a:ext cx="12700" cy="1620180"/>
          </a:xfrm>
          <a:prstGeom prst="bentConnector4">
            <a:avLst>
              <a:gd name="adj1" fmla="val 818181"/>
              <a:gd name="adj2" fmla="val 5666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6" name="Elbow Connector 1055"/>
          <p:cNvCxnSpPr>
            <a:stCxn id="19" idx="3"/>
            <a:endCxn id="21" idx="2"/>
          </p:cNvCxnSpPr>
          <p:nvPr/>
        </p:nvCxnSpPr>
        <p:spPr>
          <a:xfrm flipH="1" flipV="1">
            <a:off x="5175248" y="1949435"/>
            <a:ext cx="260451" cy="2376264"/>
          </a:xfrm>
          <a:prstGeom prst="bentConnector4">
            <a:avLst>
              <a:gd name="adj1" fmla="val -87771"/>
              <a:gd name="adj2" fmla="val 7056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6" name="Straight Arrow Connector 1065"/>
          <p:cNvCxnSpPr/>
          <p:nvPr/>
        </p:nvCxnSpPr>
        <p:spPr>
          <a:xfrm>
            <a:off x="4356007" y="3076848"/>
            <a:ext cx="0" cy="2704109"/>
          </a:xfrm>
          <a:prstGeom prst="straightConnector1">
            <a:avLst/>
          </a:prstGeom>
          <a:ln>
            <a:solidFill>
              <a:schemeClr val="accent3">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67" name="TextBox 1066"/>
          <p:cNvSpPr txBox="1"/>
          <p:nvPr/>
        </p:nvSpPr>
        <p:spPr>
          <a:xfrm>
            <a:off x="4454828" y="5659391"/>
            <a:ext cx="656299" cy="233397"/>
          </a:xfrm>
          <a:prstGeom prst="rect">
            <a:avLst/>
          </a:prstGeom>
          <a:noFill/>
        </p:spPr>
        <p:txBody>
          <a:bodyPr wrap="none" rtlCol="0">
            <a:spAutoFit/>
          </a:bodyPr>
          <a:lstStyle/>
          <a:p>
            <a:r>
              <a:rPr lang="en-GB" sz="1000" dirty="0" smtClean="0">
                <a:latin typeface="Century Gothic"/>
                <a:cs typeface="Century Gothic"/>
              </a:rPr>
              <a:t>21 days</a:t>
            </a:r>
            <a:endParaRPr lang="en-GB" sz="1000" dirty="0">
              <a:latin typeface="Century Gothic"/>
              <a:cs typeface="Century Gothic"/>
            </a:endParaRPr>
          </a:p>
        </p:txBody>
      </p:sp>
      <p:cxnSp>
        <p:nvCxnSpPr>
          <p:cNvPr id="1071" name="Elbow Connector 1070"/>
          <p:cNvCxnSpPr>
            <a:stCxn id="21" idx="1"/>
            <a:endCxn id="24" idx="3"/>
          </p:cNvCxnSpPr>
          <p:nvPr/>
        </p:nvCxnSpPr>
        <p:spPr>
          <a:xfrm rot="10800000">
            <a:off x="4225380" y="1751413"/>
            <a:ext cx="553825"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3" name="Straight Arrow Connector 1072"/>
          <p:cNvCxnSpPr>
            <a:stCxn id="17" idx="1"/>
          </p:cNvCxnSpPr>
          <p:nvPr/>
        </p:nvCxnSpPr>
        <p:spPr>
          <a:xfrm flipH="1" flipV="1">
            <a:off x="3837713" y="2017836"/>
            <a:ext cx="243650" cy="4011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5" name="Elbow Connector 1074"/>
          <p:cNvCxnSpPr>
            <a:stCxn id="3" idx="3"/>
            <a:endCxn id="24" idx="0"/>
          </p:cNvCxnSpPr>
          <p:nvPr/>
        </p:nvCxnSpPr>
        <p:spPr>
          <a:xfrm>
            <a:off x="1691680" y="712440"/>
            <a:ext cx="2103208" cy="84095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84" name="Down Arrow Callout 83"/>
          <p:cNvSpPr/>
          <p:nvPr/>
        </p:nvSpPr>
        <p:spPr>
          <a:xfrm>
            <a:off x="6171291" y="609423"/>
            <a:ext cx="900100" cy="49684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latin typeface="Century Gothic"/>
                <a:cs typeface="Century Gothic"/>
              </a:rPr>
              <a:t>Aircraft </a:t>
            </a:r>
            <a:endParaRPr lang="en-GB" sz="1000" dirty="0">
              <a:latin typeface="Century Gothic"/>
              <a:cs typeface="Century Gothic"/>
            </a:endParaRPr>
          </a:p>
        </p:txBody>
      </p:sp>
      <p:sp>
        <p:nvSpPr>
          <p:cNvPr id="85" name="Down Arrow Callout 84"/>
          <p:cNvSpPr/>
          <p:nvPr/>
        </p:nvSpPr>
        <p:spPr>
          <a:xfrm>
            <a:off x="6177652" y="1197922"/>
            <a:ext cx="900100" cy="49684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latin typeface="Century Gothic"/>
                <a:cs typeface="Century Gothic"/>
              </a:rPr>
              <a:t>disembark</a:t>
            </a:r>
            <a:endParaRPr lang="en-GB" sz="1000" dirty="0">
              <a:latin typeface="Century Gothic"/>
              <a:cs typeface="Century Gothic"/>
            </a:endParaRPr>
          </a:p>
        </p:txBody>
      </p:sp>
      <p:sp>
        <p:nvSpPr>
          <p:cNvPr id="86" name="Flowchart: Process 85"/>
          <p:cNvSpPr/>
          <p:nvPr/>
        </p:nvSpPr>
        <p:spPr>
          <a:xfrm>
            <a:off x="6156176" y="1779399"/>
            <a:ext cx="936104" cy="36004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latin typeface="Century Gothic"/>
                <a:cs typeface="Century Gothic"/>
              </a:rPr>
              <a:t>transport</a:t>
            </a:r>
            <a:endParaRPr lang="en-GB" sz="1000" dirty="0">
              <a:latin typeface="Century Gothic"/>
              <a:cs typeface="Century Gothic"/>
            </a:endParaRPr>
          </a:p>
        </p:txBody>
      </p:sp>
      <p:cxnSp>
        <p:nvCxnSpPr>
          <p:cNvPr id="1077" name="Elbow Connector 1076"/>
          <p:cNvCxnSpPr>
            <a:stCxn id="86" idx="2"/>
            <a:endCxn id="11" idx="3"/>
          </p:cNvCxnSpPr>
          <p:nvPr/>
        </p:nvCxnSpPr>
        <p:spPr>
          <a:xfrm rot="5400000">
            <a:off x="2757090" y="1290053"/>
            <a:ext cx="3017753" cy="471652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89" name="TextBox 1088"/>
          <p:cNvSpPr txBox="1"/>
          <p:nvPr/>
        </p:nvSpPr>
        <p:spPr>
          <a:xfrm>
            <a:off x="747824" y="172667"/>
            <a:ext cx="967332" cy="289823"/>
          </a:xfrm>
          <a:prstGeom prst="rect">
            <a:avLst/>
          </a:prstGeom>
          <a:noFill/>
        </p:spPr>
        <p:txBody>
          <a:bodyPr wrap="none" rtlCol="0">
            <a:spAutoFit/>
          </a:bodyPr>
          <a:lstStyle/>
          <a:p>
            <a:r>
              <a:rPr lang="en-GB" sz="1400" b="1" dirty="0" smtClean="0">
                <a:latin typeface="Century Gothic"/>
                <a:cs typeface="Century Gothic"/>
              </a:rPr>
              <a:t>travellers</a:t>
            </a:r>
            <a:endParaRPr lang="en-GB" sz="1400" b="1" dirty="0">
              <a:latin typeface="Century Gothic"/>
              <a:cs typeface="Century Gothic"/>
            </a:endParaRPr>
          </a:p>
        </p:txBody>
      </p:sp>
      <p:sp>
        <p:nvSpPr>
          <p:cNvPr id="130" name="TextBox 129"/>
          <p:cNvSpPr txBox="1"/>
          <p:nvPr/>
        </p:nvSpPr>
        <p:spPr>
          <a:xfrm>
            <a:off x="6184428" y="172668"/>
            <a:ext cx="1035798" cy="289823"/>
          </a:xfrm>
          <a:prstGeom prst="rect">
            <a:avLst/>
          </a:prstGeom>
          <a:noFill/>
        </p:spPr>
        <p:txBody>
          <a:bodyPr wrap="none" rtlCol="0">
            <a:spAutoFit/>
          </a:bodyPr>
          <a:lstStyle/>
          <a:p>
            <a:r>
              <a:rPr lang="en-GB" sz="1400" b="1" dirty="0" smtClean="0">
                <a:latin typeface="Century Gothic"/>
                <a:cs typeface="Century Gothic"/>
              </a:rPr>
              <a:t>medevac</a:t>
            </a:r>
            <a:endParaRPr lang="en-GB" sz="1400" b="1" dirty="0">
              <a:latin typeface="Century Gothic"/>
              <a:cs typeface="Century Gothic"/>
            </a:endParaRPr>
          </a:p>
        </p:txBody>
      </p:sp>
      <p:sp>
        <p:nvSpPr>
          <p:cNvPr id="131" name="TextBox 130"/>
          <p:cNvSpPr txBox="1"/>
          <p:nvPr/>
        </p:nvSpPr>
        <p:spPr>
          <a:xfrm>
            <a:off x="4050298" y="1044033"/>
            <a:ext cx="1172116" cy="289823"/>
          </a:xfrm>
          <a:prstGeom prst="rect">
            <a:avLst/>
          </a:prstGeom>
          <a:noFill/>
        </p:spPr>
        <p:txBody>
          <a:bodyPr wrap="none" rtlCol="0">
            <a:spAutoFit/>
          </a:bodyPr>
          <a:lstStyle/>
          <a:p>
            <a:r>
              <a:rPr lang="en-GB" sz="1400" b="1" dirty="0" smtClean="0">
                <a:latin typeface="Century Gothic"/>
                <a:cs typeface="Century Gothic"/>
              </a:rPr>
              <a:t>community</a:t>
            </a:r>
            <a:endParaRPr lang="en-GB" sz="1400" b="1" dirty="0">
              <a:latin typeface="Century Gothic"/>
              <a:cs typeface="Century Gothic"/>
            </a:endParaRPr>
          </a:p>
        </p:txBody>
      </p:sp>
      <p:sp>
        <p:nvSpPr>
          <p:cNvPr id="1090" name="TextBox 1089"/>
          <p:cNvSpPr txBox="1"/>
          <p:nvPr/>
        </p:nvSpPr>
        <p:spPr>
          <a:xfrm>
            <a:off x="6944982" y="3948664"/>
            <a:ext cx="2077414" cy="1314206"/>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GB" sz="1400" b="1" dirty="0" smtClean="0">
                <a:solidFill>
                  <a:srgbClr val="0000FF"/>
                </a:solidFill>
                <a:latin typeface="Century Gothic"/>
                <a:cs typeface="Century Gothic"/>
              </a:rPr>
              <a:t>Five modules</a:t>
            </a:r>
          </a:p>
          <a:p>
            <a:endParaRPr lang="en-GB" sz="1400" b="1" dirty="0" smtClean="0">
              <a:solidFill>
                <a:srgbClr val="0000FF"/>
              </a:solidFill>
              <a:latin typeface="Century Gothic"/>
              <a:cs typeface="Century Gothic"/>
            </a:endParaRPr>
          </a:p>
          <a:p>
            <a:r>
              <a:rPr lang="en-GB" sz="1200" dirty="0" smtClean="0">
                <a:solidFill>
                  <a:srgbClr val="0000FF"/>
                </a:solidFill>
                <a:latin typeface="Century Gothic"/>
                <a:cs typeface="Century Gothic"/>
              </a:rPr>
              <a:t>A – Primary responders</a:t>
            </a:r>
          </a:p>
          <a:p>
            <a:r>
              <a:rPr lang="en-GB" sz="1200" dirty="0" smtClean="0">
                <a:solidFill>
                  <a:srgbClr val="0000FF"/>
                </a:solidFill>
                <a:latin typeface="Century Gothic"/>
                <a:cs typeface="Century Gothic"/>
              </a:rPr>
              <a:t>B – Point of entry</a:t>
            </a:r>
          </a:p>
          <a:p>
            <a:r>
              <a:rPr lang="en-GB" sz="1200" dirty="0" smtClean="0">
                <a:solidFill>
                  <a:srgbClr val="0000FF"/>
                </a:solidFill>
                <a:latin typeface="Century Gothic"/>
                <a:cs typeface="Century Gothic"/>
              </a:rPr>
              <a:t>C – Medevac</a:t>
            </a:r>
          </a:p>
          <a:p>
            <a:r>
              <a:rPr lang="en-GB" sz="1200" dirty="0" smtClean="0">
                <a:solidFill>
                  <a:srgbClr val="0000FF"/>
                </a:solidFill>
                <a:latin typeface="Century Gothic"/>
                <a:cs typeface="Century Gothic"/>
              </a:rPr>
              <a:t>D – In country transport</a:t>
            </a:r>
          </a:p>
          <a:p>
            <a:r>
              <a:rPr lang="en-GB" sz="1200" dirty="0" smtClean="0">
                <a:solidFill>
                  <a:srgbClr val="0000FF"/>
                </a:solidFill>
                <a:latin typeface="Century Gothic"/>
                <a:cs typeface="Century Gothic"/>
              </a:rPr>
              <a:t>E – Designated hospital</a:t>
            </a:r>
            <a:endParaRPr lang="en-GB" sz="1200" dirty="0">
              <a:solidFill>
                <a:srgbClr val="0000FF"/>
              </a:solidFill>
              <a:latin typeface="Century Gothic"/>
              <a:cs typeface="Century Gothic"/>
            </a:endParaRPr>
          </a:p>
        </p:txBody>
      </p:sp>
      <p:sp>
        <p:nvSpPr>
          <p:cNvPr id="134" name="TextBox 133"/>
          <p:cNvSpPr txBox="1"/>
          <p:nvPr/>
        </p:nvSpPr>
        <p:spPr>
          <a:xfrm>
            <a:off x="7524328" y="136954"/>
            <a:ext cx="1582484" cy="1647117"/>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en-GB" sz="1400" b="1" dirty="0" smtClean="0">
                <a:solidFill>
                  <a:srgbClr val="0000FF"/>
                </a:solidFill>
                <a:latin typeface="Century Gothic"/>
                <a:cs typeface="Century Gothic"/>
              </a:rPr>
              <a:t>Cross-cutting</a:t>
            </a:r>
          </a:p>
          <a:p>
            <a:pPr marL="285750" indent="-285750">
              <a:buFont typeface="Courier New" pitchFamily="49" charset="0"/>
              <a:buChar char="o"/>
            </a:pPr>
            <a:r>
              <a:rPr lang="en-GB" sz="1400" dirty="0" smtClean="0">
                <a:solidFill>
                  <a:srgbClr val="0000FF"/>
                </a:solidFill>
                <a:latin typeface="Century Gothic"/>
                <a:cs typeface="Century Gothic"/>
              </a:rPr>
              <a:t>Surveillance</a:t>
            </a:r>
          </a:p>
          <a:p>
            <a:pPr marL="285750" indent="-285750">
              <a:buFont typeface="Courier New" pitchFamily="49" charset="0"/>
              <a:buChar char="o"/>
            </a:pPr>
            <a:r>
              <a:rPr lang="en-GB" sz="1400" dirty="0" smtClean="0">
                <a:solidFill>
                  <a:srgbClr val="0000FF"/>
                </a:solidFill>
                <a:latin typeface="Century Gothic"/>
                <a:cs typeface="Century Gothic"/>
              </a:rPr>
              <a:t>Case finding</a:t>
            </a:r>
          </a:p>
          <a:p>
            <a:pPr marL="285750" indent="-285750">
              <a:buFont typeface="Courier New" pitchFamily="49" charset="0"/>
              <a:buChar char="o"/>
            </a:pPr>
            <a:r>
              <a:rPr lang="en-GB" sz="1400" dirty="0" smtClean="0">
                <a:solidFill>
                  <a:srgbClr val="0000FF"/>
                </a:solidFill>
                <a:latin typeface="Century Gothic"/>
                <a:cs typeface="Century Gothic"/>
              </a:rPr>
              <a:t>IPC</a:t>
            </a:r>
          </a:p>
          <a:p>
            <a:pPr marL="285750" indent="-285750">
              <a:buFont typeface="Courier New" pitchFamily="49" charset="0"/>
              <a:buChar char="o"/>
            </a:pPr>
            <a:r>
              <a:rPr lang="en-GB" sz="1400" dirty="0" smtClean="0">
                <a:solidFill>
                  <a:srgbClr val="0000FF"/>
                </a:solidFill>
                <a:latin typeface="Century Gothic"/>
                <a:cs typeface="Century Gothic"/>
              </a:rPr>
              <a:t>Laboratory</a:t>
            </a:r>
          </a:p>
          <a:p>
            <a:pPr marL="285750" indent="-285750">
              <a:buFont typeface="Courier New" pitchFamily="49" charset="0"/>
              <a:buChar char="o"/>
            </a:pPr>
            <a:r>
              <a:rPr lang="en-GB" sz="1400" dirty="0" smtClean="0">
                <a:solidFill>
                  <a:srgbClr val="0000FF"/>
                </a:solidFill>
                <a:latin typeface="Century Gothic"/>
                <a:cs typeface="Century Gothic"/>
              </a:rPr>
              <a:t>Info, </a:t>
            </a:r>
            <a:r>
              <a:rPr lang="en-GB" sz="1400" dirty="0" err="1" smtClean="0">
                <a:solidFill>
                  <a:srgbClr val="0000FF"/>
                </a:solidFill>
                <a:latin typeface="Century Gothic"/>
                <a:cs typeface="Century Gothic"/>
              </a:rPr>
              <a:t>comms</a:t>
            </a:r>
            <a:endParaRPr lang="en-GB" sz="1400" dirty="0" smtClean="0">
              <a:solidFill>
                <a:srgbClr val="0000FF"/>
              </a:solidFill>
              <a:latin typeface="Century Gothic"/>
              <a:cs typeface="Century Gothic"/>
            </a:endParaRPr>
          </a:p>
          <a:p>
            <a:pPr marL="285750" indent="-285750">
              <a:buFont typeface="Courier New" pitchFamily="49" charset="0"/>
              <a:buChar char="o"/>
            </a:pPr>
            <a:r>
              <a:rPr lang="en-GB" sz="1400" dirty="0" smtClean="0">
                <a:solidFill>
                  <a:srgbClr val="0000FF"/>
                </a:solidFill>
                <a:latin typeface="Century Gothic"/>
                <a:cs typeface="Century Gothic"/>
              </a:rPr>
              <a:t>HR, training</a:t>
            </a:r>
          </a:p>
          <a:p>
            <a:pPr marL="285750" indent="-285750">
              <a:buFont typeface="Courier New" pitchFamily="49" charset="0"/>
              <a:buChar char="o"/>
            </a:pPr>
            <a:r>
              <a:rPr lang="en-GB" sz="1400" dirty="0" smtClean="0">
                <a:solidFill>
                  <a:srgbClr val="0000FF"/>
                </a:solidFill>
                <a:latin typeface="Century Gothic"/>
                <a:cs typeface="Century Gothic"/>
              </a:rPr>
              <a:t>coordination</a:t>
            </a:r>
            <a:endParaRPr lang="en-GB" sz="1400" dirty="0">
              <a:solidFill>
                <a:srgbClr val="0000FF"/>
              </a:solidFill>
              <a:latin typeface="Century Gothic"/>
              <a:cs typeface="Century Gothic"/>
            </a:endParaRPr>
          </a:p>
        </p:txBody>
      </p:sp>
      <p:sp>
        <p:nvSpPr>
          <p:cNvPr id="135" name="TextBox 134"/>
          <p:cNvSpPr txBox="1"/>
          <p:nvPr/>
        </p:nvSpPr>
        <p:spPr>
          <a:xfrm>
            <a:off x="6944981" y="5448525"/>
            <a:ext cx="2079141" cy="103669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GB" sz="1400" b="1" dirty="0" smtClean="0">
                <a:solidFill>
                  <a:srgbClr val="0000FF"/>
                </a:solidFill>
                <a:latin typeface="Century Gothic"/>
                <a:cs typeface="Century Gothic"/>
              </a:rPr>
              <a:t>For each organisation</a:t>
            </a:r>
          </a:p>
          <a:p>
            <a:endParaRPr lang="en-GB" sz="1400" b="1" dirty="0" smtClean="0">
              <a:solidFill>
                <a:srgbClr val="0000FF"/>
              </a:solidFill>
              <a:latin typeface="Century Gothic"/>
              <a:cs typeface="Century Gothic"/>
            </a:endParaRPr>
          </a:p>
          <a:p>
            <a:pPr marL="171450" indent="-171450">
              <a:buFont typeface="Arial" pitchFamily="34" charset="0"/>
              <a:buChar char="•"/>
            </a:pPr>
            <a:r>
              <a:rPr lang="en-GB" sz="1000" dirty="0" smtClean="0">
                <a:solidFill>
                  <a:srgbClr val="0000FF"/>
                </a:solidFill>
                <a:latin typeface="Century Gothic"/>
                <a:cs typeface="Century Gothic"/>
              </a:rPr>
              <a:t>Suspect case recognition</a:t>
            </a:r>
          </a:p>
          <a:p>
            <a:pPr marL="171450" indent="-171450">
              <a:buFont typeface="Arial" pitchFamily="34" charset="0"/>
              <a:buChar char="•"/>
            </a:pPr>
            <a:r>
              <a:rPr lang="en-GB" sz="1000" dirty="0" smtClean="0">
                <a:solidFill>
                  <a:srgbClr val="0000FF"/>
                </a:solidFill>
                <a:latin typeface="Century Gothic"/>
                <a:cs typeface="Century Gothic"/>
              </a:rPr>
              <a:t>Patient management &amp; staff protection</a:t>
            </a:r>
          </a:p>
          <a:p>
            <a:pPr marL="171450" indent="-171450">
              <a:buFont typeface="Arial" pitchFamily="34" charset="0"/>
              <a:buChar char="•"/>
            </a:pPr>
            <a:r>
              <a:rPr lang="en-GB" sz="1000" dirty="0" smtClean="0">
                <a:solidFill>
                  <a:srgbClr val="0000FF"/>
                </a:solidFill>
                <a:latin typeface="Century Gothic"/>
                <a:cs typeface="Century Gothic"/>
              </a:rPr>
              <a:t>Plans &amp; preparation</a:t>
            </a:r>
          </a:p>
        </p:txBody>
      </p:sp>
      <p:sp>
        <p:nvSpPr>
          <p:cNvPr id="1093" name="Oval 1092"/>
          <p:cNvSpPr/>
          <p:nvPr/>
        </p:nvSpPr>
        <p:spPr>
          <a:xfrm>
            <a:off x="1097614" y="2611361"/>
            <a:ext cx="108012" cy="123110"/>
          </a:xfrm>
          <a:prstGeom prst="ellipse">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a:cs typeface="Century Gothic"/>
            </a:endParaRPr>
          </a:p>
        </p:txBody>
      </p:sp>
      <p:sp>
        <p:nvSpPr>
          <p:cNvPr id="138" name="Oval 137"/>
          <p:cNvSpPr/>
          <p:nvPr/>
        </p:nvSpPr>
        <p:spPr>
          <a:xfrm>
            <a:off x="4691126" y="3384123"/>
            <a:ext cx="108012" cy="123110"/>
          </a:xfrm>
          <a:prstGeom prst="ellipse">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a:cs typeface="Century Gothic"/>
            </a:endParaRPr>
          </a:p>
        </p:txBody>
      </p:sp>
      <p:sp>
        <p:nvSpPr>
          <p:cNvPr id="139" name="Oval 138"/>
          <p:cNvSpPr/>
          <p:nvPr/>
        </p:nvSpPr>
        <p:spPr>
          <a:xfrm>
            <a:off x="2728108" y="3261013"/>
            <a:ext cx="108012" cy="123110"/>
          </a:xfrm>
          <a:prstGeom prst="ellipse">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a:cs typeface="Century Gothic"/>
            </a:endParaRPr>
          </a:p>
        </p:txBody>
      </p:sp>
      <p:sp>
        <p:nvSpPr>
          <p:cNvPr id="140" name="Oval 139"/>
          <p:cNvSpPr/>
          <p:nvPr/>
        </p:nvSpPr>
        <p:spPr>
          <a:xfrm>
            <a:off x="251520" y="6587298"/>
            <a:ext cx="108012" cy="123110"/>
          </a:xfrm>
          <a:prstGeom prst="ellipse">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a:cs typeface="Century Gothic"/>
            </a:endParaRPr>
          </a:p>
        </p:txBody>
      </p:sp>
      <p:sp>
        <p:nvSpPr>
          <p:cNvPr id="153" name="Oval 152"/>
          <p:cNvSpPr/>
          <p:nvPr/>
        </p:nvSpPr>
        <p:spPr>
          <a:xfrm>
            <a:off x="4552033" y="4367347"/>
            <a:ext cx="108012" cy="123110"/>
          </a:xfrm>
          <a:prstGeom prst="ellipse">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a:cs typeface="Century Gothic"/>
            </a:endParaRPr>
          </a:p>
        </p:txBody>
      </p:sp>
      <p:sp>
        <p:nvSpPr>
          <p:cNvPr id="1106" name="TextBox 1105"/>
          <p:cNvSpPr txBox="1"/>
          <p:nvPr/>
        </p:nvSpPr>
        <p:spPr>
          <a:xfrm>
            <a:off x="346336" y="6525742"/>
            <a:ext cx="2489784" cy="246221"/>
          </a:xfrm>
          <a:prstGeom prst="rect">
            <a:avLst/>
          </a:prstGeom>
          <a:noFill/>
        </p:spPr>
        <p:txBody>
          <a:bodyPr wrap="none" rtlCol="0">
            <a:spAutoFit/>
          </a:bodyPr>
          <a:lstStyle/>
          <a:p>
            <a:r>
              <a:rPr lang="en-GB" sz="1000" i="1" dirty="0" smtClean="0"/>
              <a:t>Possible point of recognition as suspect case</a:t>
            </a:r>
            <a:endParaRPr lang="en-GB" sz="1000" i="1" dirty="0"/>
          </a:p>
        </p:txBody>
      </p:sp>
      <p:cxnSp>
        <p:nvCxnSpPr>
          <p:cNvPr id="1108" name="Straight Arrow Connector 1107"/>
          <p:cNvCxnSpPr/>
          <p:nvPr/>
        </p:nvCxnSpPr>
        <p:spPr>
          <a:xfrm>
            <a:off x="3959538" y="2017836"/>
            <a:ext cx="173703" cy="27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7" name="Oval 156"/>
          <p:cNvSpPr/>
          <p:nvPr/>
        </p:nvSpPr>
        <p:spPr>
          <a:xfrm>
            <a:off x="1745686" y="1228700"/>
            <a:ext cx="108012" cy="123110"/>
          </a:xfrm>
          <a:prstGeom prst="ellipse">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a:cs typeface="Century Gothic"/>
            </a:endParaRPr>
          </a:p>
        </p:txBody>
      </p:sp>
      <p:sp>
        <p:nvSpPr>
          <p:cNvPr id="1109" name="TextBox 1108"/>
          <p:cNvSpPr txBox="1"/>
          <p:nvPr/>
        </p:nvSpPr>
        <p:spPr>
          <a:xfrm>
            <a:off x="2574510" y="116632"/>
            <a:ext cx="3221626" cy="48372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400" b="1" dirty="0">
                <a:latin typeface="Century Gothic"/>
                <a:cs typeface="Century Gothic"/>
              </a:rPr>
              <a:t>VHF pathways and potential responders: conceptual scheme </a:t>
            </a:r>
            <a:endParaRPr lang="en-GB" sz="1400" dirty="0">
              <a:latin typeface="Century Gothic"/>
              <a:cs typeface="Century Gothic"/>
            </a:endParaRPr>
          </a:p>
        </p:txBody>
      </p:sp>
    </p:spTree>
    <p:extLst>
      <p:ext uri="{BB962C8B-B14F-4D97-AF65-F5344CB8AC3E}">
        <p14:creationId xmlns:p14="http://schemas.microsoft.com/office/powerpoint/2010/main" val="389872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8229600" cy="505385"/>
          </a:xfrm>
        </p:spPr>
        <p:txBody>
          <a:bodyPr/>
          <a:lstStyle/>
          <a:p>
            <a:r>
              <a:rPr lang="en-GB" sz="2000" dirty="0" smtClean="0">
                <a:solidFill>
                  <a:srgbClr val="4F821A"/>
                </a:solidFill>
                <a:latin typeface="Century Gothic"/>
                <a:cs typeface="Century Gothic"/>
              </a:rPr>
              <a:t>ECDC activities in the area of public health preparedness - 2017</a:t>
            </a:r>
            <a:endParaRPr lang="en-GB" sz="2000" dirty="0">
              <a:solidFill>
                <a:srgbClr val="4F821A"/>
              </a:solidFill>
              <a:latin typeface="Century Gothic"/>
              <a:cs typeface="Century Gothic"/>
            </a:endParaRPr>
          </a:p>
        </p:txBody>
      </p:sp>
      <p:sp>
        <p:nvSpPr>
          <p:cNvPr id="3" name="Content Placeholder 2"/>
          <p:cNvSpPr>
            <a:spLocks noGrp="1"/>
          </p:cNvSpPr>
          <p:nvPr>
            <p:ph idx="1"/>
          </p:nvPr>
        </p:nvSpPr>
        <p:spPr>
          <a:xfrm>
            <a:off x="169893" y="655841"/>
            <a:ext cx="8511057" cy="5609826"/>
          </a:xfrm>
        </p:spPr>
        <p:txBody>
          <a:bodyPr/>
          <a:lstStyle/>
          <a:p>
            <a:pPr marL="269875" lvl="2" indent="0">
              <a:buNone/>
            </a:pPr>
            <a:r>
              <a:rPr lang="en-GB" sz="1600" b="1" dirty="0" smtClean="0">
                <a:solidFill>
                  <a:schemeClr val="accent1">
                    <a:lumMod val="50000"/>
                  </a:schemeClr>
                </a:solidFill>
                <a:latin typeface="Century Gothic"/>
                <a:cs typeface="Century Gothic"/>
              </a:rPr>
              <a:t>Support </a:t>
            </a:r>
            <a:r>
              <a:rPr lang="en-GB" sz="1600" b="1" dirty="0">
                <a:solidFill>
                  <a:schemeClr val="accent1">
                    <a:lumMod val="50000"/>
                  </a:schemeClr>
                </a:solidFill>
                <a:latin typeface="Century Gothic"/>
                <a:cs typeface="Century Gothic"/>
              </a:rPr>
              <a:t>EU MS and EC on implementation of 1082</a:t>
            </a:r>
          </a:p>
          <a:p>
            <a:pPr lvl="2"/>
            <a:r>
              <a:rPr lang="en-GB" sz="1600" dirty="0" smtClean="0">
                <a:latin typeface="Century Gothic"/>
                <a:cs typeface="Century Gothic"/>
              </a:rPr>
              <a:t>Handbook </a:t>
            </a:r>
            <a:r>
              <a:rPr lang="en-GB" sz="1600" dirty="0">
                <a:latin typeface="Century Gothic"/>
                <a:cs typeface="Century Gothic"/>
              </a:rPr>
              <a:t>on preparedness </a:t>
            </a:r>
            <a:r>
              <a:rPr lang="en-GB" sz="1600" dirty="0" smtClean="0">
                <a:latin typeface="Century Gothic"/>
                <a:cs typeface="Century Gothic"/>
              </a:rPr>
              <a:t>competences and </a:t>
            </a:r>
            <a:r>
              <a:rPr lang="en-GB" sz="1600" dirty="0">
                <a:latin typeface="Century Gothic"/>
                <a:cs typeface="Century Gothic"/>
              </a:rPr>
              <a:t>training curricula </a:t>
            </a:r>
            <a:endParaRPr lang="en-GB" sz="1600" dirty="0" smtClean="0">
              <a:latin typeface="Century Gothic"/>
              <a:cs typeface="Century Gothic"/>
            </a:endParaRPr>
          </a:p>
          <a:p>
            <a:pPr lvl="2"/>
            <a:r>
              <a:rPr lang="en-GB" sz="1600" dirty="0" smtClean="0">
                <a:latin typeface="Century Gothic"/>
                <a:cs typeface="Century Gothic"/>
              </a:rPr>
              <a:t>Training </a:t>
            </a:r>
            <a:r>
              <a:rPr lang="en-GB" sz="1600" dirty="0">
                <a:latin typeface="Century Gothic"/>
                <a:cs typeface="Century Gothic"/>
              </a:rPr>
              <a:t>on bio risk and mitigation </a:t>
            </a:r>
            <a:r>
              <a:rPr lang="en-GB" sz="1600" dirty="0" smtClean="0">
                <a:latin typeface="Century Gothic"/>
                <a:cs typeface="Century Gothic"/>
              </a:rPr>
              <a:t>(</a:t>
            </a:r>
            <a:r>
              <a:rPr lang="en-GB" sz="1600" dirty="0" smtClean="0">
                <a:solidFill>
                  <a:srgbClr val="FF0000"/>
                </a:solidFill>
                <a:latin typeface="Century Gothic"/>
                <a:cs typeface="Century Gothic"/>
              </a:rPr>
              <a:t>June 2017 in Budapest</a:t>
            </a:r>
            <a:r>
              <a:rPr lang="en-GB" sz="1600" dirty="0" smtClean="0">
                <a:latin typeface="Century Gothic"/>
                <a:cs typeface="Century Gothic"/>
              </a:rPr>
              <a:t>) </a:t>
            </a:r>
            <a:endParaRPr lang="en-GB" sz="1600" dirty="0">
              <a:latin typeface="Century Gothic"/>
              <a:cs typeface="Century Gothic"/>
            </a:endParaRPr>
          </a:p>
          <a:p>
            <a:pPr lvl="2"/>
            <a:r>
              <a:rPr lang="en-GB" sz="1600" dirty="0">
                <a:latin typeface="Century Gothic"/>
                <a:cs typeface="Century Gothic"/>
              </a:rPr>
              <a:t>Cross sectorial </a:t>
            </a:r>
            <a:r>
              <a:rPr lang="en-GB" sz="1600" dirty="0" smtClean="0">
                <a:latin typeface="Century Gothic"/>
                <a:cs typeface="Century Gothic"/>
              </a:rPr>
              <a:t>Simulation exercise (</a:t>
            </a:r>
            <a:r>
              <a:rPr lang="en-GB" sz="1600" dirty="0" smtClean="0">
                <a:solidFill>
                  <a:srgbClr val="FF0000"/>
                </a:solidFill>
                <a:latin typeface="Century Gothic"/>
                <a:cs typeface="Century Gothic"/>
              </a:rPr>
              <a:t>November/December 2017</a:t>
            </a:r>
            <a:r>
              <a:rPr lang="en-GB" sz="1600" dirty="0" smtClean="0">
                <a:latin typeface="Century Gothic"/>
                <a:cs typeface="Century Gothic"/>
              </a:rPr>
              <a:t>) </a:t>
            </a:r>
            <a:endParaRPr lang="en-GB" sz="1600" dirty="0">
              <a:latin typeface="Century Gothic"/>
              <a:cs typeface="Century Gothic"/>
            </a:endParaRPr>
          </a:p>
          <a:p>
            <a:pPr lvl="2"/>
            <a:r>
              <a:rPr lang="en-GB" sz="1600" dirty="0" smtClean="0">
                <a:latin typeface="Century Gothic"/>
                <a:cs typeface="Century Gothic"/>
              </a:rPr>
              <a:t>Case Studies on community preparedness</a:t>
            </a:r>
          </a:p>
          <a:p>
            <a:pPr lvl="2"/>
            <a:r>
              <a:rPr lang="en-GB" sz="1600" dirty="0" smtClean="0">
                <a:latin typeface="Century Gothic"/>
                <a:cs typeface="Century Gothic"/>
              </a:rPr>
              <a:t>Collaborate with EC to analyse preparedness planning </a:t>
            </a:r>
            <a:endParaRPr lang="en-GB" sz="1600" dirty="0">
              <a:latin typeface="Century Gothic"/>
              <a:cs typeface="Century Gothic"/>
            </a:endParaRPr>
          </a:p>
          <a:p>
            <a:pPr marL="269875" lvl="2" indent="0">
              <a:buNone/>
            </a:pPr>
            <a:r>
              <a:rPr lang="en-GB" sz="1600" dirty="0" smtClean="0">
                <a:latin typeface="Century Gothic"/>
                <a:cs typeface="Century Gothic"/>
              </a:rPr>
              <a:t>    (art 4/decision 1082 reporting, including IHR)  </a:t>
            </a:r>
            <a:endParaRPr lang="en-GB" sz="1600" dirty="0">
              <a:latin typeface="Century Gothic"/>
              <a:cs typeface="Century Gothic"/>
            </a:endParaRPr>
          </a:p>
          <a:p>
            <a:pPr marL="0" lvl="1" indent="0">
              <a:buNone/>
            </a:pPr>
            <a:r>
              <a:rPr lang="en-GB" sz="1600" b="1" dirty="0" smtClean="0">
                <a:latin typeface="Century Gothic"/>
                <a:cs typeface="Century Gothic"/>
              </a:rPr>
              <a:t>	</a:t>
            </a:r>
          </a:p>
          <a:p>
            <a:pPr marL="0" lvl="1" indent="0">
              <a:buNone/>
            </a:pPr>
            <a:r>
              <a:rPr lang="en-GB" sz="1600" b="1" dirty="0">
                <a:latin typeface="Century Gothic"/>
                <a:cs typeface="Century Gothic"/>
              </a:rPr>
              <a:t> </a:t>
            </a:r>
            <a:r>
              <a:rPr lang="en-GB" sz="1600" b="1" dirty="0" smtClean="0">
                <a:latin typeface="Century Gothic"/>
                <a:cs typeface="Century Gothic"/>
              </a:rPr>
              <a:t>   </a:t>
            </a:r>
            <a:r>
              <a:rPr lang="en-GB" sz="1600" b="1" dirty="0" smtClean="0">
                <a:solidFill>
                  <a:srgbClr val="355712"/>
                </a:solidFill>
                <a:latin typeface="Century Gothic"/>
                <a:cs typeface="Century Gothic"/>
              </a:rPr>
              <a:t>Develop </a:t>
            </a:r>
            <a:r>
              <a:rPr lang="en-GB" sz="1600" b="1" dirty="0">
                <a:solidFill>
                  <a:srgbClr val="355712"/>
                </a:solidFill>
                <a:latin typeface="Century Gothic"/>
                <a:cs typeface="Century Gothic"/>
              </a:rPr>
              <a:t>instruments and share good </a:t>
            </a:r>
            <a:r>
              <a:rPr lang="en-GB" sz="1600" b="1" dirty="0" smtClean="0">
                <a:solidFill>
                  <a:srgbClr val="355712"/>
                </a:solidFill>
                <a:latin typeface="Century Gothic"/>
                <a:cs typeface="Century Gothic"/>
              </a:rPr>
              <a:t>practices (meetings and guidance)</a:t>
            </a:r>
            <a:endParaRPr lang="en-GB" sz="1600" b="1" dirty="0">
              <a:solidFill>
                <a:srgbClr val="355712"/>
              </a:solidFill>
              <a:latin typeface="Century Gothic"/>
              <a:cs typeface="Century Gothic"/>
            </a:endParaRPr>
          </a:p>
          <a:p>
            <a:pPr lvl="2"/>
            <a:r>
              <a:rPr lang="en-GB" sz="1600" dirty="0">
                <a:latin typeface="Century Gothic"/>
                <a:cs typeface="Century Gothic"/>
              </a:rPr>
              <a:t>Risk ranking </a:t>
            </a:r>
            <a:r>
              <a:rPr lang="en-GB" sz="1600" dirty="0" smtClean="0">
                <a:latin typeface="Century Gothic"/>
                <a:cs typeface="Century Gothic"/>
              </a:rPr>
              <a:t>(guidance</a:t>
            </a:r>
            <a:r>
              <a:rPr lang="en-GB" sz="1600" dirty="0">
                <a:latin typeface="Century Gothic"/>
                <a:cs typeface="Century Gothic"/>
              </a:rPr>
              <a:t>) </a:t>
            </a:r>
            <a:r>
              <a:rPr lang="en-GB" sz="1600" dirty="0" smtClean="0">
                <a:latin typeface="Century Gothic"/>
                <a:cs typeface="Century Gothic"/>
              </a:rPr>
              <a:t>(</a:t>
            </a:r>
            <a:r>
              <a:rPr lang="en-GB" sz="1600" dirty="0" smtClean="0">
                <a:solidFill>
                  <a:srgbClr val="FF0000"/>
                </a:solidFill>
                <a:latin typeface="Century Gothic"/>
                <a:cs typeface="Century Gothic"/>
              </a:rPr>
              <a:t>meeting in February 2017 in ECDC</a:t>
            </a:r>
            <a:r>
              <a:rPr lang="en-GB" sz="1600" dirty="0" smtClean="0">
                <a:latin typeface="Century Gothic"/>
                <a:cs typeface="Century Gothic"/>
              </a:rPr>
              <a:t>) </a:t>
            </a:r>
            <a:endParaRPr lang="en-GB" sz="1600" dirty="0">
              <a:latin typeface="Century Gothic"/>
              <a:cs typeface="Century Gothic"/>
            </a:endParaRPr>
          </a:p>
          <a:p>
            <a:pPr lvl="2"/>
            <a:r>
              <a:rPr lang="en-GB" sz="1600" dirty="0">
                <a:latin typeface="Century Gothic"/>
                <a:cs typeface="Century Gothic"/>
              </a:rPr>
              <a:t>Critical incidence review </a:t>
            </a:r>
            <a:r>
              <a:rPr lang="en-GB" sz="1600" dirty="0" smtClean="0">
                <a:latin typeface="Century Gothic"/>
                <a:cs typeface="Century Gothic"/>
              </a:rPr>
              <a:t>(guidance/compilation </a:t>
            </a:r>
            <a:r>
              <a:rPr lang="en-GB" sz="1600" dirty="0">
                <a:latin typeface="Century Gothic"/>
                <a:cs typeface="Century Gothic"/>
              </a:rPr>
              <a:t>of good practices) </a:t>
            </a:r>
            <a:r>
              <a:rPr lang="en-GB" sz="1600" dirty="0" smtClean="0">
                <a:latin typeface="Century Gothic"/>
                <a:cs typeface="Century Gothic"/>
              </a:rPr>
              <a:t>(</a:t>
            </a:r>
            <a:r>
              <a:rPr lang="en-GB" sz="1600" dirty="0" smtClean="0">
                <a:solidFill>
                  <a:srgbClr val="FF0000"/>
                </a:solidFill>
                <a:latin typeface="Century Gothic"/>
                <a:cs typeface="Century Gothic"/>
              </a:rPr>
              <a:t>meeting in March 2017, RKI, Berlin</a:t>
            </a:r>
            <a:r>
              <a:rPr lang="en-GB" sz="1600" dirty="0" smtClean="0">
                <a:latin typeface="Century Gothic"/>
                <a:cs typeface="Century Gothic"/>
              </a:rPr>
              <a:t>) </a:t>
            </a:r>
            <a:endParaRPr lang="en-GB" sz="1600" dirty="0">
              <a:latin typeface="Century Gothic"/>
              <a:cs typeface="Century Gothic"/>
            </a:endParaRPr>
          </a:p>
          <a:p>
            <a:pPr lvl="2"/>
            <a:r>
              <a:rPr lang="en-GB" sz="1600" dirty="0">
                <a:latin typeface="Century Gothic"/>
                <a:cs typeface="Century Gothic"/>
              </a:rPr>
              <a:t>Annual NFP meeting </a:t>
            </a:r>
            <a:r>
              <a:rPr lang="en-GB" sz="1600" dirty="0" smtClean="0">
                <a:latin typeface="Century Gothic"/>
                <a:cs typeface="Century Gothic"/>
              </a:rPr>
              <a:t>(in collaboration with response and threat detection experts, </a:t>
            </a:r>
            <a:r>
              <a:rPr lang="en-GB" sz="1600" dirty="0">
                <a:latin typeface="Century Gothic"/>
                <a:cs typeface="Century Gothic"/>
              </a:rPr>
              <a:t>EU </a:t>
            </a:r>
            <a:r>
              <a:rPr lang="en-GB" sz="1600" dirty="0" smtClean="0">
                <a:latin typeface="Century Gothic"/>
                <a:cs typeface="Century Gothic"/>
              </a:rPr>
              <a:t>MS + </a:t>
            </a:r>
            <a:r>
              <a:rPr lang="en-GB" sz="1600" dirty="0">
                <a:latin typeface="Century Gothic"/>
                <a:cs typeface="Century Gothic"/>
              </a:rPr>
              <a:t>enlargement and some ENP countries</a:t>
            </a:r>
            <a:r>
              <a:rPr lang="en-GB" sz="1600" dirty="0" smtClean="0">
                <a:latin typeface="Century Gothic"/>
                <a:cs typeface="Century Gothic"/>
              </a:rPr>
              <a:t>). (</a:t>
            </a:r>
            <a:r>
              <a:rPr lang="en-GB" sz="1600" dirty="0" smtClean="0">
                <a:solidFill>
                  <a:srgbClr val="FF0000"/>
                </a:solidFill>
                <a:latin typeface="Century Gothic"/>
                <a:cs typeface="Century Gothic"/>
              </a:rPr>
              <a:t>May 2017, in Stockholm</a:t>
            </a:r>
            <a:r>
              <a:rPr lang="en-GB" sz="1600" dirty="0" smtClean="0">
                <a:latin typeface="Century Gothic"/>
                <a:cs typeface="Century Gothic"/>
              </a:rPr>
              <a:t>)  </a:t>
            </a:r>
            <a:endParaRPr lang="en-GB" sz="1600" dirty="0">
              <a:latin typeface="Century Gothic"/>
              <a:cs typeface="Century Gothic"/>
            </a:endParaRPr>
          </a:p>
          <a:p>
            <a:pPr lvl="2"/>
            <a:r>
              <a:rPr lang="en-GB" sz="1600" dirty="0">
                <a:latin typeface="Century Gothic"/>
                <a:cs typeface="Century Gothic"/>
              </a:rPr>
              <a:t>Self assessment tool – </a:t>
            </a:r>
            <a:r>
              <a:rPr lang="en-GB" sz="1600" dirty="0" smtClean="0">
                <a:latin typeface="Century Gothic"/>
                <a:cs typeface="Century Gothic"/>
              </a:rPr>
              <a:t>Health Emergency Preparedness Self Assessment (HEPSA) </a:t>
            </a:r>
            <a:endParaRPr lang="en-GB" sz="1600" dirty="0">
              <a:latin typeface="Century Gothic"/>
              <a:cs typeface="Century Gothic"/>
            </a:endParaRPr>
          </a:p>
          <a:p>
            <a:pPr lvl="2"/>
            <a:r>
              <a:rPr lang="en-GB" sz="1600" dirty="0">
                <a:latin typeface="Century Gothic"/>
                <a:cs typeface="Century Gothic"/>
              </a:rPr>
              <a:t>Strategic guidance for preparedness planning </a:t>
            </a:r>
            <a:r>
              <a:rPr lang="en-GB" sz="1600" dirty="0" smtClean="0">
                <a:latin typeface="Century Gothic"/>
                <a:cs typeface="Century Gothic"/>
              </a:rPr>
              <a:t>(</a:t>
            </a:r>
            <a:r>
              <a:rPr lang="en-GB" sz="1600" dirty="0" smtClean="0">
                <a:solidFill>
                  <a:srgbClr val="FF0000"/>
                </a:solidFill>
                <a:latin typeface="Century Gothic"/>
                <a:cs typeface="Century Gothic"/>
              </a:rPr>
              <a:t>meeting in April 2017, RIVM, The Netherlands</a:t>
            </a:r>
            <a:r>
              <a:rPr lang="en-GB" sz="1600" dirty="0" smtClean="0">
                <a:latin typeface="Century Gothic"/>
                <a:cs typeface="Century Gothic"/>
              </a:rPr>
              <a:t>) </a:t>
            </a:r>
          </a:p>
          <a:p>
            <a:pPr marL="269875" lvl="2" indent="0">
              <a:buNone/>
            </a:pPr>
            <a:endParaRPr lang="en-GB" sz="1600" b="1" dirty="0" smtClean="0">
              <a:latin typeface="Century Gothic"/>
              <a:cs typeface="Century Gothic"/>
            </a:endParaRPr>
          </a:p>
        </p:txBody>
      </p:sp>
      <p:sp>
        <p:nvSpPr>
          <p:cNvPr id="4" name="Slide Number Placeholder 3"/>
          <p:cNvSpPr>
            <a:spLocks noGrp="1"/>
          </p:cNvSpPr>
          <p:nvPr>
            <p:ph type="sldNum" sz="quarter" idx="4294967295"/>
          </p:nvPr>
        </p:nvSpPr>
        <p:spPr/>
        <p:txBody>
          <a:bodyPr/>
          <a:lstStyle/>
          <a:p>
            <a:fld id="{0580567E-5E8F-47A5-90DF-8BFEB1A71525}" type="slidenum">
              <a:rPr lang="en-GB" smtClean="0"/>
              <a:pPr/>
              <a:t>19</a:t>
            </a:fld>
            <a:endParaRPr lang="en-GB"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3389" y="965199"/>
            <a:ext cx="1187624" cy="2285395"/>
          </a:xfrm>
          <a:prstGeom prst="rect">
            <a:avLst/>
          </a:prstGeom>
        </p:spPr>
      </p:pic>
    </p:spTree>
    <p:extLst>
      <p:ext uri="{BB962C8B-B14F-4D97-AF65-F5344CB8AC3E}">
        <p14:creationId xmlns:p14="http://schemas.microsoft.com/office/powerpoint/2010/main" val="351539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1923" y="5638800"/>
            <a:ext cx="8820150" cy="466281"/>
          </a:xfrm>
          <a:prstGeom prst="rect">
            <a:avLst/>
          </a:prstGeom>
        </p:spPr>
        <p:txBody>
          <a:bodyPr wrap="square">
            <a:spAutoFit/>
          </a:bodyPr>
          <a:lstStyle/>
          <a:p>
            <a:r>
              <a:rPr lang="en-GB" sz="900" dirty="0" smtClean="0">
                <a:solidFill>
                  <a:prstClr val="black"/>
                </a:solidFill>
                <a:latin typeface="Calibri" panose="020F0502020204030204" pitchFamily="34" charset="0"/>
              </a:rPr>
              <a:t>* Note </a:t>
            </a:r>
            <a:r>
              <a:rPr lang="en-GB" sz="900" dirty="0">
                <a:solidFill>
                  <a:prstClr val="black"/>
                </a:solidFill>
                <a:latin typeface="Calibri" panose="020F0502020204030204" pitchFamily="34" charset="0"/>
              </a:rPr>
              <a:t>that this is potential support, depending on the availability of resources, ECDC can provide support. Also note that this is for planned needs. Support during emergencies/outbreaks can be requested ad hoc.</a:t>
            </a:r>
          </a:p>
          <a:p>
            <a:r>
              <a:rPr lang="en-GB" sz="900" dirty="0" smtClean="0">
                <a:solidFill>
                  <a:prstClr val="black"/>
                </a:solidFill>
                <a:latin typeface="Calibri" panose="020F0502020204030204" pitchFamily="34" charset="0"/>
              </a:rPr>
              <a:t>** PHE(P) </a:t>
            </a:r>
            <a:r>
              <a:rPr lang="en-GB" sz="900" dirty="0">
                <a:solidFill>
                  <a:prstClr val="black"/>
                </a:solidFill>
                <a:latin typeface="Calibri" panose="020F0502020204030204" pitchFamily="34" charset="0"/>
              </a:rPr>
              <a:t>= Public Health Emergency </a:t>
            </a:r>
            <a:r>
              <a:rPr lang="en-GB" sz="900" dirty="0" smtClean="0">
                <a:solidFill>
                  <a:prstClr val="black"/>
                </a:solidFill>
                <a:latin typeface="Calibri" panose="020F0502020204030204" pitchFamily="34" charset="0"/>
              </a:rPr>
              <a:t>(Preparedness)</a:t>
            </a:r>
            <a:endParaRPr lang="en-GB" sz="900" dirty="0">
              <a:solidFill>
                <a:prstClr val="black"/>
              </a:solidFill>
              <a:latin typeface="Calibri" panose="020F0502020204030204" pitchFamily="34" charset="0"/>
            </a:endParaRPr>
          </a:p>
        </p:txBody>
      </p:sp>
      <p:sp>
        <p:nvSpPr>
          <p:cNvPr id="19" name="Title 16"/>
          <p:cNvSpPr>
            <a:spLocks noGrp="1"/>
          </p:cNvSpPr>
          <p:nvPr>
            <p:ph type="title"/>
          </p:nvPr>
        </p:nvSpPr>
        <p:spPr>
          <a:xfrm>
            <a:off x="323850" y="142875"/>
            <a:ext cx="8229600" cy="822325"/>
          </a:xfrm>
        </p:spPr>
        <p:txBody>
          <a:bodyPr/>
          <a:lstStyle/>
          <a:p>
            <a:r>
              <a:rPr lang="en-GB" dirty="0" smtClean="0">
                <a:solidFill>
                  <a:srgbClr val="4F821A"/>
                </a:solidFill>
                <a:latin typeface="Century Gothic"/>
                <a:cs typeface="Century Gothic"/>
              </a:rPr>
              <a:t>What EU NFP for Preparedness want</a:t>
            </a:r>
            <a:endParaRPr lang="en-GB" dirty="0">
              <a:solidFill>
                <a:srgbClr val="4F821A"/>
              </a:solidFill>
              <a:latin typeface="Century Gothic"/>
              <a:cs typeface="Century Gothic"/>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r="47008"/>
          <a:stretch/>
        </p:blipFill>
        <p:spPr>
          <a:xfrm>
            <a:off x="323849" y="735106"/>
            <a:ext cx="4561916" cy="4903695"/>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l="52888"/>
          <a:stretch/>
        </p:blipFill>
        <p:spPr>
          <a:xfrm>
            <a:off x="4876799" y="735106"/>
            <a:ext cx="4055617" cy="4903695"/>
          </a:xfrm>
          <a:prstGeom prst="rect">
            <a:avLst/>
          </a:prstGeom>
        </p:spPr>
      </p:pic>
      <p:sp>
        <p:nvSpPr>
          <p:cNvPr id="2" name="Oval 1"/>
          <p:cNvSpPr/>
          <p:nvPr/>
        </p:nvSpPr>
        <p:spPr bwMode="auto">
          <a:xfrm>
            <a:off x="5260259" y="1803400"/>
            <a:ext cx="581742" cy="530942"/>
          </a:xfrm>
          <a:prstGeom prst="ellipse">
            <a:avLst/>
          </a:prstGeom>
          <a:noFill/>
          <a:ln w="1905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Tahoma" pitchFamily="34" charset="0"/>
            </a:endParaRPr>
          </a:p>
        </p:txBody>
      </p:sp>
      <p:sp>
        <p:nvSpPr>
          <p:cNvPr id="7" name="Oval 6"/>
          <p:cNvSpPr/>
          <p:nvPr/>
        </p:nvSpPr>
        <p:spPr bwMode="auto">
          <a:xfrm>
            <a:off x="5247560" y="2184400"/>
            <a:ext cx="581742" cy="469900"/>
          </a:xfrm>
          <a:prstGeom prst="ellipse">
            <a:avLst/>
          </a:prstGeom>
          <a:noFill/>
          <a:ln w="1905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Tahoma" pitchFamily="34" charset="0"/>
            </a:endParaRPr>
          </a:p>
        </p:txBody>
      </p:sp>
      <p:sp>
        <p:nvSpPr>
          <p:cNvPr id="9" name="Oval 8"/>
          <p:cNvSpPr/>
          <p:nvPr/>
        </p:nvSpPr>
        <p:spPr bwMode="auto">
          <a:xfrm>
            <a:off x="6082950" y="2469945"/>
            <a:ext cx="1117949" cy="530942"/>
          </a:xfrm>
          <a:prstGeom prst="ellipse">
            <a:avLst/>
          </a:prstGeom>
          <a:noFill/>
          <a:ln w="1905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Tahoma" pitchFamily="34" charset="0"/>
            </a:endParaRPr>
          </a:p>
        </p:txBody>
      </p:sp>
      <p:sp>
        <p:nvSpPr>
          <p:cNvPr id="11" name="Oval 10"/>
          <p:cNvSpPr/>
          <p:nvPr/>
        </p:nvSpPr>
        <p:spPr bwMode="auto">
          <a:xfrm>
            <a:off x="6613735" y="2870200"/>
            <a:ext cx="587164" cy="431800"/>
          </a:xfrm>
          <a:prstGeom prst="ellipse">
            <a:avLst/>
          </a:prstGeom>
          <a:noFill/>
          <a:ln w="1905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Tahoma" pitchFamily="34" charset="0"/>
            </a:endParaRPr>
          </a:p>
        </p:txBody>
      </p:sp>
      <p:sp>
        <p:nvSpPr>
          <p:cNvPr id="12" name="Oval 11"/>
          <p:cNvSpPr/>
          <p:nvPr/>
        </p:nvSpPr>
        <p:spPr bwMode="auto">
          <a:xfrm>
            <a:off x="5260259" y="3172542"/>
            <a:ext cx="581742" cy="469900"/>
          </a:xfrm>
          <a:prstGeom prst="ellipse">
            <a:avLst/>
          </a:prstGeom>
          <a:noFill/>
          <a:ln w="1905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Tahoma" pitchFamily="34" charset="0"/>
            </a:endParaRPr>
          </a:p>
        </p:txBody>
      </p:sp>
      <p:sp>
        <p:nvSpPr>
          <p:cNvPr id="13" name="Oval 12"/>
          <p:cNvSpPr/>
          <p:nvPr/>
        </p:nvSpPr>
        <p:spPr bwMode="auto">
          <a:xfrm>
            <a:off x="6581058" y="3467305"/>
            <a:ext cx="581742" cy="469900"/>
          </a:xfrm>
          <a:prstGeom prst="ellipse">
            <a:avLst/>
          </a:prstGeom>
          <a:noFill/>
          <a:ln w="1905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Tahoma" pitchFamily="34" charset="0"/>
            </a:endParaRPr>
          </a:p>
        </p:txBody>
      </p:sp>
      <p:sp>
        <p:nvSpPr>
          <p:cNvPr id="14" name="Oval 13"/>
          <p:cNvSpPr/>
          <p:nvPr/>
        </p:nvSpPr>
        <p:spPr bwMode="auto">
          <a:xfrm>
            <a:off x="5234861" y="4152328"/>
            <a:ext cx="581742" cy="469900"/>
          </a:xfrm>
          <a:prstGeom prst="ellipse">
            <a:avLst/>
          </a:prstGeom>
          <a:noFill/>
          <a:ln w="1905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09462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a:cs typeface="Century Gothic"/>
              </a:rPr>
              <a:t>Institutional vs community preparedness</a:t>
            </a:r>
            <a:endParaRPr lang="en-GB" dirty="0">
              <a:latin typeface="Century Gothic"/>
              <a:cs typeface="Century Gothic"/>
            </a:endParaRPr>
          </a:p>
        </p:txBody>
      </p:sp>
      <p:sp>
        <p:nvSpPr>
          <p:cNvPr id="3" name="Content Placeholder 2"/>
          <p:cNvSpPr>
            <a:spLocks noGrp="1"/>
          </p:cNvSpPr>
          <p:nvPr>
            <p:ph idx="1"/>
          </p:nvPr>
        </p:nvSpPr>
        <p:spPr>
          <a:xfrm>
            <a:off x="227388" y="2099093"/>
            <a:ext cx="3717208" cy="4094731"/>
          </a:xfrm>
        </p:spPr>
        <p:txBody>
          <a:bodyPr/>
          <a:lstStyle/>
          <a:p>
            <a:pPr marL="285750" indent="-285750">
              <a:buFont typeface="Arial" panose="020B0604020202020204" pitchFamily="34" charset="0"/>
              <a:buChar char="•"/>
            </a:pPr>
            <a:r>
              <a:rPr lang="en-GB" sz="1600" dirty="0" smtClean="0">
                <a:latin typeface="Century Gothic" panose="020B0502020202020204" pitchFamily="34" charset="0"/>
              </a:rPr>
              <a:t>public </a:t>
            </a:r>
            <a:r>
              <a:rPr lang="en-GB" sz="1600" dirty="0">
                <a:latin typeface="Century Gothic" panose="020B0502020202020204" pitchFamily="34" charset="0"/>
              </a:rPr>
              <a:t>health emergency preparedness (PHEP) includes </a:t>
            </a:r>
            <a:r>
              <a:rPr lang="en-GB" sz="1600" b="1" i="1" dirty="0">
                <a:latin typeface="Century Gothic" panose="020B0502020202020204" pitchFamily="34" charset="0"/>
              </a:rPr>
              <a:t>public engagement </a:t>
            </a:r>
            <a:r>
              <a:rPr lang="en-GB" sz="1600" dirty="0">
                <a:latin typeface="Century Gothic" panose="020B0502020202020204" pitchFamily="34" charset="0"/>
              </a:rPr>
              <a:t> </a:t>
            </a:r>
            <a:r>
              <a:rPr lang="en-GB" sz="1600" dirty="0" smtClean="0">
                <a:latin typeface="Century Gothic" panose="020B0502020202020204" pitchFamily="34" charset="0"/>
              </a:rPr>
              <a:t/>
            </a:r>
            <a:br>
              <a:rPr lang="en-GB" sz="1600" dirty="0" smtClean="0">
                <a:latin typeface="Century Gothic" panose="020B0502020202020204" pitchFamily="34" charset="0"/>
              </a:rPr>
            </a:br>
            <a:r>
              <a:rPr lang="en-GB" sz="1600" dirty="0" smtClean="0">
                <a:latin typeface="Century Gothic" panose="020B0502020202020204" pitchFamily="34" charset="0"/>
              </a:rPr>
              <a:t>(educating</a:t>
            </a:r>
            <a:r>
              <a:rPr lang="en-GB" sz="1600" dirty="0">
                <a:latin typeface="Century Gothic" panose="020B0502020202020204" pitchFamily="34" charset="0"/>
              </a:rPr>
              <a:t>, engaging, and mobilizing local social networks within the public domain to be full and active participants</a:t>
            </a:r>
            <a:r>
              <a:rPr lang="en-GB" sz="1600" dirty="0" smtClean="0">
                <a:latin typeface="Century Gothic" panose="020B0502020202020204" pitchFamily="34" charset="0"/>
              </a:rPr>
              <a:t>)</a:t>
            </a:r>
          </a:p>
          <a:p>
            <a:pPr marL="285750" indent="-285750">
              <a:buFont typeface="Arial" panose="020B0604020202020204" pitchFamily="34" charset="0"/>
              <a:buChar char="•"/>
            </a:pPr>
            <a:r>
              <a:rPr lang="en-GB" sz="1600" dirty="0">
                <a:latin typeface="Century Gothic" panose="020B0502020202020204" pitchFamily="34" charset="0"/>
              </a:rPr>
              <a:t>Improving the </a:t>
            </a:r>
            <a:r>
              <a:rPr lang="en-GB" sz="1600" b="1" dirty="0">
                <a:latin typeface="Century Gothic" panose="020B0502020202020204" pitchFamily="34" charset="0"/>
              </a:rPr>
              <a:t>cooperation between public health institutions and civil society</a:t>
            </a:r>
            <a:r>
              <a:rPr lang="en-GB" sz="1600" dirty="0">
                <a:latin typeface="Century Gothic" panose="020B0502020202020204" pitchFamily="34" charset="0"/>
              </a:rPr>
              <a:t> in preparing for public health </a:t>
            </a:r>
            <a:r>
              <a:rPr lang="en-GB" sz="1600" dirty="0" smtClean="0">
                <a:latin typeface="Century Gothic" panose="020B0502020202020204" pitchFamily="34" charset="0"/>
              </a:rPr>
              <a:t>threats</a:t>
            </a:r>
          </a:p>
          <a:p>
            <a:pPr marL="555625" lvl="1" indent="-285750"/>
            <a:r>
              <a:rPr lang="en-GB" sz="1100" dirty="0">
                <a:latin typeface="Century Gothic" panose="020B0502020202020204" pitchFamily="34" charset="0"/>
              </a:rPr>
              <a:t>Phase I: </a:t>
            </a:r>
            <a:r>
              <a:rPr lang="en-GB" sz="1100" b="1" dirty="0">
                <a:latin typeface="Century Gothic" panose="020B0502020202020204" pitchFamily="34" charset="0"/>
              </a:rPr>
              <a:t>Theoretical contextualization </a:t>
            </a:r>
            <a:r>
              <a:rPr lang="en-GB" sz="1100" dirty="0">
                <a:latin typeface="Century Gothic" panose="020B0502020202020204" pitchFamily="34" charset="0"/>
              </a:rPr>
              <a:t>of community and Institutional preparedness in Europe and </a:t>
            </a:r>
            <a:r>
              <a:rPr lang="en-GB" sz="1100" dirty="0" smtClean="0">
                <a:latin typeface="Century Gothic" panose="020B0502020202020204" pitchFamily="34" charset="0"/>
              </a:rPr>
              <a:t>globally</a:t>
            </a:r>
          </a:p>
          <a:p>
            <a:pPr marL="555625" lvl="1" indent="-285750"/>
            <a:r>
              <a:rPr lang="en-GB" sz="1100" dirty="0" smtClean="0">
                <a:latin typeface="Century Gothic" panose="020B0502020202020204" pitchFamily="34" charset="0"/>
              </a:rPr>
              <a:t>Phase II: </a:t>
            </a:r>
            <a:r>
              <a:rPr lang="en-GB" sz="1100" b="1" dirty="0">
                <a:latin typeface="Century Gothic" panose="020B0502020202020204" pitchFamily="34" charset="0"/>
              </a:rPr>
              <a:t>Empirical data gathering </a:t>
            </a:r>
            <a:r>
              <a:rPr lang="en-GB" sz="1100" dirty="0">
                <a:latin typeface="Century Gothic" panose="020B0502020202020204" pitchFamily="34" charset="0"/>
              </a:rPr>
              <a:t>through country case studies </a:t>
            </a:r>
          </a:p>
          <a:p>
            <a:pPr marL="555625" lvl="1" indent="-285750"/>
            <a:r>
              <a:rPr lang="en-GB" sz="1100" dirty="0" smtClean="0">
                <a:latin typeface="Century Gothic" panose="020B0502020202020204" pitchFamily="34" charset="0"/>
              </a:rPr>
              <a:t>Phase III: </a:t>
            </a:r>
            <a:r>
              <a:rPr lang="en-GB" sz="1100" b="1" dirty="0">
                <a:latin typeface="Century Gothic" panose="020B0502020202020204" pitchFamily="34" charset="0"/>
              </a:rPr>
              <a:t>Developing guidance </a:t>
            </a:r>
            <a:r>
              <a:rPr lang="en-GB" sz="1100" dirty="0">
                <a:latin typeface="Century Gothic" panose="020B0502020202020204" pitchFamily="34" charset="0"/>
              </a:rPr>
              <a:t>on how to integrate (more) effectively community preparedness into the PHEP cycle.</a:t>
            </a:r>
          </a:p>
          <a:p>
            <a:pPr marL="285750" indent="-285750">
              <a:buFont typeface="Arial" panose="020B0604020202020204" pitchFamily="34" charset="0"/>
              <a:buChar char="•"/>
            </a:pPr>
            <a:endParaRPr lang="en-GB" sz="1100" dirty="0">
              <a:latin typeface="Century Gothic" panose="020B0502020202020204" pitchFamily="34" charset="0"/>
            </a:endParaRPr>
          </a:p>
          <a:p>
            <a:pPr marL="285750" indent="-285750">
              <a:buFont typeface="Arial" panose="020B0604020202020204" pitchFamily="34" charset="0"/>
              <a:buChar char="•"/>
            </a:pPr>
            <a:endParaRPr lang="en-GB" sz="1600" dirty="0">
              <a:latin typeface="Century Gothic" panose="020B0502020202020204" pitchFamily="34" charset="0"/>
            </a:endParaRPr>
          </a:p>
        </p:txBody>
      </p:sp>
      <p:sp>
        <p:nvSpPr>
          <p:cNvPr id="7" name="TextBox 6"/>
          <p:cNvSpPr txBox="1"/>
          <p:nvPr/>
        </p:nvSpPr>
        <p:spPr>
          <a:xfrm>
            <a:off x="222112" y="725390"/>
            <a:ext cx="7684687" cy="1261884"/>
          </a:xfrm>
          <a:prstGeom prst="rect">
            <a:avLst/>
          </a:prstGeom>
          <a:noFill/>
        </p:spPr>
        <p:txBody>
          <a:bodyPr wrap="square" rtlCol="0">
            <a:spAutoFit/>
          </a:bodyPr>
          <a:lstStyle/>
          <a:p>
            <a:r>
              <a:rPr lang="en-GB" sz="2000" i="1" dirty="0">
                <a:latin typeface="Century Gothic"/>
                <a:cs typeface="Century Gothic"/>
              </a:rPr>
              <a:t>“the ability of communities to prepare for, withstand, and recover — in both the short and long terms — from public health incidents” </a:t>
            </a:r>
            <a:r>
              <a:rPr lang="en-GB" sz="1200" i="1" dirty="0">
                <a:latin typeface="Century Gothic"/>
                <a:cs typeface="Century Gothic"/>
              </a:rPr>
              <a:t>(Nelson et al. 2007)</a:t>
            </a:r>
          </a:p>
          <a:p>
            <a:endParaRPr lang="en-GB" sz="2400" i="1" dirty="0">
              <a:latin typeface="Century Gothic"/>
              <a:cs typeface="Century Gothic"/>
            </a:endParaRPr>
          </a:p>
        </p:txBody>
      </p:sp>
      <p:graphicFrame>
        <p:nvGraphicFramePr>
          <p:cNvPr id="13" name="Content Placeholder 4"/>
          <p:cNvGraphicFramePr>
            <a:graphicFrameLocks/>
          </p:cNvGraphicFramePr>
          <p:nvPr>
            <p:extLst>
              <p:ext uri="{D42A27DB-BD31-4B8C-83A1-F6EECF244321}">
                <p14:modId xmlns:p14="http://schemas.microsoft.com/office/powerpoint/2010/main" val="1653643098"/>
              </p:ext>
            </p:extLst>
          </p:nvPr>
        </p:nvGraphicFramePr>
        <p:xfrm>
          <a:off x="3778180" y="2202275"/>
          <a:ext cx="5365820" cy="3215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763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5636429-E36F-4636-A583-8A490F0AADAA}" type="slidenum">
              <a:rPr lang="en-GB" smtClean="0"/>
              <a:pPr/>
              <a:t>21</a:t>
            </a:fld>
            <a:endParaRPr lang="en-GB" dirty="0"/>
          </a:p>
        </p:txBody>
      </p:sp>
      <p:sp>
        <p:nvSpPr>
          <p:cNvPr id="12" name="Rectangle 11"/>
          <p:cNvSpPr/>
          <p:nvPr/>
        </p:nvSpPr>
        <p:spPr bwMode="auto">
          <a:xfrm>
            <a:off x="0" y="0"/>
            <a:ext cx="9144000" cy="972000"/>
          </a:xfrm>
          <a:prstGeom prst="rect">
            <a:avLst/>
          </a:prstGeom>
          <a:solidFill>
            <a:schemeClr val="accent1">
              <a:lumMod val="75000"/>
              <a:alpha val="7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3200" b="0" i="0" u="none" strike="noStrike" cap="none" normalizeH="0" baseline="0" dirty="0" smtClean="0">
              <a:ln>
                <a:noFill/>
              </a:ln>
              <a:solidFill>
                <a:schemeClr val="bg1">
                  <a:lumMod val="75000"/>
                </a:schemeClr>
              </a:solidFill>
              <a:effectLst/>
              <a:latin typeface="Tahoma" pitchFamily="34" charset="0"/>
            </a:endParaRPr>
          </a:p>
        </p:txBody>
      </p:sp>
      <p:pic>
        <p:nvPicPr>
          <p:cNvPr id="11" name="Picture 10" descr="ECDC-Logo_1c_neg_en_FAB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0000" y="118800"/>
            <a:ext cx="842657" cy="752400"/>
          </a:xfrm>
          <a:prstGeom prst="rect">
            <a:avLst/>
          </a:prstGeom>
        </p:spPr>
      </p:pic>
      <p:pic>
        <p:nvPicPr>
          <p:cNvPr id="7" name="Picture 4" descr="_MG_4479-7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433195" y="1717661"/>
            <a:ext cx="4254874" cy="2836583"/>
          </a:xfrm>
          <a:prstGeom prst="rect">
            <a:avLst/>
          </a:prstGeom>
          <a:noFill/>
          <a:ln w="28575">
            <a:noFill/>
            <a:miter lim="800000"/>
            <a:headEnd/>
            <a:tailEnd/>
          </a:ln>
          <a:effectLst>
            <a:reflection stA="50000" endPos="75000" dist="127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02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7613142" cy="282129"/>
          </a:xfrm>
          <a:noFill/>
        </p:spPr>
        <p:txBody>
          <a:bodyPr wrap="square" rtlCol="0">
            <a:spAutoFit/>
          </a:bodyPr>
          <a:lstStyle/>
          <a:p>
            <a:r>
              <a:rPr lang="en-US" sz="2000" kern="1200" dirty="0" smtClean="0">
                <a:solidFill>
                  <a:srgbClr val="4F821A"/>
                </a:solidFill>
                <a:latin typeface="Century Gothic"/>
                <a:ea typeface="+mn-ea"/>
                <a:cs typeface="Century Gothic"/>
              </a:rPr>
              <a:t>Support during and after public health emergencies</a:t>
            </a:r>
            <a:endParaRPr lang="en-US" sz="2000" kern="1200" dirty="0">
              <a:solidFill>
                <a:srgbClr val="4F821A"/>
              </a:solidFill>
              <a:latin typeface="Century Gothic"/>
              <a:ea typeface="+mn-ea"/>
              <a:cs typeface="Century Gothic"/>
            </a:endParaRPr>
          </a:p>
        </p:txBody>
      </p:sp>
      <p:sp>
        <p:nvSpPr>
          <p:cNvPr id="3" name="Content Placeholder 2"/>
          <p:cNvSpPr>
            <a:spLocks noGrp="1"/>
          </p:cNvSpPr>
          <p:nvPr>
            <p:ph idx="1"/>
          </p:nvPr>
        </p:nvSpPr>
        <p:spPr>
          <a:xfrm>
            <a:off x="3305102" y="924630"/>
            <a:ext cx="2985969" cy="5378633"/>
          </a:xfrm>
          <a:ln w="3175">
            <a:solidFill>
              <a:schemeClr val="accent1"/>
            </a:solidFill>
          </a:ln>
          <a:effectLst/>
        </p:spPr>
        <p:txBody>
          <a:bodyPr/>
          <a:lstStyle/>
          <a:p>
            <a:pPr lvl="0"/>
            <a:r>
              <a:rPr lang="en-GB" sz="1100" b="1" dirty="0" smtClean="0">
                <a:latin typeface="Calibri" panose="020F0502020204030204" pitchFamily="34" charset="0"/>
              </a:rPr>
              <a:t>Alert phase</a:t>
            </a:r>
          </a:p>
          <a:p>
            <a:pPr marL="612775" lvl="1" indent="-342900">
              <a:buFont typeface="Arial"/>
              <a:buChar char="•"/>
            </a:pPr>
            <a:r>
              <a:rPr lang="en-GB" sz="1100" b="1" dirty="0" smtClean="0">
                <a:latin typeface="Calibri" panose="020F0502020204030204" pitchFamily="34" charset="0"/>
              </a:rPr>
              <a:t>Rapid risk assessment</a:t>
            </a:r>
            <a:r>
              <a:rPr lang="en-GB" sz="1100" dirty="0" smtClean="0">
                <a:latin typeface="Calibri" panose="020F0502020204030204" pitchFamily="34" charset="0"/>
              </a:rPr>
              <a:t>, through an expert team defining a response strategy</a:t>
            </a:r>
          </a:p>
          <a:p>
            <a:pPr marL="612775" lvl="1" indent="-342900">
              <a:buFont typeface="Arial"/>
              <a:buChar char="•"/>
            </a:pPr>
            <a:r>
              <a:rPr lang="en-GB" sz="1100" b="1" dirty="0" smtClean="0">
                <a:latin typeface="Calibri" panose="020F0502020204030204" pitchFamily="34" charset="0"/>
              </a:rPr>
              <a:t>Rapid need assessment</a:t>
            </a:r>
            <a:r>
              <a:rPr lang="en-GB" sz="1100" dirty="0" smtClean="0">
                <a:latin typeface="Calibri" panose="020F0502020204030204" pitchFamily="34" charset="0"/>
              </a:rPr>
              <a:t>, through an expert team identifying/prioritising needs and gaps</a:t>
            </a:r>
          </a:p>
          <a:p>
            <a:pPr lvl="0"/>
            <a:endParaRPr lang="en-GB" sz="1100" b="1" dirty="0" smtClean="0">
              <a:latin typeface="Calibri" panose="020F0502020204030204" pitchFamily="34" charset="0"/>
            </a:endParaRPr>
          </a:p>
          <a:p>
            <a:pPr lvl="0"/>
            <a:endParaRPr lang="en-GB" sz="1100" b="1" dirty="0">
              <a:latin typeface="Calibri" panose="020F0502020204030204" pitchFamily="34" charset="0"/>
            </a:endParaRPr>
          </a:p>
          <a:p>
            <a:pPr lvl="0"/>
            <a:endParaRPr lang="en-GB" sz="1100" b="1" dirty="0" smtClean="0">
              <a:latin typeface="Calibri" panose="020F0502020204030204" pitchFamily="34" charset="0"/>
            </a:endParaRPr>
          </a:p>
          <a:p>
            <a:pPr lvl="0"/>
            <a:endParaRPr lang="en-GB" sz="1100" b="1" dirty="0">
              <a:latin typeface="Calibri" panose="020F0502020204030204" pitchFamily="34" charset="0"/>
            </a:endParaRPr>
          </a:p>
          <a:p>
            <a:pPr lvl="0"/>
            <a:endParaRPr lang="en-GB" sz="1100" b="1" dirty="0" smtClean="0">
              <a:latin typeface="Calibri" panose="020F0502020204030204" pitchFamily="34" charset="0"/>
            </a:endParaRPr>
          </a:p>
          <a:p>
            <a:pPr lvl="0"/>
            <a:r>
              <a:rPr lang="en-GB" sz="1100" b="1" dirty="0" smtClean="0">
                <a:latin typeface="Calibri" panose="020F0502020204030204" pitchFamily="34" charset="0"/>
              </a:rPr>
              <a:t>Response</a:t>
            </a:r>
          </a:p>
          <a:p>
            <a:pPr marL="612775" lvl="1" indent="-342900">
              <a:buFont typeface="Arial"/>
              <a:buChar char="•"/>
            </a:pPr>
            <a:r>
              <a:rPr lang="en-GB" sz="1100" b="1" dirty="0" smtClean="0">
                <a:latin typeface="Calibri" panose="020F0502020204030204" pitchFamily="34" charset="0"/>
              </a:rPr>
              <a:t>Clinical </a:t>
            </a:r>
            <a:r>
              <a:rPr lang="en-GB" sz="1100" b="1" dirty="0">
                <a:latin typeface="Calibri" panose="020F0502020204030204" pitchFamily="34" charset="0"/>
              </a:rPr>
              <a:t>care</a:t>
            </a:r>
            <a:r>
              <a:rPr lang="en-GB" sz="1100" dirty="0">
                <a:latin typeface="Calibri" panose="020F0502020204030204" pitchFamily="34" charset="0"/>
              </a:rPr>
              <a:t>, </a:t>
            </a:r>
            <a:r>
              <a:rPr lang="en-GB" sz="1100" dirty="0" smtClean="0">
                <a:latin typeface="Calibri" panose="020F0502020204030204" pitchFamily="34" charset="0"/>
              </a:rPr>
              <a:t>through </a:t>
            </a:r>
            <a:r>
              <a:rPr lang="en-GB" sz="1100" dirty="0">
                <a:latin typeface="Calibri" panose="020F0502020204030204" pitchFamily="34" charset="0"/>
              </a:rPr>
              <a:t>NGO’s and </a:t>
            </a:r>
            <a:r>
              <a:rPr lang="en-GB" sz="1100" dirty="0" smtClean="0">
                <a:latin typeface="Calibri" panose="020F0502020204030204" pitchFamily="34" charset="0"/>
              </a:rPr>
              <a:t>institutions </a:t>
            </a:r>
            <a:r>
              <a:rPr lang="en-GB" sz="1100" dirty="0">
                <a:latin typeface="Calibri" panose="020F0502020204030204" pitchFamily="34" charset="0"/>
              </a:rPr>
              <a:t>establishing </a:t>
            </a:r>
            <a:r>
              <a:rPr lang="en-GB" sz="1100" dirty="0" smtClean="0">
                <a:latin typeface="Calibri" panose="020F0502020204030204" pitchFamily="34" charset="0"/>
              </a:rPr>
              <a:t>treatment </a:t>
            </a:r>
            <a:r>
              <a:rPr lang="en-GB" sz="1100" dirty="0">
                <a:latin typeface="Calibri" panose="020F0502020204030204" pitchFamily="34" charset="0"/>
              </a:rPr>
              <a:t>units or reinforcing </a:t>
            </a:r>
            <a:r>
              <a:rPr lang="en-GB" sz="1100" dirty="0" smtClean="0">
                <a:latin typeface="Calibri" panose="020F0502020204030204" pitchFamily="34" charset="0"/>
              </a:rPr>
              <a:t>healthcare facilities – link to </a:t>
            </a:r>
            <a:r>
              <a:rPr lang="en-GB" sz="1100" b="1" dirty="0" smtClean="0">
                <a:latin typeface="Calibri" panose="020F0502020204030204" pitchFamily="34" charset="0"/>
              </a:rPr>
              <a:t>Emergency Medical Teams</a:t>
            </a:r>
            <a:r>
              <a:rPr lang="en-GB" sz="1100" dirty="0" smtClean="0">
                <a:latin typeface="Calibri" panose="020F0502020204030204" pitchFamily="34" charset="0"/>
              </a:rPr>
              <a:t>;</a:t>
            </a:r>
            <a:endParaRPr lang="en-US" sz="1100" dirty="0">
              <a:latin typeface="Calibri" panose="020F0502020204030204" pitchFamily="34" charset="0"/>
            </a:endParaRPr>
          </a:p>
          <a:p>
            <a:pPr marL="612775" lvl="1" indent="-342900">
              <a:buFont typeface="Arial"/>
              <a:buChar char="•"/>
            </a:pPr>
            <a:r>
              <a:rPr lang="en-GB" sz="1100" b="1" dirty="0">
                <a:latin typeface="Calibri" panose="020F0502020204030204" pitchFamily="34" charset="0"/>
              </a:rPr>
              <a:t>Laboratory activities</a:t>
            </a:r>
            <a:r>
              <a:rPr lang="en-GB" sz="1100" dirty="0">
                <a:latin typeface="Calibri" panose="020F0502020204030204" pitchFamily="34" charset="0"/>
              </a:rPr>
              <a:t>, </a:t>
            </a:r>
            <a:r>
              <a:rPr lang="en-GB" sz="1100" dirty="0" smtClean="0">
                <a:latin typeface="Calibri" panose="020F0502020204030204" pitchFamily="34" charset="0"/>
              </a:rPr>
              <a:t>standalone </a:t>
            </a:r>
            <a:r>
              <a:rPr lang="en-GB" sz="1100" dirty="0">
                <a:latin typeface="Calibri" panose="020F0502020204030204" pitchFamily="34" charset="0"/>
              </a:rPr>
              <a:t>“mobile laboratories” or </a:t>
            </a:r>
            <a:r>
              <a:rPr lang="en-GB" sz="1100" dirty="0" smtClean="0">
                <a:latin typeface="Calibri" panose="020F0502020204030204" pitchFamily="34" charset="0"/>
              </a:rPr>
              <a:t>support to local </a:t>
            </a:r>
            <a:r>
              <a:rPr lang="en-GB" sz="1100" dirty="0">
                <a:latin typeface="Calibri" panose="020F0502020204030204" pitchFamily="34" charset="0"/>
              </a:rPr>
              <a:t>laboratory;</a:t>
            </a:r>
            <a:endParaRPr lang="en-US" sz="1100" dirty="0">
              <a:latin typeface="Calibri" panose="020F0502020204030204" pitchFamily="34" charset="0"/>
            </a:endParaRPr>
          </a:p>
          <a:p>
            <a:pPr marL="612775" lvl="1" indent="-342900">
              <a:buFont typeface="Arial"/>
              <a:buChar char="•"/>
            </a:pPr>
            <a:r>
              <a:rPr lang="en-GB" sz="1100" b="1" dirty="0">
                <a:latin typeface="Calibri" panose="020F0502020204030204" pitchFamily="34" charset="0"/>
              </a:rPr>
              <a:t>Public health surveillance and response </a:t>
            </a:r>
            <a:r>
              <a:rPr lang="en-GB" sz="1100" dirty="0">
                <a:latin typeface="Calibri" panose="020F0502020204030204" pitchFamily="34" charset="0"/>
              </a:rPr>
              <a:t>to support local public health teams</a:t>
            </a:r>
            <a:r>
              <a:rPr lang="en-GB" sz="1100" dirty="0" smtClean="0">
                <a:latin typeface="Calibri" panose="020F0502020204030204" pitchFamily="34" charset="0"/>
              </a:rPr>
              <a:t>.	</a:t>
            </a:r>
          </a:p>
          <a:p>
            <a:r>
              <a:rPr lang="en-GB" sz="1100" b="1" dirty="0" smtClean="0">
                <a:latin typeface="Calibri" panose="020F0502020204030204" pitchFamily="34" charset="0"/>
              </a:rPr>
              <a:t>Recovery</a:t>
            </a:r>
          </a:p>
          <a:p>
            <a:pPr marL="612775" lvl="1" indent="-342900">
              <a:buFont typeface="Arial"/>
              <a:buChar char="•"/>
            </a:pPr>
            <a:r>
              <a:rPr lang="en-GB" sz="1100" b="1" dirty="0" smtClean="0">
                <a:latin typeface="Calibri" panose="020F0502020204030204" pitchFamily="34" charset="0"/>
              </a:rPr>
              <a:t>Transition teams</a:t>
            </a:r>
            <a:r>
              <a:rPr lang="en-GB" sz="1100" dirty="0" smtClean="0">
                <a:latin typeface="Calibri" panose="020F0502020204030204" pitchFamily="34" charset="0"/>
              </a:rPr>
              <a:t>, through an expert team drawing lessons and defining a transition strategy</a:t>
            </a:r>
            <a:endParaRPr lang="en-US" sz="1100" dirty="0">
              <a:latin typeface="Calibri" panose="020F0502020204030204" pitchFamily="34" charset="0"/>
            </a:endParaRPr>
          </a:p>
          <a:p>
            <a:endParaRPr lang="en-US" sz="11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580567E-5E8F-47A5-90DF-8BFEB1A71525}" type="slidenum">
              <a:rPr lang="en-GB" smtClean="0"/>
              <a:pPr/>
              <a:t>22</a:t>
            </a:fld>
            <a:endParaRPr lang="en-GB" dirty="0"/>
          </a:p>
        </p:txBody>
      </p:sp>
      <p:pic>
        <p:nvPicPr>
          <p:cNvPr id="5" name="Picture 4" descr="C:\Users\mtesta\Desktop\maps ebola\map 10 09\EBOLA_map 11 1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400608" y="976757"/>
            <a:ext cx="2743392" cy="27135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0608" y="3690272"/>
            <a:ext cx="2743392" cy="2513969"/>
          </a:xfrm>
          <a:prstGeom prst="rect">
            <a:avLst/>
          </a:prstGeom>
        </p:spPr>
      </p:pic>
      <p:sp>
        <p:nvSpPr>
          <p:cNvPr id="8" name="Content Placeholder 2"/>
          <p:cNvSpPr txBox="1">
            <a:spLocks/>
          </p:cNvSpPr>
          <p:nvPr/>
        </p:nvSpPr>
        <p:spPr bwMode="auto">
          <a:xfrm>
            <a:off x="112567" y="924630"/>
            <a:ext cx="3082997" cy="5378634"/>
          </a:xfrm>
          <a:prstGeom prst="rect">
            <a:avLst/>
          </a:prstGeom>
          <a:noFill/>
          <a:ln w="3175">
            <a:solidFill>
              <a:schemeClr val="accent1"/>
            </a:solidFill>
            <a:miter lim="800000"/>
            <a:headEnd/>
            <a:tailEnd/>
          </a:ln>
          <a:effectLst/>
        </p:spPr>
        <p:txBody>
          <a:bodyPr vert="horz" wrap="square" lIns="0" tIns="0" rIns="0" bIns="0" numCol="1" anchor="t" anchorCtr="0" compatLnSpc="1">
            <a:prstTxWarp prst="textNoShape">
              <a:avLst/>
            </a:prstTxWarp>
          </a:bodyPr>
          <a:lst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ts val="300"/>
              </a:spcBef>
              <a:spcAft>
                <a:spcPts val="600"/>
              </a:spcAft>
              <a:buFont typeface="Arial" pitchFamily="34" charset="0"/>
              <a:buChar char="•"/>
              <a:tabLst>
                <a:tab pos="269875" algn="l"/>
              </a:tabLst>
              <a:defRPr sz="2400">
                <a:solidFill>
                  <a:schemeClr val="tx1"/>
                </a:solidFill>
                <a:latin typeface="Tahoma" pitchFamily="34" charset="0"/>
                <a:cs typeface="Tahoma" pitchFamily="34" charset="0"/>
              </a:defRPr>
            </a:lvl2pPr>
            <a:lvl3pPr marL="541338" indent="-271463" algn="l" rtl="0" eaLnBrk="1" fontAlgn="base" hangingPunct="1">
              <a:lnSpc>
                <a:spcPct val="90000"/>
              </a:lnSpc>
              <a:spcBef>
                <a:spcPts val="300"/>
              </a:spcBef>
              <a:spcAft>
                <a:spcPts val="600"/>
              </a:spcAft>
              <a:buFont typeface="Tahoma" pitchFamily="34" charset="0"/>
              <a:buChar char="–"/>
              <a:tabLst>
                <a:tab pos="541338" algn="l"/>
              </a:tabLst>
              <a:defRPr sz="2400">
                <a:solidFill>
                  <a:schemeClr val="tx1"/>
                </a:solidFill>
                <a:latin typeface="Tahoma" pitchFamily="34" charset="0"/>
                <a:cs typeface="Tahoma" pitchFamily="34" charset="0"/>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None/>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r>
              <a:rPr lang="en-GB" sz="1100" b="1" kern="0" dirty="0" smtClean="0">
                <a:latin typeface="Calibri" panose="020F0502020204030204" pitchFamily="34" charset="0"/>
              </a:rPr>
              <a:t>Alert phase</a:t>
            </a:r>
          </a:p>
          <a:p>
            <a:pPr marL="612775" lvl="1" indent="-342900">
              <a:buFont typeface="Arial"/>
              <a:buChar char="•"/>
            </a:pPr>
            <a:r>
              <a:rPr lang="en-GB" sz="1100" b="1" kern="0" dirty="0">
                <a:latin typeface="Calibri" panose="020F0502020204030204" pitchFamily="34" charset="0"/>
              </a:rPr>
              <a:t>Assessment of MS status </a:t>
            </a:r>
            <a:r>
              <a:rPr lang="en-GB" sz="1100" kern="0" dirty="0">
                <a:latin typeface="Calibri" panose="020F0502020204030204" pitchFamily="34" charset="0"/>
              </a:rPr>
              <a:t>on preparedness in regards to Travel, infection control, biosafety, early detection, Medevac</a:t>
            </a:r>
          </a:p>
          <a:p>
            <a:pPr marL="612775" lvl="1" indent="-342900">
              <a:buFont typeface="Arial"/>
              <a:buChar char="•"/>
            </a:pPr>
            <a:r>
              <a:rPr lang="en-GB" sz="1100" b="1" kern="0" dirty="0">
                <a:latin typeface="Calibri" panose="020F0502020204030204" pitchFamily="34" charset="0"/>
              </a:rPr>
              <a:t>G</a:t>
            </a:r>
            <a:r>
              <a:rPr lang="en-GB" sz="1100" b="1" kern="0" dirty="0" smtClean="0">
                <a:latin typeface="Calibri" panose="020F0502020204030204" pitchFamily="34" charset="0"/>
              </a:rPr>
              <a:t>uidance </a:t>
            </a:r>
            <a:r>
              <a:rPr lang="en-GB" sz="1100" kern="0" dirty="0">
                <a:latin typeface="Calibri" panose="020F0502020204030204" pitchFamily="34" charset="0"/>
              </a:rPr>
              <a:t>for safe handling of patients</a:t>
            </a:r>
          </a:p>
          <a:p>
            <a:pPr marL="612775" lvl="1" indent="-342900">
              <a:buFont typeface="Arial"/>
              <a:buChar char="•"/>
            </a:pPr>
            <a:r>
              <a:rPr lang="en-GB" sz="1100" b="1" kern="0" dirty="0">
                <a:latin typeface="Calibri" panose="020F0502020204030204" pitchFamily="34" charset="0"/>
              </a:rPr>
              <a:t>Country peer review visits</a:t>
            </a:r>
          </a:p>
          <a:p>
            <a:pPr marL="612775" lvl="1" indent="-342900">
              <a:buFont typeface="Arial"/>
              <a:buChar char="•"/>
            </a:pPr>
            <a:r>
              <a:rPr lang="en-GB" sz="1100" b="1" kern="0" dirty="0">
                <a:latin typeface="Calibri" panose="020F0502020204030204" pitchFamily="34" charset="0"/>
              </a:rPr>
              <a:t>Training </a:t>
            </a:r>
            <a:r>
              <a:rPr lang="en-GB" sz="1100" kern="0" dirty="0">
                <a:latin typeface="Calibri" panose="020F0502020204030204" pitchFamily="34" charset="0"/>
              </a:rPr>
              <a:t>on biosafety for frontline staff</a:t>
            </a:r>
          </a:p>
          <a:p>
            <a:pPr marL="612775" lvl="1" indent="-342900">
              <a:buFont typeface="Arial"/>
              <a:buChar char="•"/>
            </a:pPr>
            <a:r>
              <a:rPr lang="en-GB" sz="1100" b="1" kern="0" dirty="0">
                <a:latin typeface="Calibri" panose="020F0502020204030204" pitchFamily="34" charset="0"/>
              </a:rPr>
              <a:t>Organisation of </a:t>
            </a:r>
            <a:r>
              <a:rPr lang="en-GB" sz="1100" b="1" kern="0" dirty="0" err="1" smtClean="0">
                <a:latin typeface="Calibri" panose="020F0502020204030204" pitchFamily="34" charset="0"/>
              </a:rPr>
              <a:t>Simex</a:t>
            </a:r>
            <a:endParaRPr lang="en-GB" sz="1100" b="1" kern="0" dirty="0" smtClean="0">
              <a:latin typeface="Calibri" panose="020F0502020204030204" pitchFamily="34" charset="0"/>
            </a:endParaRPr>
          </a:p>
          <a:p>
            <a:pPr marL="612775" lvl="1" indent="-342900">
              <a:buFont typeface="Arial"/>
              <a:buChar char="•"/>
            </a:pPr>
            <a:r>
              <a:rPr lang="en-GB" sz="1100" b="1" kern="0" dirty="0" smtClean="0">
                <a:latin typeface="Calibri" panose="020F0502020204030204" pitchFamily="34" charset="0"/>
              </a:rPr>
              <a:t>Risk assessment </a:t>
            </a:r>
            <a:r>
              <a:rPr lang="en-GB" sz="1100" kern="0" dirty="0" smtClean="0">
                <a:latin typeface="Calibri" panose="020F0502020204030204" pitchFamily="34" charset="0"/>
              </a:rPr>
              <a:t>in support to HSC coordination of Preparedness and response</a:t>
            </a:r>
          </a:p>
          <a:p>
            <a:pPr marL="612775" lvl="1" indent="-342900">
              <a:buFont typeface="Arial"/>
              <a:buChar char="•"/>
            </a:pPr>
            <a:r>
              <a:rPr lang="en-GB" sz="1100" b="1" kern="0" dirty="0" smtClean="0">
                <a:latin typeface="Calibri" panose="020F0502020204030204" pitchFamily="34" charset="0"/>
              </a:rPr>
              <a:t>Review of country capacities/capabilities </a:t>
            </a:r>
            <a:r>
              <a:rPr lang="en-GB" sz="1100" kern="0" dirty="0" smtClean="0">
                <a:latin typeface="Calibri" panose="020F0502020204030204" pitchFamily="34" charset="0"/>
              </a:rPr>
              <a:t>through self-assessment </a:t>
            </a:r>
          </a:p>
          <a:p>
            <a:r>
              <a:rPr lang="en-GB" sz="1100" b="1" kern="0" dirty="0" smtClean="0">
                <a:latin typeface="Calibri" panose="020F0502020204030204" pitchFamily="34" charset="0"/>
              </a:rPr>
              <a:t>Response</a:t>
            </a:r>
          </a:p>
          <a:p>
            <a:pPr marL="612775" lvl="1" indent="-342900">
              <a:buFont typeface="Arial"/>
              <a:buChar char="•"/>
            </a:pPr>
            <a:r>
              <a:rPr lang="en-GB" sz="1100" b="1" kern="0" dirty="0" smtClean="0">
                <a:latin typeface="Calibri" panose="020F0502020204030204" pitchFamily="34" charset="0"/>
              </a:rPr>
              <a:t>Advice on Clinical care</a:t>
            </a:r>
            <a:r>
              <a:rPr lang="en-GB" sz="1100" kern="0" dirty="0" smtClean="0">
                <a:latin typeface="Calibri" panose="020F0502020204030204" pitchFamily="34" charset="0"/>
              </a:rPr>
              <a:t>, through clinical/ITU/lab networking</a:t>
            </a:r>
            <a:endParaRPr lang="en-US" sz="1100" kern="0" dirty="0" smtClean="0">
              <a:latin typeface="Calibri" panose="020F0502020204030204" pitchFamily="34" charset="0"/>
            </a:endParaRPr>
          </a:p>
          <a:p>
            <a:pPr marL="612775" lvl="1" indent="-342900">
              <a:buFont typeface="Arial"/>
              <a:buChar char="•"/>
            </a:pPr>
            <a:r>
              <a:rPr lang="en-GB" sz="1100" b="1" kern="0" dirty="0" smtClean="0">
                <a:latin typeface="Calibri" panose="020F0502020204030204" pitchFamily="34" charset="0"/>
              </a:rPr>
              <a:t>Emergency Risk Communication support</a:t>
            </a:r>
            <a:endParaRPr lang="en-US" sz="1100" kern="0" dirty="0" smtClean="0">
              <a:latin typeface="Calibri" panose="020F0502020204030204" pitchFamily="34" charset="0"/>
            </a:endParaRPr>
          </a:p>
          <a:p>
            <a:pPr marL="612775" lvl="1" indent="-342900">
              <a:buFont typeface="Arial"/>
              <a:buChar char="•"/>
            </a:pPr>
            <a:r>
              <a:rPr lang="en-GB" sz="1100" b="1" kern="0" dirty="0" smtClean="0">
                <a:latin typeface="Calibri" panose="020F0502020204030204" pitchFamily="34" charset="0"/>
              </a:rPr>
              <a:t>Enhancing of ECDC PHE management through EOC</a:t>
            </a:r>
          </a:p>
          <a:p>
            <a:pPr marL="612775" lvl="1" indent="-342900">
              <a:buFont typeface="Arial"/>
              <a:buChar char="•"/>
            </a:pPr>
            <a:r>
              <a:rPr lang="en-GB" sz="1100" b="1" kern="0" dirty="0" smtClean="0">
                <a:latin typeface="Calibri" panose="020F0502020204030204" pitchFamily="34" charset="0"/>
              </a:rPr>
              <a:t>Assistance </a:t>
            </a:r>
            <a:r>
              <a:rPr lang="en-GB" sz="1100" b="1" kern="0" dirty="0">
                <a:latin typeface="Calibri" panose="020F0502020204030204" pitchFamily="34" charset="0"/>
              </a:rPr>
              <a:t>to EC on joint procurement for </a:t>
            </a:r>
            <a:r>
              <a:rPr lang="en-GB" sz="1100" b="1" kern="0" dirty="0" smtClean="0">
                <a:latin typeface="Calibri" panose="020F0502020204030204" pitchFamily="34" charset="0"/>
              </a:rPr>
              <a:t>PPE</a:t>
            </a:r>
            <a:r>
              <a:rPr lang="en-GB" sz="1100" kern="0" dirty="0" smtClean="0">
                <a:latin typeface="Calibri" panose="020F0502020204030204" pitchFamily="34" charset="0"/>
              </a:rPr>
              <a:t>	</a:t>
            </a:r>
          </a:p>
          <a:p>
            <a:r>
              <a:rPr lang="en-GB" sz="1100" b="1" kern="0" dirty="0" smtClean="0">
                <a:latin typeface="Calibri" panose="020F0502020204030204" pitchFamily="34" charset="0"/>
              </a:rPr>
              <a:t>Recovery</a:t>
            </a:r>
          </a:p>
          <a:p>
            <a:pPr marL="612775" lvl="1" indent="-342900">
              <a:buFont typeface="Arial"/>
              <a:buChar char="•"/>
            </a:pPr>
            <a:r>
              <a:rPr lang="en-GB" sz="1100" b="1" kern="0" dirty="0" smtClean="0">
                <a:latin typeface="Calibri" panose="020F0502020204030204" pitchFamily="34" charset="0"/>
              </a:rPr>
              <a:t>Post event reviews and lessons learning workshops</a:t>
            </a:r>
          </a:p>
          <a:p>
            <a:endParaRPr lang="en-US" sz="1100" kern="0" dirty="0">
              <a:latin typeface="Calibri" panose="020F0502020204030204" pitchFamily="34" charset="0"/>
            </a:endParaRPr>
          </a:p>
        </p:txBody>
      </p:sp>
      <p:sp>
        <p:nvSpPr>
          <p:cNvPr id="6" name="TextBox 5"/>
          <p:cNvSpPr txBox="1"/>
          <p:nvPr/>
        </p:nvSpPr>
        <p:spPr>
          <a:xfrm>
            <a:off x="4130360" y="582999"/>
            <a:ext cx="903261" cy="341632"/>
          </a:xfrm>
          <a:prstGeom prst="rect">
            <a:avLst/>
          </a:prstGeom>
          <a:noFill/>
        </p:spPr>
        <p:txBody>
          <a:bodyPr wrap="none" rtlCol="0">
            <a:spAutoFit/>
          </a:bodyPr>
          <a:lstStyle/>
          <a:p>
            <a:r>
              <a:rPr lang="en-GB" sz="1800" dirty="0" smtClean="0"/>
              <a:t>On site</a:t>
            </a:r>
            <a:endParaRPr lang="en-GB" sz="1800" dirty="0"/>
          </a:p>
        </p:txBody>
      </p:sp>
      <p:sp>
        <p:nvSpPr>
          <p:cNvPr id="9" name="TextBox 8"/>
          <p:cNvSpPr txBox="1"/>
          <p:nvPr/>
        </p:nvSpPr>
        <p:spPr>
          <a:xfrm>
            <a:off x="947658" y="582999"/>
            <a:ext cx="750975" cy="341632"/>
          </a:xfrm>
          <a:prstGeom prst="rect">
            <a:avLst/>
          </a:prstGeom>
          <a:noFill/>
        </p:spPr>
        <p:txBody>
          <a:bodyPr wrap="none" rtlCol="0">
            <a:spAutoFit/>
          </a:bodyPr>
          <a:lstStyle/>
          <a:p>
            <a:r>
              <a:rPr lang="en-GB" sz="1800" dirty="0" smtClean="0"/>
              <a:t>In EU</a:t>
            </a:r>
            <a:endParaRPr lang="en-GB" sz="1800" dirty="0"/>
          </a:p>
        </p:txBody>
      </p:sp>
    </p:spTree>
    <p:extLst>
      <p:ext uri="{BB962C8B-B14F-4D97-AF65-F5344CB8AC3E}">
        <p14:creationId xmlns:p14="http://schemas.microsoft.com/office/powerpoint/2010/main" val="355365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solidFill>
                  <a:srgbClr val="008000"/>
                </a:solidFill>
              </a:rPr>
              <a:t>Blind spots for </a:t>
            </a:r>
            <a:r>
              <a:rPr lang="en-GB" sz="2400" dirty="0">
                <a:solidFill>
                  <a:srgbClr val="008000"/>
                </a:solidFill>
              </a:rPr>
              <a:t>capacity building </a:t>
            </a:r>
            <a:r>
              <a:rPr lang="en-GB" sz="2400" dirty="0" smtClean="0">
                <a:solidFill>
                  <a:srgbClr val="008000"/>
                </a:solidFill>
              </a:rPr>
              <a:t>and operational research in PHEP </a:t>
            </a:r>
            <a:endParaRPr lang="en-GB" sz="2400" dirty="0">
              <a:solidFill>
                <a:srgbClr val="008000"/>
              </a:solidFill>
            </a:endParaRPr>
          </a:p>
        </p:txBody>
      </p:sp>
      <p:sp>
        <p:nvSpPr>
          <p:cNvPr id="3" name="Content Placeholder 2"/>
          <p:cNvSpPr>
            <a:spLocks noGrp="1"/>
          </p:cNvSpPr>
          <p:nvPr>
            <p:ph idx="1"/>
          </p:nvPr>
        </p:nvSpPr>
        <p:spPr>
          <a:xfrm>
            <a:off x="303032" y="1043071"/>
            <a:ext cx="8526463" cy="4990766"/>
          </a:xfrm>
        </p:spPr>
        <p:txBody>
          <a:bodyPr/>
          <a:lstStyle/>
          <a:p>
            <a:pPr marL="457200" indent="-457200">
              <a:buFont typeface="+mj-lt"/>
              <a:buAutoNum type="arabicPeriod"/>
            </a:pPr>
            <a:r>
              <a:rPr lang="en-GB" sz="2000" dirty="0">
                <a:latin typeface="Century Gothic"/>
                <a:cs typeface="Century Gothic"/>
              </a:rPr>
              <a:t>How to enable the generation of real-time evidence (clinical, </a:t>
            </a:r>
            <a:r>
              <a:rPr lang="en-GB" sz="2000" dirty="0" err="1">
                <a:latin typeface="Century Gothic"/>
                <a:cs typeface="Century Gothic"/>
              </a:rPr>
              <a:t>epi</a:t>
            </a:r>
            <a:r>
              <a:rPr lang="en-GB" sz="2000" dirty="0">
                <a:latin typeface="Century Gothic"/>
                <a:cs typeface="Century Gothic"/>
              </a:rPr>
              <a:t>, anthropological)? E.g. multi-discipline network/platform in “peace time</a:t>
            </a:r>
            <a:r>
              <a:rPr lang="en-GB" sz="2000" dirty="0" smtClean="0">
                <a:latin typeface="Century Gothic"/>
                <a:cs typeface="Century Gothic"/>
              </a:rPr>
              <a:t>”</a:t>
            </a:r>
          </a:p>
          <a:p>
            <a:endParaRPr lang="en-GB" sz="2000" dirty="0">
              <a:latin typeface="Century Gothic"/>
              <a:cs typeface="Century Gothic"/>
            </a:endParaRPr>
          </a:p>
          <a:p>
            <a:pPr marL="457200" indent="-457200">
              <a:buFont typeface="+mj-lt"/>
              <a:buAutoNum type="arabicPeriod"/>
            </a:pPr>
            <a:r>
              <a:rPr lang="en-GB" sz="2000" dirty="0" smtClean="0">
                <a:latin typeface="Century Gothic"/>
                <a:cs typeface="Century Gothic"/>
              </a:rPr>
              <a:t>How to address gaps and strengths of PH systems preparedness (capacities-capabilities) to develop competencies of management and frontline staff</a:t>
            </a:r>
          </a:p>
          <a:p>
            <a:endParaRPr lang="en-GB" sz="2000" dirty="0">
              <a:latin typeface="Century Gothic"/>
              <a:cs typeface="Century Gothic"/>
            </a:endParaRPr>
          </a:p>
          <a:p>
            <a:pPr marL="457200" indent="-457200">
              <a:buFont typeface="+mj-lt"/>
              <a:buAutoNum type="arabicPeriod"/>
            </a:pPr>
            <a:r>
              <a:rPr lang="en-GB" sz="2000" dirty="0" smtClean="0">
                <a:latin typeface="Century Gothic"/>
                <a:cs typeface="Century Gothic"/>
              </a:rPr>
              <a:t>How to facilitate cross-sectorial, cross-border lessons learning </a:t>
            </a:r>
            <a:r>
              <a:rPr lang="en-GB" sz="2000" dirty="0">
                <a:latin typeface="Century Gothic"/>
                <a:cs typeface="Century Gothic"/>
              </a:rPr>
              <a:t>from response/recovery – to address the gap that not much learning happens from crisis to </a:t>
            </a:r>
            <a:r>
              <a:rPr lang="en-GB" sz="2000" dirty="0" smtClean="0">
                <a:latin typeface="Century Gothic"/>
                <a:cs typeface="Century Gothic"/>
              </a:rPr>
              <a:t>crisis</a:t>
            </a:r>
          </a:p>
          <a:p>
            <a:pPr marL="727075" lvl="1" indent="-457200">
              <a:buFont typeface="+mj-lt"/>
              <a:buAutoNum type="alphaLcPeriod"/>
            </a:pPr>
            <a:r>
              <a:rPr lang="en-GB" sz="1800" dirty="0" smtClean="0">
                <a:latin typeface="Century Gothic"/>
                <a:cs typeface="Century Gothic"/>
              </a:rPr>
              <a:t>Community </a:t>
            </a:r>
            <a:r>
              <a:rPr lang="en-GB" sz="1800" dirty="0">
                <a:latin typeface="Century Gothic"/>
                <a:cs typeface="Century Gothic"/>
              </a:rPr>
              <a:t>and participatory approaches to preparedness (which resources, networks, or types of local ‘lay’ expertise exists and can be accounted for?)</a:t>
            </a:r>
          </a:p>
          <a:p>
            <a:pPr marL="727075" lvl="1" indent="-457200">
              <a:buFont typeface="+mj-lt"/>
              <a:buAutoNum type="alphaLcPeriod"/>
            </a:pPr>
            <a:r>
              <a:rPr lang="en-GB" sz="1800" dirty="0">
                <a:latin typeface="Century Gothic"/>
                <a:cs typeface="Century Gothic"/>
              </a:rPr>
              <a:t>Not everyone is equally at risk – where is vulnerability? </a:t>
            </a:r>
          </a:p>
          <a:p>
            <a:pPr marL="727075" lvl="1" indent="-457200">
              <a:buFont typeface="+mj-lt"/>
              <a:buAutoNum type="alphaLcPeriod"/>
            </a:pPr>
            <a:r>
              <a:rPr lang="en-GB" sz="1800" dirty="0">
                <a:latin typeface="Century Gothic"/>
                <a:cs typeface="Century Gothic"/>
              </a:rPr>
              <a:t>H</a:t>
            </a:r>
            <a:r>
              <a:rPr lang="en-GB" sz="1800" dirty="0" smtClean="0">
                <a:latin typeface="Century Gothic"/>
                <a:cs typeface="Century Gothic"/>
              </a:rPr>
              <a:t>ow </a:t>
            </a:r>
            <a:r>
              <a:rPr lang="en-GB" sz="1800" dirty="0">
                <a:latin typeface="Century Gothic"/>
                <a:cs typeface="Century Gothic"/>
              </a:rPr>
              <a:t>can flexibility be designed or accounted for in preparedness </a:t>
            </a:r>
            <a:r>
              <a:rPr lang="en-GB" sz="1800" dirty="0" smtClean="0">
                <a:latin typeface="Century Gothic"/>
                <a:cs typeface="Century Gothic"/>
              </a:rPr>
              <a:t>planning</a:t>
            </a:r>
            <a:endParaRPr lang="en-GB" dirty="0">
              <a:latin typeface="Century Gothic"/>
              <a:cs typeface="Century Gothic"/>
            </a:endParaRPr>
          </a:p>
          <a:p>
            <a:endParaRPr lang="en-GB" dirty="0">
              <a:latin typeface="Century Gothic"/>
              <a:cs typeface="Century Gothic"/>
            </a:endParaRPr>
          </a:p>
        </p:txBody>
      </p:sp>
      <p:sp>
        <p:nvSpPr>
          <p:cNvPr id="4" name="Slide Number Placeholder 3"/>
          <p:cNvSpPr>
            <a:spLocks noGrp="1"/>
          </p:cNvSpPr>
          <p:nvPr>
            <p:ph type="sldNum" sz="quarter" idx="10"/>
          </p:nvPr>
        </p:nvSpPr>
        <p:spPr/>
        <p:txBody>
          <a:bodyPr/>
          <a:lstStyle/>
          <a:p>
            <a:fld id="{0580567E-5E8F-47A5-90DF-8BFEB1A71525}" type="slidenum">
              <a:rPr lang="en-GB" smtClean="0"/>
              <a:pPr/>
              <a:t>23</a:t>
            </a:fld>
            <a:endParaRPr lang="en-GB" dirty="0"/>
          </a:p>
        </p:txBody>
      </p:sp>
    </p:spTree>
    <p:extLst>
      <p:ext uri="{BB962C8B-B14F-4D97-AF65-F5344CB8AC3E}">
        <p14:creationId xmlns:p14="http://schemas.microsoft.com/office/powerpoint/2010/main" val="22645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3"/>
          <p:cNvSpPr>
            <a:spLocks noChangeArrowheads="1"/>
          </p:cNvSpPr>
          <p:nvPr/>
        </p:nvSpPr>
        <p:spPr bwMode="auto">
          <a:xfrm>
            <a:off x="1589832" y="1523926"/>
            <a:ext cx="1477714" cy="3260725"/>
          </a:xfrm>
          <a:prstGeom prst="roundRect">
            <a:avLst>
              <a:gd name="adj" fmla="val 16667"/>
            </a:avLst>
          </a:prstGeom>
          <a:solidFill>
            <a:schemeClr val="accent1">
              <a:lumMod val="40000"/>
              <a:lumOff val="60000"/>
              <a:alpha val="39000"/>
            </a:schemeClr>
          </a:solidFill>
          <a:ln w="9525">
            <a:noFill/>
            <a:round/>
            <a:headEnd/>
            <a:tailEnd/>
          </a:ln>
        </p:spPr>
        <p:txBody>
          <a:bodyPr wrap="none" anchor="ctr"/>
          <a:lstStyle/>
          <a:p>
            <a:endParaRPr lang="en-GB"/>
          </a:p>
        </p:txBody>
      </p:sp>
      <p:sp>
        <p:nvSpPr>
          <p:cNvPr id="102403" name="Rectangle 4"/>
          <p:cNvSpPr>
            <a:spLocks noChangeArrowheads="1"/>
          </p:cNvSpPr>
          <p:nvPr/>
        </p:nvSpPr>
        <p:spPr bwMode="auto">
          <a:xfrm>
            <a:off x="3029992" y="1523926"/>
            <a:ext cx="1459260" cy="3249613"/>
          </a:xfrm>
          <a:prstGeom prst="rect">
            <a:avLst/>
          </a:prstGeom>
          <a:solidFill>
            <a:schemeClr val="accent1">
              <a:lumMod val="60000"/>
              <a:lumOff val="40000"/>
              <a:alpha val="60000"/>
            </a:schemeClr>
          </a:solidFill>
          <a:ln w="9525">
            <a:noFill/>
            <a:miter lim="800000"/>
            <a:headEnd/>
            <a:tailEnd/>
          </a:ln>
        </p:spPr>
        <p:txBody>
          <a:bodyPr wrap="none" anchor="ctr"/>
          <a:lstStyle/>
          <a:p>
            <a:endParaRPr lang="en-GB"/>
          </a:p>
        </p:txBody>
      </p:sp>
      <p:sp>
        <p:nvSpPr>
          <p:cNvPr id="102404" name="Rectangle 5"/>
          <p:cNvSpPr>
            <a:spLocks noChangeArrowheads="1"/>
          </p:cNvSpPr>
          <p:nvPr/>
        </p:nvSpPr>
        <p:spPr bwMode="auto">
          <a:xfrm>
            <a:off x="4470152" y="1523926"/>
            <a:ext cx="1473126" cy="3230562"/>
          </a:xfrm>
          <a:prstGeom prst="rect">
            <a:avLst/>
          </a:prstGeom>
          <a:solidFill>
            <a:schemeClr val="accent1">
              <a:lumMod val="75000"/>
            </a:schemeClr>
          </a:solidFill>
          <a:ln w="9525">
            <a:noFill/>
            <a:miter lim="800000"/>
            <a:headEnd/>
            <a:tailEnd/>
          </a:ln>
        </p:spPr>
        <p:txBody>
          <a:bodyPr wrap="none" anchor="ctr"/>
          <a:lstStyle/>
          <a:p>
            <a:pPr algn="ctr" eaLnBrk="0" hangingPunct="0"/>
            <a:endParaRPr lang="en-US">
              <a:latin typeface="Times" pitchFamily="18" charset="0"/>
            </a:endParaRPr>
          </a:p>
        </p:txBody>
      </p:sp>
      <p:sp>
        <p:nvSpPr>
          <p:cNvPr id="102405" name="Freeform 6"/>
          <p:cNvSpPr>
            <a:spLocks/>
          </p:cNvSpPr>
          <p:nvPr/>
        </p:nvSpPr>
        <p:spPr bwMode="auto">
          <a:xfrm>
            <a:off x="1322821" y="1523926"/>
            <a:ext cx="4829163" cy="3225574"/>
          </a:xfrm>
          <a:custGeom>
            <a:avLst/>
            <a:gdLst>
              <a:gd name="T0" fmla="*/ 2147483647 w 2381"/>
              <a:gd name="T1" fmla="*/ 0 h 2543"/>
              <a:gd name="T2" fmla="*/ 2147483647 w 2381"/>
              <a:gd name="T3" fmla="*/ 2147483647 h 2543"/>
              <a:gd name="T4" fmla="*/ 2147483647 w 2381"/>
              <a:gd name="T5" fmla="*/ 2147483647 h 2543"/>
              <a:gd name="T6" fmla="*/ 2147483647 w 2381"/>
              <a:gd name="T7" fmla="*/ 2147483647 h 2543"/>
              <a:gd name="T8" fmla="*/ 2147483647 w 2381"/>
              <a:gd name="T9" fmla="*/ 2147483647 h 2543"/>
              <a:gd name="T10" fmla="*/ 2147483647 w 2381"/>
              <a:gd name="T11" fmla="*/ 2147483647 h 2543"/>
              <a:gd name="T12" fmla="*/ 2147483647 w 2381"/>
              <a:gd name="T13" fmla="*/ 2147483647 h 2543"/>
              <a:gd name="T14" fmla="*/ 2147483647 w 2381"/>
              <a:gd name="T15" fmla="*/ 2147483647 h 2543"/>
              <a:gd name="T16" fmla="*/ 2147483647 w 2381"/>
              <a:gd name="T17" fmla="*/ 2147483647 h 2543"/>
              <a:gd name="T18" fmla="*/ 0 w 2381"/>
              <a:gd name="T19" fmla="*/ 2147483647 h 25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81"/>
              <a:gd name="T31" fmla="*/ 0 h 2543"/>
              <a:gd name="T32" fmla="*/ 2381 w 2381"/>
              <a:gd name="T33" fmla="*/ 2543 h 25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81" h="2543">
                <a:moveTo>
                  <a:pt x="2381" y="0"/>
                </a:moveTo>
                <a:cubicBezTo>
                  <a:pt x="2332" y="19"/>
                  <a:pt x="2284" y="38"/>
                  <a:pt x="2247" y="85"/>
                </a:cubicBezTo>
                <a:cubicBezTo>
                  <a:pt x="2210" y="132"/>
                  <a:pt x="2187" y="172"/>
                  <a:pt x="2156" y="281"/>
                </a:cubicBezTo>
                <a:cubicBezTo>
                  <a:pt x="2125" y="390"/>
                  <a:pt x="2099" y="544"/>
                  <a:pt x="2058" y="738"/>
                </a:cubicBezTo>
                <a:cubicBezTo>
                  <a:pt x="2017" y="932"/>
                  <a:pt x="1957" y="1257"/>
                  <a:pt x="1910" y="1447"/>
                </a:cubicBezTo>
                <a:cubicBezTo>
                  <a:pt x="1863" y="1637"/>
                  <a:pt x="1851" y="1746"/>
                  <a:pt x="1777" y="1876"/>
                </a:cubicBezTo>
                <a:cubicBezTo>
                  <a:pt x="1703" y="2006"/>
                  <a:pt x="1573" y="2141"/>
                  <a:pt x="1468" y="2227"/>
                </a:cubicBezTo>
                <a:cubicBezTo>
                  <a:pt x="1363" y="2313"/>
                  <a:pt x="1297" y="2341"/>
                  <a:pt x="1145" y="2389"/>
                </a:cubicBezTo>
                <a:cubicBezTo>
                  <a:pt x="993" y="2437"/>
                  <a:pt x="745" y="2489"/>
                  <a:pt x="554" y="2515"/>
                </a:cubicBezTo>
                <a:cubicBezTo>
                  <a:pt x="363" y="2541"/>
                  <a:pt x="92" y="2538"/>
                  <a:pt x="0" y="2543"/>
                </a:cubicBezTo>
              </a:path>
            </a:pathLst>
          </a:custGeom>
          <a:noFill/>
          <a:ln w="38100">
            <a:solidFill>
              <a:srgbClr val="FF0000"/>
            </a:solidFill>
            <a:prstDash val="dash"/>
            <a:round/>
            <a:headEnd/>
            <a:tailEnd/>
          </a:ln>
        </p:spPr>
        <p:txBody>
          <a:bodyPr wrap="none" anchor="ctr"/>
          <a:lstStyle/>
          <a:p>
            <a:endParaRPr lang="en-US"/>
          </a:p>
        </p:txBody>
      </p:sp>
      <p:sp>
        <p:nvSpPr>
          <p:cNvPr id="102406" name="Rectangle 7"/>
          <p:cNvSpPr>
            <a:spLocks noChangeArrowheads="1"/>
          </p:cNvSpPr>
          <p:nvPr/>
        </p:nvSpPr>
        <p:spPr bwMode="auto">
          <a:xfrm>
            <a:off x="481013" y="1535113"/>
            <a:ext cx="6111875" cy="4057650"/>
          </a:xfrm>
          <a:prstGeom prst="rect">
            <a:avLst/>
          </a:prstGeom>
          <a:noFill/>
          <a:ln w="28575">
            <a:noFill/>
            <a:miter lim="800000"/>
            <a:headEnd/>
            <a:tailEnd/>
          </a:ln>
        </p:spPr>
        <p:txBody>
          <a:bodyPr wrap="none" anchor="ctr"/>
          <a:lstStyle/>
          <a:p>
            <a:pPr algn="ctr" eaLnBrk="0" hangingPunct="0"/>
            <a:endParaRPr lang="en-US">
              <a:latin typeface="Times" pitchFamily="18" charset="0"/>
            </a:endParaRPr>
          </a:p>
        </p:txBody>
      </p:sp>
      <p:sp>
        <p:nvSpPr>
          <p:cNvPr id="102407" name="Text Box 9"/>
          <p:cNvSpPr txBox="1">
            <a:spLocks noChangeArrowheads="1"/>
          </p:cNvSpPr>
          <p:nvPr/>
        </p:nvSpPr>
        <p:spPr bwMode="auto">
          <a:xfrm>
            <a:off x="4497543" y="1523926"/>
            <a:ext cx="1188082" cy="338554"/>
          </a:xfrm>
          <a:prstGeom prst="rect">
            <a:avLst/>
          </a:prstGeom>
          <a:noFill/>
          <a:ln w="38100">
            <a:noFill/>
            <a:miter lim="800000"/>
            <a:headEnd/>
            <a:tailEnd/>
          </a:ln>
        </p:spPr>
        <p:txBody>
          <a:bodyPr wrap="none">
            <a:spAutoFit/>
          </a:bodyPr>
          <a:lstStyle/>
          <a:p>
            <a:pPr algn="ctr" eaLnBrk="0" hangingPunct="0"/>
            <a:r>
              <a:rPr lang="en-GB" sz="1600" b="0" dirty="0">
                <a:solidFill>
                  <a:srgbClr val="003A80"/>
                </a:solidFill>
              </a:rPr>
              <a:t>Surveillance</a:t>
            </a:r>
            <a:endParaRPr lang="en-US" sz="1600" b="0" dirty="0">
              <a:solidFill>
                <a:srgbClr val="003A80"/>
              </a:solidFill>
            </a:endParaRPr>
          </a:p>
        </p:txBody>
      </p:sp>
      <p:sp>
        <p:nvSpPr>
          <p:cNvPr id="102408" name="Text Box 10"/>
          <p:cNvSpPr txBox="1">
            <a:spLocks noChangeArrowheads="1"/>
          </p:cNvSpPr>
          <p:nvPr/>
        </p:nvSpPr>
        <p:spPr bwMode="auto">
          <a:xfrm>
            <a:off x="3079849" y="1541389"/>
            <a:ext cx="1310679" cy="338554"/>
          </a:xfrm>
          <a:prstGeom prst="rect">
            <a:avLst/>
          </a:prstGeom>
          <a:noFill/>
          <a:ln w="38100">
            <a:noFill/>
            <a:miter lim="800000"/>
            <a:headEnd/>
            <a:tailEnd/>
          </a:ln>
        </p:spPr>
        <p:txBody>
          <a:bodyPr wrap="none">
            <a:spAutoFit/>
          </a:bodyPr>
          <a:lstStyle/>
          <a:p>
            <a:pPr algn="ctr" eaLnBrk="0" hangingPunct="0"/>
            <a:r>
              <a:rPr lang="en-GB" sz="1600" b="0" dirty="0">
                <a:solidFill>
                  <a:schemeClr val="tx2">
                    <a:lumMod val="75000"/>
                  </a:schemeClr>
                </a:solidFill>
              </a:rPr>
              <a:t>Early warning</a:t>
            </a:r>
            <a:endParaRPr lang="en-US" sz="1600" b="0" dirty="0">
              <a:solidFill>
                <a:schemeClr val="tx2">
                  <a:lumMod val="75000"/>
                </a:schemeClr>
              </a:solidFill>
            </a:endParaRPr>
          </a:p>
        </p:txBody>
      </p:sp>
      <p:sp>
        <p:nvSpPr>
          <p:cNvPr id="102409" name="Text Box 11"/>
          <p:cNvSpPr txBox="1">
            <a:spLocks noChangeArrowheads="1"/>
          </p:cNvSpPr>
          <p:nvPr/>
        </p:nvSpPr>
        <p:spPr bwMode="auto">
          <a:xfrm>
            <a:off x="1701857" y="1545605"/>
            <a:ext cx="1317412" cy="338554"/>
          </a:xfrm>
          <a:prstGeom prst="rect">
            <a:avLst/>
          </a:prstGeom>
          <a:noFill/>
          <a:ln w="38100">
            <a:noFill/>
            <a:miter lim="800000"/>
            <a:headEnd/>
            <a:tailEnd/>
          </a:ln>
        </p:spPr>
        <p:txBody>
          <a:bodyPr wrap="none">
            <a:spAutoFit/>
          </a:bodyPr>
          <a:lstStyle/>
          <a:p>
            <a:pPr algn="ctr" eaLnBrk="0" hangingPunct="0"/>
            <a:r>
              <a:rPr lang="en-GB" sz="1600" b="0" dirty="0">
                <a:solidFill>
                  <a:srgbClr val="003A80"/>
                </a:solidFill>
              </a:rPr>
              <a:t>Preparedness</a:t>
            </a:r>
            <a:endParaRPr lang="en-US" sz="1600" b="0" dirty="0">
              <a:solidFill>
                <a:srgbClr val="003A80"/>
              </a:solidFill>
            </a:endParaRPr>
          </a:p>
        </p:txBody>
      </p:sp>
      <p:sp>
        <p:nvSpPr>
          <p:cNvPr id="102410" name="Text Box 12"/>
          <p:cNvSpPr txBox="1">
            <a:spLocks noChangeArrowheads="1"/>
          </p:cNvSpPr>
          <p:nvPr/>
        </p:nvSpPr>
        <p:spPr bwMode="auto">
          <a:xfrm>
            <a:off x="4499992" y="1988840"/>
            <a:ext cx="1425575" cy="861774"/>
          </a:xfrm>
          <a:prstGeom prst="rect">
            <a:avLst/>
          </a:prstGeom>
          <a:noFill/>
          <a:ln w="38100">
            <a:noFill/>
            <a:miter lim="800000"/>
            <a:headEnd/>
            <a:tailEnd/>
          </a:ln>
        </p:spPr>
        <p:txBody>
          <a:bodyPr>
            <a:spAutoFit/>
          </a:bodyPr>
          <a:lstStyle/>
          <a:p>
            <a:pPr eaLnBrk="0" hangingPunct="0">
              <a:buFontTx/>
              <a:buChar char="•"/>
              <a:tabLst>
                <a:tab pos="177800" algn="l"/>
              </a:tabLst>
            </a:pPr>
            <a:r>
              <a:rPr lang="en-GB" sz="1000" b="0" dirty="0"/>
              <a:t> 	EU Surveillance</a:t>
            </a:r>
          </a:p>
          <a:p>
            <a:pPr eaLnBrk="0" hangingPunct="0">
              <a:buFontTx/>
              <a:buChar char="•"/>
              <a:tabLst>
                <a:tab pos="177800" algn="l"/>
              </a:tabLst>
            </a:pPr>
            <a:r>
              <a:rPr lang="en-GB" sz="1000" b="0" dirty="0"/>
              <a:t> 	Support to Risk</a:t>
            </a:r>
            <a:br>
              <a:rPr lang="en-GB" sz="1000" b="0" dirty="0"/>
            </a:br>
            <a:r>
              <a:rPr lang="en-GB" sz="1000" b="0" dirty="0"/>
              <a:t>	Management</a:t>
            </a:r>
          </a:p>
          <a:p>
            <a:pPr eaLnBrk="0" hangingPunct="0">
              <a:buFontTx/>
              <a:buChar char="•"/>
              <a:tabLst>
                <a:tab pos="177800" algn="l"/>
              </a:tabLst>
            </a:pPr>
            <a:r>
              <a:rPr lang="en-GB" sz="1000" b="0" dirty="0"/>
              <a:t> 	Outbreak </a:t>
            </a:r>
            <a:br>
              <a:rPr lang="en-GB" sz="1000" b="0" dirty="0"/>
            </a:br>
            <a:r>
              <a:rPr lang="en-GB" sz="1000" b="0" dirty="0"/>
              <a:t>	Communication</a:t>
            </a:r>
            <a:endParaRPr lang="en-US" sz="1000" b="0" dirty="0"/>
          </a:p>
        </p:txBody>
      </p:sp>
      <p:sp>
        <p:nvSpPr>
          <p:cNvPr id="102411" name="Text Box 13"/>
          <p:cNvSpPr txBox="1">
            <a:spLocks noChangeArrowheads="1"/>
          </p:cNvSpPr>
          <p:nvPr/>
        </p:nvSpPr>
        <p:spPr bwMode="auto">
          <a:xfrm>
            <a:off x="2955727" y="1962076"/>
            <a:ext cx="1550987" cy="784830"/>
          </a:xfrm>
          <a:prstGeom prst="rect">
            <a:avLst/>
          </a:prstGeom>
          <a:noFill/>
          <a:ln w="38100">
            <a:noFill/>
            <a:miter lim="800000"/>
            <a:headEnd/>
            <a:tailEnd/>
          </a:ln>
        </p:spPr>
        <p:txBody>
          <a:bodyPr>
            <a:spAutoFit/>
          </a:bodyPr>
          <a:lstStyle/>
          <a:p>
            <a:pPr eaLnBrk="0" hangingPunct="0">
              <a:buFontTx/>
              <a:buChar char="•"/>
            </a:pPr>
            <a:r>
              <a:rPr lang="en-GB" sz="1000" b="0" dirty="0"/>
              <a:t> </a:t>
            </a:r>
            <a:r>
              <a:rPr lang="en-GB" sz="1000" dirty="0"/>
              <a:t>Epidemic Intelligence </a:t>
            </a:r>
          </a:p>
          <a:p>
            <a:pPr eaLnBrk="0" hangingPunct="0">
              <a:buFontTx/>
              <a:buChar char="•"/>
            </a:pPr>
            <a:r>
              <a:rPr lang="en-GB" sz="1000" dirty="0"/>
              <a:t> Risk Monitoring</a:t>
            </a:r>
          </a:p>
          <a:p>
            <a:pPr eaLnBrk="0" hangingPunct="0">
              <a:buFontTx/>
              <a:buChar char="•"/>
            </a:pPr>
            <a:r>
              <a:rPr lang="en-GB" sz="1000" dirty="0"/>
              <a:t> Rapid Alert</a:t>
            </a:r>
          </a:p>
          <a:p>
            <a:pPr eaLnBrk="0" hangingPunct="0">
              <a:buFontTx/>
              <a:buChar char="•"/>
            </a:pPr>
            <a:r>
              <a:rPr lang="en-GB" sz="1000" dirty="0"/>
              <a:t> Risk Assessment</a:t>
            </a:r>
          </a:p>
          <a:p>
            <a:pPr eaLnBrk="0" hangingPunct="0">
              <a:buFontTx/>
              <a:buChar char="•"/>
            </a:pPr>
            <a:r>
              <a:rPr lang="en-GB" sz="1000" dirty="0"/>
              <a:t> Public Communication</a:t>
            </a:r>
            <a:endParaRPr lang="en-US" sz="1000" dirty="0"/>
          </a:p>
        </p:txBody>
      </p:sp>
      <p:sp>
        <p:nvSpPr>
          <p:cNvPr id="102412" name="Text Box 14"/>
          <p:cNvSpPr txBox="1">
            <a:spLocks noChangeArrowheads="1"/>
          </p:cNvSpPr>
          <p:nvPr/>
        </p:nvSpPr>
        <p:spPr bwMode="auto">
          <a:xfrm>
            <a:off x="1589832" y="1905645"/>
            <a:ext cx="1528738" cy="2033890"/>
          </a:xfrm>
          <a:prstGeom prst="rect">
            <a:avLst/>
          </a:prstGeom>
          <a:noFill/>
          <a:ln w="38100">
            <a:noFill/>
            <a:miter lim="800000"/>
            <a:headEnd/>
            <a:tailEnd/>
          </a:ln>
        </p:spPr>
        <p:txBody>
          <a:bodyPr wrap="square">
            <a:spAutoFit/>
          </a:bodyPr>
          <a:lstStyle/>
          <a:p>
            <a:pPr eaLnBrk="0" hangingPunct="0">
              <a:buFontTx/>
              <a:buChar char="•"/>
            </a:pPr>
            <a:r>
              <a:rPr lang="en-GB" sz="1000" dirty="0"/>
              <a:t>National risk assessments &gt; preparedness priorities</a:t>
            </a:r>
          </a:p>
          <a:p>
            <a:pPr eaLnBrk="0" hangingPunct="0">
              <a:buFontTx/>
              <a:buChar char="•"/>
            </a:pPr>
            <a:r>
              <a:rPr lang="en-GB" sz="1000" dirty="0"/>
              <a:t>Preparedness plans </a:t>
            </a:r>
          </a:p>
          <a:p>
            <a:pPr eaLnBrk="0" hangingPunct="0">
              <a:buFontTx/>
              <a:buChar char="•"/>
            </a:pPr>
            <a:r>
              <a:rPr lang="en-GB" sz="1000" dirty="0"/>
              <a:t>Inter-operability of plans</a:t>
            </a:r>
          </a:p>
          <a:p>
            <a:pPr eaLnBrk="0" hangingPunct="0">
              <a:buFontTx/>
              <a:buChar char="•"/>
            </a:pPr>
            <a:r>
              <a:rPr lang="en-GB" sz="1000" dirty="0" err="1"/>
              <a:t>Intersectoral</a:t>
            </a:r>
            <a:r>
              <a:rPr lang="en-GB" sz="1000" dirty="0"/>
              <a:t> collaboration</a:t>
            </a:r>
          </a:p>
          <a:p>
            <a:pPr eaLnBrk="0" hangingPunct="0">
              <a:buFontTx/>
              <a:buChar char="•"/>
            </a:pPr>
            <a:r>
              <a:rPr lang="en-GB" sz="1000" dirty="0"/>
              <a:t>Training &amp; Exercising</a:t>
            </a:r>
          </a:p>
          <a:p>
            <a:pPr eaLnBrk="0" hangingPunct="0">
              <a:buFontTx/>
              <a:buChar char="•"/>
            </a:pPr>
            <a:r>
              <a:rPr lang="en-GB" sz="1000" dirty="0"/>
              <a:t>Crisis management procedures</a:t>
            </a:r>
          </a:p>
          <a:p>
            <a:pPr eaLnBrk="0" hangingPunct="0">
              <a:buFontTx/>
              <a:buChar char="•"/>
            </a:pPr>
            <a:r>
              <a:rPr lang="en-GB" sz="1000" dirty="0"/>
              <a:t>COOP </a:t>
            </a:r>
            <a:r>
              <a:rPr lang="en-GB" sz="1000" dirty="0" smtClean="0"/>
              <a:t>plans</a:t>
            </a:r>
          </a:p>
          <a:p>
            <a:pPr eaLnBrk="0" hangingPunct="0">
              <a:buFontTx/>
              <a:buChar char="•"/>
            </a:pPr>
            <a:r>
              <a:rPr lang="en-GB" sz="1000" dirty="0" smtClean="0"/>
              <a:t>Evaluation</a:t>
            </a:r>
            <a:endParaRPr lang="en-GB" sz="1000" dirty="0"/>
          </a:p>
          <a:p>
            <a:pPr eaLnBrk="0" hangingPunct="0"/>
            <a:endParaRPr lang="en-US" sz="1000" b="0" dirty="0"/>
          </a:p>
        </p:txBody>
      </p:sp>
      <p:sp>
        <p:nvSpPr>
          <p:cNvPr id="102413" name="Rectangle 15"/>
          <p:cNvSpPr>
            <a:spLocks noChangeArrowheads="1"/>
          </p:cNvSpPr>
          <p:nvPr/>
        </p:nvSpPr>
        <p:spPr bwMode="auto">
          <a:xfrm>
            <a:off x="5910312" y="1523926"/>
            <a:ext cx="1579067" cy="3228975"/>
          </a:xfrm>
          <a:prstGeom prst="rect">
            <a:avLst/>
          </a:prstGeom>
          <a:solidFill>
            <a:srgbClr val="92D050">
              <a:alpha val="80000"/>
            </a:srgbClr>
          </a:solidFill>
          <a:ln w="9525">
            <a:noFill/>
            <a:miter lim="800000"/>
            <a:headEnd/>
            <a:tailEnd/>
          </a:ln>
        </p:spPr>
        <p:txBody>
          <a:bodyPr wrap="none" anchor="ctr"/>
          <a:lstStyle/>
          <a:p>
            <a:pPr algn="ctr" eaLnBrk="0" hangingPunct="0"/>
            <a:endParaRPr lang="en-US">
              <a:latin typeface="Times" pitchFamily="18" charset="0"/>
            </a:endParaRPr>
          </a:p>
        </p:txBody>
      </p:sp>
      <p:sp>
        <p:nvSpPr>
          <p:cNvPr id="102414" name="Freeform 16"/>
          <p:cNvSpPr>
            <a:spLocks/>
          </p:cNvSpPr>
          <p:nvPr/>
        </p:nvSpPr>
        <p:spPr bwMode="auto">
          <a:xfrm flipH="1">
            <a:off x="6198344" y="1523926"/>
            <a:ext cx="2574925" cy="3186113"/>
          </a:xfrm>
          <a:custGeom>
            <a:avLst/>
            <a:gdLst>
              <a:gd name="T0" fmla="*/ 2147483647 w 2381"/>
              <a:gd name="T1" fmla="*/ 0 h 2543"/>
              <a:gd name="T2" fmla="*/ 2147483647 w 2381"/>
              <a:gd name="T3" fmla="*/ 2147483647 h 2543"/>
              <a:gd name="T4" fmla="*/ 2147483647 w 2381"/>
              <a:gd name="T5" fmla="*/ 2147483647 h 2543"/>
              <a:gd name="T6" fmla="*/ 2147483647 w 2381"/>
              <a:gd name="T7" fmla="*/ 2147483647 h 2543"/>
              <a:gd name="T8" fmla="*/ 2147483647 w 2381"/>
              <a:gd name="T9" fmla="*/ 2147483647 h 2543"/>
              <a:gd name="T10" fmla="*/ 2147483647 w 2381"/>
              <a:gd name="T11" fmla="*/ 2147483647 h 2543"/>
              <a:gd name="T12" fmla="*/ 2147483647 w 2381"/>
              <a:gd name="T13" fmla="*/ 2147483647 h 2543"/>
              <a:gd name="T14" fmla="*/ 2147483647 w 2381"/>
              <a:gd name="T15" fmla="*/ 2147483647 h 2543"/>
              <a:gd name="T16" fmla="*/ 2147483647 w 2381"/>
              <a:gd name="T17" fmla="*/ 2147483647 h 2543"/>
              <a:gd name="T18" fmla="*/ 0 w 2381"/>
              <a:gd name="T19" fmla="*/ 2147483647 h 25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81"/>
              <a:gd name="T31" fmla="*/ 0 h 2543"/>
              <a:gd name="T32" fmla="*/ 2381 w 2381"/>
              <a:gd name="T33" fmla="*/ 2543 h 25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81" h="2543">
                <a:moveTo>
                  <a:pt x="2381" y="0"/>
                </a:moveTo>
                <a:cubicBezTo>
                  <a:pt x="2332" y="19"/>
                  <a:pt x="2284" y="38"/>
                  <a:pt x="2247" y="85"/>
                </a:cubicBezTo>
                <a:cubicBezTo>
                  <a:pt x="2210" y="132"/>
                  <a:pt x="2187" y="172"/>
                  <a:pt x="2156" y="281"/>
                </a:cubicBezTo>
                <a:cubicBezTo>
                  <a:pt x="2125" y="390"/>
                  <a:pt x="2099" y="544"/>
                  <a:pt x="2058" y="738"/>
                </a:cubicBezTo>
                <a:cubicBezTo>
                  <a:pt x="2017" y="932"/>
                  <a:pt x="1957" y="1257"/>
                  <a:pt x="1910" y="1447"/>
                </a:cubicBezTo>
                <a:cubicBezTo>
                  <a:pt x="1863" y="1637"/>
                  <a:pt x="1851" y="1746"/>
                  <a:pt x="1777" y="1876"/>
                </a:cubicBezTo>
                <a:cubicBezTo>
                  <a:pt x="1703" y="2006"/>
                  <a:pt x="1573" y="2141"/>
                  <a:pt x="1468" y="2227"/>
                </a:cubicBezTo>
                <a:cubicBezTo>
                  <a:pt x="1363" y="2313"/>
                  <a:pt x="1297" y="2341"/>
                  <a:pt x="1145" y="2389"/>
                </a:cubicBezTo>
                <a:cubicBezTo>
                  <a:pt x="993" y="2437"/>
                  <a:pt x="745" y="2489"/>
                  <a:pt x="554" y="2515"/>
                </a:cubicBezTo>
                <a:cubicBezTo>
                  <a:pt x="363" y="2541"/>
                  <a:pt x="92" y="2538"/>
                  <a:pt x="0" y="2543"/>
                </a:cubicBezTo>
              </a:path>
            </a:pathLst>
          </a:custGeom>
          <a:noFill/>
          <a:ln w="38100">
            <a:solidFill>
              <a:srgbClr val="FF0000"/>
            </a:solidFill>
            <a:prstDash val="dash"/>
            <a:round/>
            <a:headEnd/>
            <a:tailEnd/>
          </a:ln>
        </p:spPr>
        <p:txBody>
          <a:bodyPr wrap="none" anchor="ctr"/>
          <a:lstStyle/>
          <a:p>
            <a:endParaRPr lang="en-US"/>
          </a:p>
        </p:txBody>
      </p:sp>
      <p:sp>
        <p:nvSpPr>
          <p:cNvPr id="102415" name="Text Box 17"/>
          <p:cNvSpPr txBox="1">
            <a:spLocks noChangeArrowheads="1"/>
          </p:cNvSpPr>
          <p:nvPr/>
        </p:nvSpPr>
        <p:spPr bwMode="auto">
          <a:xfrm>
            <a:off x="5973317" y="1530276"/>
            <a:ext cx="1048685" cy="830997"/>
          </a:xfrm>
          <a:prstGeom prst="rect">
            <a:avLst/>
          </a:prstGeom>
          <a:noFill/>
          <a:ln w="38100">
            <a:noFill/>
            <a:miter lim="800000"/>
            <a:headEnd/>
            <a:tailEnd/>
          </a:ln>
        </p:spPr>
        <p:txBody>
          <a:bodyPr wrap="none">
            <a:spAutoFit/>
          </a:bodyPr>
          <a:lstStyle/>
          <a:p>
            <a:pPr eaLnBrk="0" hangingPunct="0"/>
            <a:r>
              <a:rPr lang="en-GB" sz="1600" b="0" dirty="0">
                <a:solidFill>
                  <a:schemeClr val="accent1">
                    <a:lumMod val="50000"/>
                  </a:schemeClr>
                </a:solidFill>
              </a:rPr>
              <a:t>Outbreak </a:t>
            </a:r>
          </a:p>
          <a:p>
            <a:pPr eaLnBrk="0" hangingPunct="0"/>
            <a:r>
              <a:rPr lang="en-GB" sz="1600" b="0" dirty="0">
                <a:solidFill>
                  <a:schemeClr val="accent1">
                    <a:lumMod val="50000"/>
                  </a:schemeClr>
                </a:solidFill>
              </a:rPr>
              <a:t>Response </a:t>
            </a:r>
          </a:p>
          <a:p>
            <a:pPr eaLnBrk="0" hangingPunct="0"/>
            <a:r>
              <a:rPr lang="en-GB" sz="1600" b="0" dirty="0">
                <a:solidFill>
                  <a:schemeClr val="accent1">
                    <a:lumMod val="50000"/>
                  </a:schemeClr>
                </a:solidFill>
              </a:rPr>
              <a:t>Assistance</a:t>
            </a:r>
            <a:endParaRPr lang="en-US" sz="1600" b="0" dirty="0">
              <a:solidFill>
                <a:schemeClr val="accent1">
                  <a:lumMod val="50000"/>
                </a:schemeClr>
              </a:solidFill>
            </a:endParaRPr>
          </a:p>
        </p:txBody>
      </p:sp>
      <p:sp>
        <p:nvSpPr>
          <p:cNvPr id="102416" name="AutoShape 18"/>
          <p:cNvSpPr>
            <a:spLocks noChangeArrowheads="1"/>
          </p:cNvSpPr>
          <p:nvPr/>
        </p:nvSpPr>
        <p:spPr bwMode="auto">
          <a:xfrm>
            <a:off x="7283450" y="5013176"/>
            <a:ext cx="1860550" cy="1033462"/>
          </a:xfrm>
          <a:prstGeom prst="rightArrow">
            <a:avLst>
              <a:gd name="adj1" fmla="val 50000"/>
              <a:gd name="adj2" fmla="val 45008"/>
            </a:avLst>
          </a:prstGeom>
          <a:solidFill>
            <a:srgbClr val="FFFF99"/>
          </a:solidFill>
          <a:ln w="3175">
            <a:solidFill>
              <a:schemeClr val="tx1"/>
            </a:solidFill>
            <a:miter lim="800000"/>
            <a:headEnd/>
            <a:tailEnd/>
          </a:ln>
        </p:spPr>
        <p:txBody>
          <a:bodyPr wrap="none" anchor="ctr"/>
          <a:lstStyle/>
          <a:p>
            <a:pPr algn="ctr" eaLnBrk="0" hangingPunct="0"/>
            <a:r>
              <a:rPr lang="en-GB" sz="2400" b="0">
                <a:solidFill>
                  <a:srgbClr val="003A80"/>
                </a:solidFill>
                <a:latin typeface="Century Gothic"/>
                <a:cs typeface="Century Gothic"/>
              </a:rPr>
              <a:t>Recovery</a:t>
            </a:r>
            <a:endParaRPr lang="en-US" sz="2400" b="0">
              <a:solidFill>
                <a:srgbClr val="003A80"/>
              </a:solidFill>
              <a:latin typeface="Century Gothic"/>
              <a:cs typeface="Century Gothic"/>
            </a:endParaRPr>
          </a:p>
        </p:txBody>
      </p:sp>
      <p:sp>
        <p:nvSpPr>
          <p:cNvPr id="102417" name="AutoShape 19"/>
          <p:cNvSpPr>
            <a:spLocks noChangeArrowheads="1"/>
          </p:cNvSpPr>
          <p:nvPr/>
        </p:nvSpPr>
        <p:spPr bwMode="auto">
          <a:xfrm>
            <a:off x="4355976" y="5013176"/>
            <a:ext cx="3049216" cy="1033462"/>
          </a:xfrm>
          <a:prstGeom prst="rightArrow">
            <a:avLst>
              <a:gd name="adj1" fmla="val 50000"/>
              <a:gd name="adj2" fmla="val 89439"/>
            </a:avLst>
          </a:prstGeom>
          <a:solidFill>
            <a:srgbClr val="FFFF99"/>
          </a:solidFill>
          <a:ln w="3175">
            <a:solidFill>
              <a:schemeClr val="tx1"/>
            </a:solidFill>
            <a:miter lim="800000"/>
            <a:headEnd/>
            <a:tailEnd/>
          </a:ln>
        </p:spPr>
        <p:txBody>
          <a:bodyPr wrap="none" anchor="ctr"/>
          <a:lstStyle/>
          <a:p>
            <a:pPr algn="ctr" eaLnBrk="0" hangingPunct="0"/>
            <a:r>
              <a:rPr lang="en-GB" sz="2400" b="0">
                <a:solidFill>
                  <a:srgbClr val="003A80"/>
                </a:solidFill>
                <a:latin typeface="Century Gothic"/>
                <a:cs typeface="Century Gothic"/>
              </a:rPr>
              <a:t>Response</a:t>
            </a:r>
            <a:endParaRPr lang="en-US" sz="2400" b="0">
              <a:solidFill>
                <a:srgbClr val="003A80"/>
              </a:solidFill>
              <a:latin typeface="Century Gothic"/>
              <a:cs typeface="Century Gothic"/>
            </a:endParaRPr>
          </a:p>
        </p:txBody>
      </p:sp>
      <p:sp>
        <p:nvSpPr>
          <p:cNvPr id="102418" name="AutoShape 20"/>
          <p:cNvSpPr>
            <a:spLocks noChangeArrowheads="1"/>
          </p:cNvSpPr>
          <p:nvPr/>
        </p:nvSpPr>
        <p:spPr bwMode="auto">
          <a:xfrm>
            <a:off x="1691680" y="5013176"/>
            <a:ext cx="2858840" cy="10334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3175">
            <a:solidFill>
              <a:schemeClr val="tx1"/>
            </a:solidFill>
            <a:miter lim="800000"/>
            <a:headEnd/>
            <a:tailEnd/>
          </a:ln>
        </p:spPr>
        <p:txBody>
          <a:bodyPr wrap="none" anchor="ctr"/>
          <a:lstStyle/>
          <a:p>
            <a:pPr algn="ctr" eaLnBrk="0" hangingPunct="0"/>
            <a:r>
              <a:rPr lang="en-GB" sz="2400" b="0">
                <a:solidFill>
                  <a:srgbClr val="003A80"/>
                </a:solidFill>
                <a:latin typeface="Century Gothic"/>
                <a:cs typeface="Century Gothic"/>
              </a:rPr>
              <a:t>Preparedness</a:t>
            </a:r>
            <a:endParaRPr lang="en-US" sz="2400" b="0">
              <a:solidFill>
                <a:srgbClr val="003A80"/>
              </a:solidFill>
              <a:latin typeface="Century Gothic"/>
              <a:cs typeface="Century Gothic"/>
            </a:endParaRPr>
          </a:p>
        </p:txBody>
      </p:sp>
      <p:sp>
        <p:nvSpPr>
          <p:cNvPr id="102419" name="AutoShape 21"/>
          <p:cNvSpPr>
            <a:spLocks noChangeArrowheads="1"/>
          </p:cNvSpPr>
          <p:nvPr/>
        </p:nvSpPr>
        <p:spPr bwMode="auto">
          <a:xfrm>
            <a:off x="7494488" y="1484784"/>
            <a:ext cx="1649512" cy="3251200"/>
          </a:xfrm>
          <a:prstGeom prst="roundRect">
            <a:avLst>
              <a:gd name="adj" fmla="val 16667"/>
            </a:avLst>
          </a:prstGeom>
          <a:solidFill>
            <a:schemeClr val="accent1">
              <a:lumMod val="20000"/>
              <a:lumOff val="80000"/>
              <a:alpha val="39000"/>
            </a:schemeClr>
          </a:solidFill>
          <a:ln w="9525">
            <a:noFill/>
            <a:round/>
            <a:headEnd/>
            <a:tailEnd/>
          </a:ln>
        </p:spPr>
        <p:txBody>
          <a:bodyPr wrap="none" anchor="ctr"/>
          <a:lstStyle/>
          <a:p>
            <a:endParaRPr lang="en-GB"/>
          </a:p>
        </p:txBody>
      </p:sp>
      <p:sp>
        <p:nvSpPr>
          <p:cNvPr id="102420" name="Text Box 22"/>
          <p:cNvSpPr txBox="1">
            <a:spLocks noChangeArrowheads="1"/>
          </p:cNvSpPr>
          <p:nvPr/>
        </p:nvSpPr>
        <p:spPr bwMode="auto">
          <a:xfrm>
            <a:off x="7745017" y="1522884"/>
            <a:ext cx="948529" cy="338554"/>
          </a:xfrm>
          <a:prstGeom prst="rect">
            <a:avLst/>
          </a:prstGeom>
          <a:noFill/>
          <a:ln w="38100">
            <a:noFill/>
            <a:miter lim="800000"/>
            <a:headEnd/>
            <a:tailEnd/>
          </a:ln>
        </p:spPr>
        <p:txBody>
          <a:bodyPr wrap="none">
            <a:spAutoFit/>
          </a:bodyPr>
          <a:lstStyle/>
          <a:p>
            <a:pPr algn="ctr" eaLnBrk="0" hangingPunct="0"/>
            <a:r>
              <a:rPr lang="en-GB" sz="1600" b="0" dirty="0">
                <a:solidFill>
                  <a:srgbClr val="003A80"/>
                </a:solidFill>
              </a:rPr>
              <a:t>Recovery</a:t>
            </a:r>
            <a:endParaRPr lang="en-US" sz="1600" b="0" dirty="0">
              <a:solidFill>
                <a:srgbClr val="003A80"/>
              </a:solidFill>
            </a:endParaRPr>
          </a:p>
        </p:txBody>
      </p:sp>
      <p:sp>
        <p:nvSpPr>
          <p:cNvPr id="52246" name="Rectangle 25"/>
          <p:cNvSpPr>
            <a:spLocks noGrp="1" noChangeArrowheads="1"/>
          </p:cNvSpPr>
          <p:nvPr>
            <p:ph type="title"/>
          </p:nvPr>
        </p:nvSpPr>
        <p:spPr>
          <a:xfrm>
            <a:off x="0" y="0"/>
            <a:ext cx="7984503" cy="868363"/>
          </a:xfrm>
          <a:noFill/>
        </p:spPr>
        <p:txBody>
          <a:bodyPr lIns="144000" tIns="144000" rIns="72000" bIns="72000">
            <a:normAutofit/>
          </a:bodyPr>
          <a:lstStyle/>
          <a:p>
            <a:pPr>
              <a:defRPr/>
            </a:pPr>
            <a:r>
              <a:rPr lang="en-GB" sz="3200" dirty="0" smtClean="0">
                <a:solidFill>
                  <a:srgbClr val="4F821A"/>
                </a:solidFill>
                <a:latin typeface="Century Gothic"/>
                <a:ea typeface="+mj-ea"/>
                <a:cs typeface="Century Gothic"/>
              </a:rPr>
              <a:t>ECDC contribution to health security</a:t>
            </a:r>
          </a:p>
        </p:txBody>
      </p:sp>
      <p:sp>
        <p:nvSpPr>
          <p:cNvPr id="102423" name="Rectangle 26"/>
          <p:cNvSpPr>
            <a:spLocks noGrp="1" noChangeArrowheads="1"/>
          </p:cNvSpPr>
          <p:nvPr>
            <p:ph type="body" idx="1"/>
          </p:nvPr>
        </p:nvSpPr>
        <p:spPr>
          <a:xfrm>
            <a:off x="7566496" y="2027982"/>
            <a:ext cx="1511747" cy="1823576"/>
          </a:xfrm>
        </p:spPr>
        <p:txBody>
          <a:bodyPr wrap="square" lIns="91440" tIns="45720" rIns="91440" bIns="45720">
            <a:spAutoFit/>
          </a:bodyPr>
          <a:lstStyle/>
          <a:p>
            <a:pPr marL="171450" indent="-171450">
              <a:buFont typeface="Arial" panose="020B0604020202020204" pitchFamily="34" charset="0"/>
              <a:buChar char="•"/>
              <a:tabLst>
                <a:tab pos="177800" algn="l"/>
              </a:tabLst>
            </a:pPr>
            <a:r>
              <a:rPr lang="en-US" sz="1000" dirty="0">
                <a:ea typeface="ＭＳ Ｐゴシック" pitchFamily="34" charset="-128"/>
              </a:rPr>
              <a:t>Guidance on rehabilitation/ decontamination</a:t>
            </a:r>
          </a:p>
          <a:p>
            <a:pPr marL="171450" indent="-171450">
              <a:buFont typeface="Arial" panose="020B0604020202020204" pitchFamily="34" charset="0"/>
              <a:buChar char="•"/>
              <a:tabLst>
                <a:tab pos="177800" algn="l"/>
              </a:tabLst>
            </a:pPr>
            <a:r>
              <a:rPr lang="en-US" sz="1000" dirty="0">
                <a:ea typeface="ＭＳ Ｐゴシック" pitchFamily="34" charset="-128"/>
              </a:rPr>
              <a:t>Crisis </a:t>
            </a:r>
            <a:r>
              <a:rPr lang="en-US" sz="1000" dirty="0" err="1">
                <a:ea typeface="ＭＳ Ｐゴシック" pitchFamily="34" charset="-128"/>
              </a:rPr>
              <a:t>Mgt</a:t>
            </a:r>
            <a:r>
              <a:rPr lang="en-US" sz="1000" dirty="0">
                <a:ea typeface="ＭＳ Ｐゴシック" pitchFamily="34" charset="-128"/>
              </a:rPr>
              <a:t> and Response Evaluation</a:t>
            </a:r>
          </a:p>
          <a:p>
            <a:pPr marL="171450" indent="-171450">
              <a:buFont typeface="Arial" panose="020B0604020202020204" pitchFamily="34" charset="0"/>
              <a:buChar char="•"/>
              <a:tabLst>
                <a:tab pos="177800" algn="l"/>
              </a:tabLst>
            </a:pPr>
            <a:r>
              <a:rPr lang="en-US" sz="1000" dirty="0">
                <a:ea typeface="ＭＳ Ｐゴシック" pitchFamily="34" charset="-128"/>
              </a:rPr>
              <a:t>Lessons identified &gt; case studies</a:t>
            </a:r>
          </a:p>
          <a:p>
            <a:pPr marL="171450" indent="-171450">
              <a:buFont typeface="Arial" panose="020B0604020202020204" pitchFamily="34" charset="0"/>
              <a:buChar char="•"/>
              <a:tabLst>
                <a:tab pos="177800" algn="l"/>
              </a:tabLst>
            </a:pPr>
            <a:r>
              <a:rPr lang="en-US" sz="1000" dirty="0">
                <a:ea typeface="ＭＳ Ｐゴシック" pitchFamily="34" charset="-128"/>
              </a:rPr>
              <a:t>Update detection/response protocols</a:t>
            </a:r>
          </a:p>
        </p:txBody>
      </p:sp>
      <p:sp>
        <p:nvSpPr>
          <p:cNvPr id="102424" name="Text Box 27"/>
          <p:cNvSpPr txBox="1">
            <a:spLocks noChangeArrowheads="1"/>
          </p:cNvSpPr>
          <p:nvPr/>
        </p:nvSpPr>
        <p:spPr bwMode="auto">
          <a:xfrm>
            <a:off x="5910313" y="2488059"/>
            <a:ext cx="1512168" cy="861774"/>
          </a:xfrm>
          <a:prstGeom prst="rect">
            <a:avLst/>
          </a:prstGeom>
          <a:noFill/>
          <a:ln w="38100">
            <a:noFill/>
            <a:miter lim="800000"/>
            <a:headEnd/>
            <a:tailEnd/>
          </a:ln>
        </p:spPr>
        <p:txBody>
          <a:bodyPr wrap="square">
            <a:spAutoFit/>
          </a:bodyPr>
          <a:lstStyle/>
          <a:p>
            <a:pPr eaLnBrk="0" hangingPunct="0">
              <a:buFontTx/>
              <a:buChar char="•"/>
              <a:tabLst>
                <a:tab pos="36000" algn="l"/>
                <a:tab pos="176400" algn="l"/>
              </a:tabLst>
            </a:pPr>
            <a:r>
              <a:rPr lang="en-GB" sz="1000" b="0" dirty="0"/>
              <a:t> 	Outbreak investigation</a:t>
            </a:r>
          </a:p>
          <a:p>
            <a:pPr eaLnBrk="0" hangingPunct="0">
              <a:buFontTx/>
              <a:buChar char="•"/>
              <a:tabLst>
                <a:tab pos="36000" algn="l"/>
                <a:tab pos="176400" algn="l"/>
              </a:tabLst>
            </a:pPr>
            <a:r>
              <a:rPr lang="en-GB" sz="1000" b="0" dirty="0"/>
              <a:t> 	Mobilisation of networks</a:t>
            </a:r>
          </a:p>
          <a:p>
            <a:pPr eaLnBrk="0" hangingPunct="0">
              <a:buFontTx/>
              <a:buChar char="•"/>
              <a:tabLst>
                <a:tab pos="36000" algn="l"/>
                <a:tab pos="176400" algn="l"/>
              </a:tabLst>
            </a:pPr>
            <a:r>
              <a:rPr lang="en-GB" sz="1000" b="0" dirty="0"/>
              <a:t> 	Deployment of OAT</a:t>
            </a:r>
            <a:endParaRPr lang="en-US" sz="1000" b="0" dirty="0"/>
          </a:p>
        </p:txBody>
      </p:sp>
      <p:sp>
        <p:nvSpPr>
          <p:cNvPr id="26" name="AutoShape 3"/>
          <p:cNvSpPr>
            <a:spLocks noChangeArrowheads="1"/>
          </p:cNvSpPr>
          <p:nvPr/>
        </p:nvSpPr>
        <p:spPr bwMode="auto">
          <a:xfrm>
            <a:off x="114176" y="1484784"/>
            <a:ext cx="1477714" cy="3260725"/>
          </a:xfrm>
          <a:prstGeom prst="roundRect">
            <a:avLst>
              <a:gd name="adj" fmla="val 16667"/>
            </a:avLst>
          </a:prstGeom>
          <a:solidFill>
            <a:schemeClr val="accent1">
              <a:lumMod val="20000"/>
              <a:lumOff val="80000"/>
              <a:alpha val="39000"/>
            </a:schemeClr>
          </a:solidFill>
          <a:ln w="9525">
            <a:noFill/>
            <a:round/>
            <a:headEnd/>
            <a:tailEnd/>
          </a:ln>
        </p:spPr>
        <p:txBody>
          <a:bodyPr wrap="none" anchor="ctr"/>
          <a:lstStyle/>
          <a:p>
            <a:endParaRPr lang="en-GB"/>
          </a:p>
        </p:txBody>
      </p:sp>
      <p:sp>
        <p:nvSpPr>
          <p:cNvPr id="27" name="Text Box 11"/>
          <p:cNvSpPr txBox="1">
            <a:spLocks noChangeArrowheads="1"/>
          </p:cNvSpPr>
          <p:nvPr/>
        </p:nvSpPr>
        <p:spPr bwMode="auto">
          <a:xfrm>
            <a:off x="338733" y="1506463"/>
            <a:ext cx="1092351" cy="338554"/>
          </a:xfrm>
          <a:prstGeom prst="rect">
            <a:avLst/>
          </a:prstGeom>
          <a:noFill/>
          <a:ln w="38100">
            <a:noFill/>
            <a:miter lim="800000"/>
            <a:headEnd/>
            <a:tailEnd/>
          </a:ln>
        </p:spPr>
        <p:txBody>
          <a:bodyPr wrap="none">
            <a:spAutoFit/>
          </a:bodyPr>
          <a:lstStyle/>
          <a:p>
            <a:pPr algn="ctr" eaLnBrk="0" hangingPunct="0"/>
            <a:r>
              <a:rPr lang="en-GB" sz="1600" b="0" dirty="0" smtClean="0">
                <a:solidFill>
                  <a:srgbClr val="003A80"/>
                </a:solidFill>
              </a:rPr>
              <a:t>Prevention</a:t>
            </a:r>
            <a:endParaRPr lang="en-US" sz="1600" b="0" dirty="0">
              <a:solidFill>
                <a:srgbClr val="003A80"/>
              </a:solidFill>
            </a:endParaRPr>
          </a:p>
        </p:txBody>
      </p:sp>
      <p:sp>
        <p:nvSpPr>
          <p:cNvPr id="28" name="Text Box 14"/>
          <p:cNvSpPr txBox="1">
            <a:spLocks noChangeArrowheads="1"/>
          </p:cNvSpPr>
          <p:nvPr/>
        </p:nvSpPr>
        <p:spPr bwMode="auto">
          <a:xfrm>
            <a:off x="114176" y="1866503"/>
            <a:ext cx="1528738" cy="923330"/>
          </a:xfrm>
          <a:prstGeom prst="rect">
            <a:avLst/>
          </a:prstGeom>
          <a:noFill/>
          <a:ln w="38100">
            <a:noFill/>
            <a:miter lim="800000"/>
            <a:headEnd/>
            <a:tailEnd/>
          </a:ln>
        </p:spPr>
        <p:txBody>
          <a:bodyPr wrap="square">
            <a:spAutoFit/>
          </a:bodyPr>
          <a:lstStyle/>
          <a:p>
            <a:pPr eaLnBrk="0" hangingPunct="0">
              <a:buFontTx/>
              <a:buChar char="•"/>
            </a:pPr>
            <a:r>
              <a:rPr lang="en-GB" sz="1000" dirty="0"/>
              <a:t>Scientific research and guidance</a:t>
            </a:r>
          </a:p>
          <a:p>
            <a:pPr eaLnBrk="0" hangingPunct="0">
              <a:buFontTx/>
              <a:buChar char="•"/>
            </a:pPr>
            <a:r>
              <a:rPr lang="en-GB" sz="1000" dirty="0"/>
              <a:t>Health determinants</a:t>
            </a:r>
          </a:p>
          <a:p>
            <a:pPr eaLnBrk="0" hangingPunct="0">
              <a:buFontTx/>
              <a:buChar char="•"/>
            </a:pPr>
            <a:r>
              <a:rPr lang="en-GB" sz="1000" dirty="0"/>
              <a:t>Prevention guidance (AMR, VPD)</a:t>
            </a:r>
          </a:p>
          <a:p>
            <a:pPr eaLnBrk="0" hangingPunct="0">
              <a:buFontTx/>
              <a:buChar char="•"/>
            </a:pPr>
            <a:r>
              <a:rPr lang="en-GB" sz="1000" dirty="0"/>
              <a:t>Risk communication</a:t>
            </a:r>
            <a:endParaRPr lang="en-US" sz="1000" dirty="0"/>
          </a:p>
        </p:txBody>
      </p:sp>
      <p:sp>
        <p:nvSpPr>
          <p:cNvPr id="29" name="AutoShape 20"/>
          <p:cNvSpPr>
            <a:spLocks noChangeArrowheads="1"/>
          </p:cNvSpPr>
          <p:nvPr/>
        </p:nvSpPr>
        <p:spPr bwMode="auto">
          <a:xfrm>
            <a:off x="0" y="5013176"/>
            <a:ext cx="2210768" cy="10334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3175">
            <a:solidFill>
              <a:schemeClr val="tx1"/>
            </a:solidFill>
            <a:miter lim="800000"/>
            <a:headEnd/>
            <a:tailEnd/>
          </a:ln>
        </p:spPr>
        <p:txBody>
          <a:bodyPr wrap="none" anchor="ctr"/>
          <a:lstStyle/>
          <a:p>
            <a:pPr algn="ctr" eaLnBrk="0" hangingPunct="0"/>
            <a:r>
              <a:rPr lang="en-GB" sz="2400" b="0" dirty="0" smtClean="0">
                <a:solidFill>
                  <a:srgbClr val="003A80"/>
                </a:solidFill>
                <a:latin typeface="Century Gothic"/>
                <a:cs typeface="Century Gothic"/>
              </a:rPr>
              <a:t>Prevention</a:t>
            </a:r>
            <a:endParaRPr lang="en-US" sz="2400" b="0" dirty="0">
              <a:solidFill>
                <a:srgbClr val="003A80"/>
              </a:solidFill>
              <a:latin typeface="Century Gothic"/>
              <a:cs typeface="Century Gothic"/>
            </a:endParaRPr>
          </a:p>
        </p:txBody>
      </p:sp>
    </p:spTree>
    <p:extLst>
      <p:ext uri="{BB962C8B-B14F-4D97-AF65-F5344CB8AC3E}">
        <p14:creationId xmlns:p14="http://schemas.microsoft.com/office/powerpoint/2010/main" val="226340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16"/>
                                        </p:tgtEl>
                                        <p:attrNameLst>
                                          <p:attrName>style.visibility</p:attrName>
                                        </p:attrNameLst>
                                      </p:cBhvr>
                                      <p:to>
                                        <p:strVal val="visible"/>
                                      </p:to>
                                    </p:set>
                                    <p:animEffect transition="in" filter="wipe(left)">
                                      <p:cBhvr>
                                        <p:cTn id="7" dur="500"/>
                                        <p:tgtEl>
                                          <p:spTgt spid="1024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417"/>
                                        </p:tgtEl>
                                        <p:attrNameLst>
                                          <p:attrName>style.visibility</p:attrName>
                                        </p:attrNameLst>
                                      </p:cBhvr>
                                      <p:to>
                                        <p:strVal val="visible"/>
                                      </p:to>
                                    </p:set>
                                    <p:animEffect transition="in" filter="wipe(left)">
                                      <p:cBhvr>
                                        <p:cTn id="10" dur="500"/>
                                        <p:tgtEl>
                                          <p:spTgt spid="1024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2418"/>
                                        </p:tgtEl>
                                        <p:attrNameLst>
                                          <p:attrName>style.visibility</p:attrName>
                                        </p:attrNameLst>
                                      </p:cBhvr>
                                      <p:to>
                                        <p:strVal val="visible"/>
                                      </p:to>
                                    </p:set>
                                    <p:animEffect transition="in" filter="wipe(left)">
                                      <p:cBhvr>
                                        <p:cTn id="13" dur="500"/>
                                        <p:tgtEl>
                                          <p:spTgt spid="10241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26"/>
                                        </p:tgtEl>
                                      </p:cBhvr>
                                    </p:animEffect>
                                    <p:set>
                                      <p:cBhvr>
                                        <p:cTn id="21" dur="1" fill="hold">
                                          <p:stCondLst>
                                            <p:cond delay="499"/>
                                          </p:stCondLst>
                                        </p:cTn>
                                        <p:tgtEl>
                                          <p:spTgt spid="2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7"/>
                                        </p:tgtEl>
                                      </p:cBhvr>
                                    </p:animEffect>
                                    <p:set>
                                      <p:cBhvr>
                                        <p:cTn id="24" dur="1" fill="hold">
                                          <p:stCondLst>
                                            <p:cond delay="499"/>
                                          </p:stCondLst>
                                        </p:cTn>
                                        <p:tgtEl>
                                          <p:spTgt spid="27"/>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02403"/>
                                        </p:tgtEl>
                                      </p:cBhvr>
                                    </p:animEffect>
                                    <p:set>
                                      <p:cBhvr>
                                        <p:cTn id="30" dur="1" fill="hold">
                                          <p:stCondLst>
                                            <p:cond delay="499"/>
                                          </p:stCondLst>
                                        </p:cTn>
                                        <p:tgtEl>
                                          <p:spTgt spid="102403"/>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02408"/>
                                        </p:tgtEl>
                                      </p:cBhvr>
                                    </p:animEffect>
                                    <p:set>
                                      <p:cBhvr>
                                        <p:cTn id="33" dur="1" fill="hold">
                                          <p:stCondLst>
                                            <p:cond delay="499"/>
                                          </p:stCondLst>
                                        </p:cTn>
                                        <p:tgtEl>
                                          <p:spTgt spid="102408"/>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02411"/>
                                        </p:tgtEl>
                                      </p:cBhvr>
                                    </p:animEffect>
                                    <p:set>
                                      <p:cBhvr>
                                        <p:cTn id="36" dur="1" fill="hold">
                                          <p:stCondLst>
                                            <p:cond delay="499"/>
                                          </p:stCondLst>
                                        </p:cTn>
                                        <p:tgtEl>
                                          <p:spTgt spid="10241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02404"/>
                                        </p:tgtEl>
                                      </p:cBhvr>
                                    </p:animEffect>
                                    <p:set>
                                      <p:cBhvr>
                                        <p:cTn id="39" dur="1" fill="hold">
                                          <p:stCondLst>
                                            <p:cond delay="499"/>
                                          </p:stCondLst>
                                        </p:cTn>
                                        <p:tgtEl>
                                          <p:spTgt spid="102404"/>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02407"/>
                                        </p:tgtEl>
                                      </p:cBhvr>
                                    </p:animEffect>
                                    <p:set>
                                      <p:cBhvr>
                                        <p:cTn id="42" dur="1" fill="hold">
                                          <p:stCondLst>
                                            <p:cond delay="499"/>
                                          </p:stCondLst>
                                        </p:cTn>
                                        <p:tgtEl>
                                          <p:spTgt spid="102407"/>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102410"/>
                                        </p:tgtEl>
                                      </p:cBhvr>
                                    </p:animEffect>
                                    <p:set>
                                      <p:cBhvr>
                                        <p:cTn id="45" dur="1" fill="hold">
                                          <p:stCondLst>
                                            <p:cond delay="499"/>
                                          </p:stCondLst>
                                        </p:cTn>
                                        <p:tgtEl>
                                          <p:spTgt spid="102410"/>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102413"/>
                                        </p:tgtEl>
                                      </p:cBhvr>
                                    </p:animEffect>
                                    <p:set>
                                      <p:cBhvr>
                                        <p:cTn id="48" dur="1" fill="hold">
                                          <p:stCondLst>
                                            <p:cond delay="499"/>
                                          </p:stCondLst>
                                        </p:cTn>
                                        <p:tgtEl>
                                          <p:spTgt spid="102413"/>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102415"/>
                                        </p:tgtEl>
                                      </p:cBhvr>
                                    </p:animEffect>
                                    <p:set>
                                      <p:cBhvr>
                                        <p:cTn id="51" dur="1" fill="hold">
                                          <p:stCondLst>
                                            <p:cond delay="499"/>
                                          </p:stCondLst>
                                        </p:cTn>
                                        <p:tgtEl>
                                          <p:spTgt spid="102415"/>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102424"/>
                                        </p:tgtEl>
                                      </p:cBhvr>
                                    </p:animEffect>
                                    <p:set>
                                      <p:cBhvr>
                                        <p:cTn id="54" dur="1" fill="hold">
                                          <p:stCondLst>
                                            <p:cond delay="499"/>
                                          </p:stCondLst>
                                        </p:cTn>
                                        <p:tgtEl>
                                          <p:spTgt spid="102424"/>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102419"/>
                                        </p:tgtEl>
                                      </p:cBhvr>
                                    </p:animEffect>
                                    <p:set>
                                      <p:cBhvr>
                                        <p:cTn id="57" dur="1" fill="hold">
                                          <p:stCondLst>
                                            <p:cond delay="499"/>
                                          </p:stCondLst>
                                        </p:cTn>
                                        <p:tgtEl>
                                          <p:spTgt spid="102419"/>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02420"/>
                                        </p:tgtEl>
                                      </p:cBhvr>
                                    </p:animEffect>
                                    <p:set>
                                      <p:cBhvr>
                                        <p:cTn id="60" dur="1" fill="hold">
                                          <p:stCondLst>
                                            <p:cond delay="499"/>
                                          </p:stCondLst>
                                        </p:cTn>
                                        <p:tgtEl>
                                          <p:spTgt spid="102420"/>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102423">
                                            <p:txEl>
                                              <p:pRg st="0" end="0"/>
                                            </p:txEl>
                                          </p:spTgt>
                                        </p:tgtEl>
                                      </p:cBhvr>
                                    </p:animEffect>
                                    <p:set>
                                      <p:cBhvr>
                                        <p:cTn id="63" dur="1" fill="hold">
                                          <p:stCondLst>
                                            <p:cond delay="499"/>
                                          </p:stCondLst>
                                        </p:cTn>
                                        <p:tgtEl>
                                          <p:spTgt spid="102423">
                                            <p:txEl>
                                              <p:pRg st="0" end="0"/>
                                            </p:txEl>
                                          </p:spTgt>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102423">
                                            <p:txEl>
                                              <p:pRg st="1" end="1"/>
                                            </p:txEl>
                                          </p:spTgt>
                                        </p:tgtEl>
                                      </p:cBhvr>
                                    </p:animEffect>
                                    <p:set>
                                      <p:cBhvr>
                                        <p:cTn id="66" dur="1" fill="hold">
                                          <p:stCondLst>
                                            <p:cond delay="499"/>
                                          </p:stCondLst>
                                        </p:cTn>
                                        <p:tgtEl>
                                          <p:spTgt spid="102423">
                                            <p:txEl>
                                              <p:pRg st="1" end="1"/>
                                            </p:txEl>
                                          </p:spTgt>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102423">
                                            <p:txEl>
                                              <p:pRg st="2" end="2"/>
                                            </p:txEl>
                                          </p:spTgt>
                                        </p:tgtEl>
                                      </p:cBhvr>
                                    </p:animEffect>
                                    <p:set>
                                      <p:cBhvr>
                                        <p:cTn id="69" dur="1" fill="hold">
                                          <p:stCondLst>
                                            <p:cond delay="499"/>
                                          </p:stCondLst>
                                        </p:cTn>
                                        <p:tgtEl>
                                          <p:spTgt spid="102423">
                                            <p:txEl>
                                              <p:pRg st="2" end="2"/>
                                            </p:txEl>
                                          </p:spTgt>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102423">
                                            <p:txEl>
                                              <p:pRg st="3" end="3"/>
                                            </p:txEl>
                                          </p:spTgt>
                                        </p:tgtEl>
                                      </p:cBhvr>
                                    </p:animEffect>
                                    <p:set>
                                      <p:cBhvr>
                                        <p:cTn id="72" dur="1" fill="hold">
                                          <p:stCondLst>
                                            <p:cond delay="499"/>
                                          </p:stCondLst>
                                        </p:cTn>
                                        <p:tgtEl>
                                          <p:spTgt spid="10242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nimBg="1"/>
      <p:bldP spid="102404" grpId="0" animBg="1"/>
      <p:bldP spid="102407" grpId="0"/>
      <p:bldP spid="102408" grpId="0"/>
      <p:bldP spid="102410" grpId="0"/>
      <p:bldP spid="102411" grpId="0"/>
      <p:bldP spid="102413" grpId="0" animBg="1"/>
      <p:bldP spid="102415" grpId="0"/>
      <p:bldP spid="102416" grpId="0" animBg="1"/>
      <p:bldP spid="102417" grpId="0" animBg="1"/>
      <p:bldP spid="102418" grpId="0" animBg="1"/>
      <p:bldP spid="102419" grpId="0" animBg="1"/>
      <p:bldP spid="102420" grpId="0"/>
      <p:bldP spid="102423" grpId="0" build="p"/>
      <p:bldP spid="102424" grpId="0"/>
      <p:bldP spid="26" grpId="0" animBg="1"/>
      <p:bldP spid="27" grpId="0"/>
      <p:bldP spid="28" grpId="0"/>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Callout 15"/>
          <p:cNvSpPr/>
          <p:nvPr/>
        </p:nvSpPr>
        <p:spPr bwMode="auto">
          <a:xfrm>
            <a:off x="429208" y="1660849"/>
            <a:ext cx="6018244" cy="4208106"/>
          </a:xfrm>
          <a:prstGeom prst="rightArrowCallou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Tahoma" pitchFamily="34" charset="0"/>
            </a:endParaRPr>
          </a:p>
        </p:txBody>
      </p:sp>
      <p:sp>
        <p:nvSpPr>
          <p:cNvPr id="2" name="Title 1"/>
          <p:cNvSpPr>
            <a:spLocks noGrp="1"/>
          </p:cNvSpPr>
          <p:nvPr>
            <p:ph type="title"/>
          </p:nvPr>
        </p:nvSpPr>
        <p:spPr>
          <a:xfrm>
            <a:off x="323850" y="133544"/>
            <a:ext cx="7569320" cy="858494"/>
          </a:xfrm>
        </p:spPr>
        <p:txBody>
          <a:bodyPr/>
          <a:lstStyle/>
          <a:p>
            <a:r>
              <a:rPr lang="en-GB" dirty="0" smtClean="0">
                <a:solidFill>
                  <a:srgbClr val="4F821A"/>
                </a:solidFill>
                <a:latin typeface="Century Gothic"/>
                <a:cs typeface="Century Gothic"/>
              </a:rPr>
              <a:t>ECDC Country Preparedness Support</a:t>
            </a:r>
            <a:endParaRPr lang="en-GB" dirty="0">
              <a:solidFill>
                <a:srgbClr val="4F821A"/>
              </a:solidFill>
              <a:latin typeface="Century Gothic"/>
              <a:cs typeface="Century Gothic"/>
            </a:endParaRPr>
          </a:p>
        </p:txBody>
      </p:sp>
      <p:sp>
        <p:nvSpPr>
          <p:cNvPr id="3" name="Rectangle 2"/>
          <p:cNvSpPr/>
          <p:nvPr/>
        </p:nvSpPr>
        <p:spPr bwMode="auto">
          <a:xfrm>
            <a:off x="429207" y="2006082"/>
            <a:ext cx="1231641" cy="3564294"/>
          </a:xfrm>
          <a:prstGeom prst="rect">
            <a:avLst/>
          </a:prstGeom>
          <a:solidFill>
            <a:schemeClr val="accent4">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Tahoma" pitchFamily="34" charset="0"/>
              </a:rPr>
              <a:t>Health Emergency Preparedness</a:t>
            </a:r>
          </a:p>
        </p:txBody>
      </p:sp>
      <p:sp>
        <p:nvSpPr>
          <p:cNvPr id="4" name="Rectangle 3"/>
          <p:cNvSpPr/>
          <p:nvPr/>
        </p:nvSpPr>
        <p:spPr bwMode="auto">
          <a:xfrm>
            <a:off x="1791478" y="2006082"/>
            <a:ext cx="1427584" cy="914400"/>
          </a:xfrm>
          <a:prstGeom prst="rect">
            <a:avLst/>
          </a:prstGeom>
          <a:solidFill>
            <a:schemeClr val="accent4">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Tahoma" pitchFamily="34" charset="0"/>
              </a:rPr>
              <a:t>Identification of evidence</a:t>
            </a:r>
          </a:p>
        </p:txBody>
      </p:sp>
      <p:sp>
        <p:nvSpPr>
          <p:cNvPr id="6" name="Rectangle 5"/>
          <p:cNvSpPr/>
          <p:nvPr/>
        </p:nvSpPr>
        <p:spPr bwMode="auto">
          <a:xfrm>
            <a:off x="1791478" y="3331029"/>
            <a:ext cx="1427584" cy="914400"/>
          </a:xfrm>
          <a:prstGeom prst="rect">
            <a:avLst/>
          </a:prstGeom>
          <a:solidFill>
            <a:schemeClr val="accent4">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Tahoma" pitchFamily="34" charset="0"/>
              </a:rPr>
              <a:t>Dissemination of good practice</a:t>
            </a:r>
          </a:p>
        </p:txBody>
      </p:sp>
      <p:sp>
        <p:nvSpPr>
          <p:cNvPr id="7" name="Rectangle 6"/>
          <p:cNvSpPr/>
          <p:nvPr/>
        </p:nvSpPr>
        <p:spPr bwMode="auto">
          <a:xfrm>
            <a:off x="1791478" y="4655976"/>
            <a:ext cx="1427584" cy="914400"/>
          </a:xfrm>
          <a:prstGeom prst="rect">
            <a:avLst/>
          </a:prstGeom>
          <a:solidFill>
            <a:schemeClr val="accent4">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Tahoma" pitchFamily="34" charset="0"/>
              </a:rPr>
              <a:t>Capacity strengthening</a:t>
            </a:r>
          </a:p>
        </p:txBody>
      </p:sp>
      <p:sp>
        <p:nvSpPr>
          <p:cNvPr id="5" name="Rectangle 4"/>
          <p:cNvSpPr/>
          <p:nvPr/>
        </p:nvSpPr>
        <p:spPr bwMode="auto">
          <a:xfrm>
            <a:off x="3312367" y="2006082"/>
            <a:ext cx="1212980" cy="373223"/>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ahoma" pitchFamily="34" charset="0"/>
              </a:rPr>
              <a:t>Literature review</a:t>
            </a:r>
          </a:p>
        </p:txBody>
      </p:sp>
      <p:sp>
        <p:nvSpPr>
          <p:cNvPr id="9" name="Rectangle 8"/>
          <p:cNvSpPr/>
          <p:nvPr/>
        </p:nvSpPr>
        <p:spPr bwMode="auto">
          <a:xfrm>
            <a:off x="3312367" y="2575248"/>
            <a:ext cx="1212980" cy="345233"/>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ahoma" pitchFamily="34" charset="0"/>
              </a:rPr>
              <a:t>Case studies</a:t>
            </a:r>
          </a:p>
        </p:txBody>
      </p:sp>
      <p:sp>
        <p:nvSpPr>
          <p:cNvPr id="10" name="Rectangle 9"/>
          <p:cNvSpPr/>
          <p:nvPr/>
        </p:nvSpPr>
        <p:spPr bwMode="auto">
          <a:xfrm>
            <a:off x="3312367" y="3331028"/>
            <a:ext cx="1212980" cy="345233"/>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ahoma" pitchFamily="34" charset="0"/>
              </a:rPr>
              <a:t>Development of tools</a:t>
            </a:r>
          </a:p>
        </p:txBody>
      </p:sp>
      <p:sp>
        <p:nvSpPr>
          <p:cNvPr id="11" name="Rectangle 10"/>
          <p:cNvSpPr/>
          <p:nvPr/>
        </p:nvSpPr>
        <p:spPr bwMode="auto">
          <a:xfrm>
            <a:off x="3312367" y="3900195"/>
            <a:ext cx="1212980" cy="345233"/>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ahoma" pitchFamily="34" charset="0"/>
              </a:rPr>
              <a:t>Good practice workshops</a:t>
            </a:r>
          </a:p>
        </p:txBody>
      </p:sp>
      <p:sp>
        <p:nvSpPr>
          <p:cNvPr id="12" name="Rectangle 11"/>
          <p:cNvSpPr/>
          <p:nvPr/>
        </p:nvSpPr>
        <p:spPr bwMode="auto">
          <a:xfrm>
            <a:off x="3312367" y="4655975"/>
            <a:ext cx="1212980" cy="345233"/>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ahoma" pitchFamily="34" charset="0"/>
              </a:rPr>
              <a:t>Training</a:t>
            </a:r>
          </a:p>
        </p:txBody>
      </p:sp>
      <p:sp>
        <p:nvSpPr>
          <p:cNvPr id="13" name="Rectangle 12"/>
          <p:cNvSpPr/>
          <p:nvPr/>
        </p:nvSpPr>
        <p:spPr bwMode="auto">
          <a:xfrm>
            <a:off x="3312367" y="5225142"/>
            <a:ext cx="1212980" cy="345233"/>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GB" sz="1200" dirty="0" smtClean="0"/>
              <a:t>Simulation exercises</a:t>
            </a:r>
            <a:endParaRPr kumimoji="0" lang="en-GB" sz="1200" b="0" i="0" u="none" strike="noStrike" cap="none" normalizeH="0" baseline="0" dirty="0" smtClean="0">
              <a:ln>
                <a:noFill/>
              </a:ln>
              <a:effectLst/>
            </a:endParaRPr>
          </a:p>
        </p:txBody>
      </p:sp>
      <p:sp>
        <p:nvSpPr>
          <p:cNvPr id="8" name="Rounded Rectangle 7"/>
          <p:cNvSpPr/>
          <p:nvPr/>
        </p:nvSpPr>
        <p:spPr bwMode="auto">
          <a:xfrm>
            <a:off x="6447452" y="1660848"/>
            <a:ext cx="2589044" cy="4504455"/>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457200" indent="-457200">
              <a:buFont typeface="+mj-lt"/>
              <a:buAutoNum type="arabicPeriod"/>
            </a:pPr>
            <a:r>
              <a:rPr lang="en-GB" sz="1200" dirty="0"/>
              <a:t>Support EU implementation of Decision 1082/2013/EU to </a:t>
            </a:r>
            <a:r>
              <a:rPr lang="en-GB" sz="1200" b="1" dirty="0"/>
              <a:t>enhance  preparedness for serious cross-border threats to health</a:t>
            </a:r>
          </a:p>
          <a:p>
            <a:pPr marL="457200" lvl="0" indent="-457200">
              <a:buFont typeface="+mj-lt"/>
              <a:buAutoNum type="arabicPeriod"/>
            </a:pPr>
            <a:r>
              <a:rPr lang="en-GB" sz="1200" dirty="0"/>
              <a:t>Support country-level </a:t>
            </a:r>
            <a:r>
              <a:rPr lang="en-GB" sz="1200" b="1" dirty="0"/>
              <a:t>public health emergency preparedness planning </a:t>
            </a:r>
            <a:r>
              <a:rPr lang="en-GB" sz="1200" dirty="0"/>
              <a:t>and implementation in the field of communicable diseases</a:t>
            </a:r>
          </a:p>
          <a:p>
            <a:pPr marL="457200" lvl="0" indent="-457200">
              <a:buFont typeface="+mj-lt"/>
              <a:buAutoNum type="arabicPeriod"/>
            </a:pPr>
            <a:r>
              <a:rPr lang="en-GB" sz="1200" dirty="0"/>
              <a:t>Facilitate </a:t>
            </a:r>
            <a:r>
              <a:rPr lang="en-GB" sz="1200" b="1" dirty="0"/>
              <a:t>cross-border and </a:t>
            </a:r>
            <a:r>
              <a:rPr lang="en-GB" sz="1200" b="1" dirty="0" err="1"/>
              <a:t>intersectoral</a:t>
            </a:r>
            <a:r>
              <a:rPr lang="en-GB" sz="1200" b="1" dirty="0"/>
              <a:t> collaboration </a:t>
            </a:r>
            <a:r>
              <a:rPr lang="en-GB" sz="1200" dirty="0"/>
              <a:t>in the field of public health emergency preparedness with relevant EU and international partners</a:t>
            </a:r>
          </a:p>
          <a:p>
            <a:pPr marL="457200" lvl="0" indent="-457200">
              <a:buFont typeface="+mj-lt"/>
              <a:buAutoNum type="arabicPeriod"/>
            </a:pPr>
            <a:r>
              <a:rPr lang="en-GB" sz="1200" dirty="0"/>
              <a:t>Coordinate and </a:t>
            </a:r>
            <a:r>
              <a:rPr lang="en-GB" sz="1200" b="1" dirty="0"/>
              <a:t>steer preparedness activities within ECDC as related to relevant disease</a:t>
            </a:r>
            <a:r>
              <a:rPr lang="en-GB" sz="1200" dirty="0"/>
              <a:t> programmes and core public health functions</a:t>
            </a:r>
          </a:p>
        </p:txBody>
      </p:sp>
      <p:sp>
        <p:nvSpPr>
          <p:cNvPr id="15" name="Content Placeholder 2"/>
          <p:cNvSpPr>
            <a:spLocks noGrp="1"/>
          </p:cNvSpPr>
          <p:nvPr>
            <p:ph idx="1"/>
          </p:nvPr>
        </p:nvSpPr>
        <p:spPr>
          <a:xfrm>
            <a:off x="138330" y="6472595"/>
            <a:ext cx="8302566" cy="385405"/>
          </a:xfrm>
        </p:spPr>
        <p:txBody>
          <a:bodyPr/>
          <a:lstStyle/>
          <a:p>
            <a:pPr>
              <a:buClr>
                <a:schemeClr val="accent1">
                  <a:lumMod val="60000"/>
                  <a:lumOff val="40000"/>
                </a:schemeClr>
              </a:buClr>
            </a:pPr>
            <a:r>
              <a:rPr lang="en-GB" sz="2000" dirty="0" smtClean="0">
                <a:solidFill>
                  <a:srgbClr val="002060"/>
                </a:solidFill>
                <a:latin typeface="Calibri" pitchFamily="34" charset="0"/>
                <a:cs typeface="Calibri" pitchFamily="34" charset="0"/>
              </a:rPr>
              <a:t>Supporting </a:t>
            </a:r>
            <a:r>
              <a:rPr lang="en-GB" sz="2000" dirty="0">
                <a:solidFill>
                  <a:srgbClr val="002060"/>
                </a:solidFill>
                <a:latin typeface="Calibri" pitchFamily="34" charset="0"/>
                <a:cs typeface="Calibri" pitchFamily="34" charset="0"/>
              </a:rPr>
              <a:t>countries in implementing </a:t>
            </a:r>
            <a:r>
              <a:rPr lang="en-GB" sz="2000" dirty="0" smtClean="0">
                <a:solidFill>
                  <a:srgbClr val="002060"/>
                </a:solidFill>
                <a:latin typeface="Calibri" pitchFamily="34" charset="0"/>
                <a:cs typeface="Calibri" pitchFamily="34" charset="0"/>
              </a:rPr>
              <a:t>Decision 1082</a:t>
            </a:r>
          </a:p>
          <a:p>
            <a:pPr marL="457200" indent="-457200">
              <a:buClr>
                <a:schemeClr val="accent1">
                  <a:lumMod val="60000"/>
                  <a:lumOff val="40000"/>
                </a:schemeClr>
              </a:buClr>
              <a:buFont typeface="Courier New" pitchFamily="49" charset="0"/>
              <a:buChar char="o"/>
            </a:pPr>
            <a:endParaRPr lang="en-GB" sz="2000"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32344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4" grpId="0" animBg="1"/>
      <p:bldP spid="6" grpId="0" animBg="1"/>
      <p:bldP spid="7" grpId="0" animBg="1"/>
      <p:bldP spid="5" grpId="0" animBg="1"/>
      <p:bldP spid="9" grpId="0" animBg="1"/>
      <p:bldP spid="10" grpId="0" animBg="1"/>
      <p:bldP spid="11" grpId="0" animBg="1"/>
      <p:bldP spid="12" grpId="0" animBg="1"/>
      <p:bldP spid="13"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C88A3F1D-2B7E-4AF3-8274-17F8248F645E}" type="slidenum">
              <a:rPr lang="en-US" altLang="en-US"/>
              <a:pPr/>
              <a:t>4</a:t>
            </a:fld>
            <a:endParaRPr lang="en-US" altLang="en-US"/>
          </a:p>
        </p:txBody>
      </p:sp>
      <p:sp>
        <p:nvSpPr>
          <p:cNvPr id="838658" name="Text Box 2"/>
          <p:cNvSpPr txBox="1">
            <a:spLocks noChangeArrowheads="1"/>
          </p:cNvSpPr>
          <p:nvPr/>
        </p:nvSpPr>
        <p:spPr bwMode="auto">
          <a:xfrm>
            <a:off x="820738" y="1952625"/>
            <a:ext cx="799306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00000"/>
              </a:lnSpc>
              <a:spcAft>
                <a:spcPct val="0"/>
              </a:spcAft>
            </a:pPr>
            <a:r>
              <a:rPr lang="en-GB" altLang="en-US" sz="3600" b="1" dirty="0">
                <a:solidFill>
                  <a:srgbClr val="336699"/>
                </a:solidFill>
                <a:latin typeface="Century Gothic"/>
                <a:cs typeface="Century Gothic"/>
              </a:rPr>
              <a:t>ECDC’s contribution to EU </a:t>
            </a:r>
            <a:br>
              <a:rPr lang="en-GB" altLang="en-US" sz="3600" b="1" dirty="0">
                <a:solidFill>
                  <a:srgbClr val="336699"/>
                </a:solidFill>
                <a:latin typeface="Century Gothic"/>
                <a:cs typeface="Century Gothic"/>
              </a:rPr>
            </a:br>
            <a:r>
              <a:rPr lang="en-GB" altLang="en-US" sz="3600" b="1" dirty="0">
                <a:solidFill>
                  <a:srgbClr val="336699"/>
                </a:solidFill>
                <a:latin typeface="Century Gothic"/>
                <a:cs typeface="Century Gothic"/>
              </a:rPr>
              <a:t>capacity to manage </a:t>
            </a:r>
            <a:r>
              <a:rPr lang="en-GB" altLang="en-US" sz="3600" b="1" dirty="0" smtClean="0">
                <a:solidFill>
                  <a:srgbClr val="336699"/>
                </a:solidFill>
                <a:latin typeface="Century Gothic"/>
                <a:cs typeface="Century Gothic"/>
              </a:rPr>
              <a:t>emergencies</a:t>
            </a:r>
            <a:endParaRPr lang="de-DE" altLang="en-US" sz="3600" b="1" dirty="0">
              <a:solidFill>
                <a:srgbClr val="336699"/>
              </a:solidFill>
              <a:latin typeface="Century Gothic"/>
              <a:cs typeface="Century Gothic"/>
            </a:endParaRPr>
          </a:p>
        </p:txBody>
      </p:sp>
      <p:sp>
        <p:nvSpPr>
          <p:cNvPr id="838659" name="Rectangle 3"/>
          <p:cNvSpPr>
            <a:spLocks noChangeArrowheads="1"/>
          </p:cNvSpPr>
          <p:nvPr/>
        </p:nvSpPr>
        <p:spPr bwMode="auto">
          <a:xfrm>
            <a:off x="662441" y="5095222"/>
            <a:ext cx="8481559" cy="523220"/>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txBody>
          <a:bodyPr wrap="none">
            <a:spAutoFit/>
          </a:bodyPr>
          <a:lstStyle/>
          <a:p>
            <a:pPr eaLnBrk="1" hangingPunct="1">
              <a:lnSpc>
                <a:spcPct val="100000"/>
              </a:lnSpc>
              <a:spcAft>
                <a:spcPct val="0"/>
              </a:spcAft>
            </a:pPr>
            <a:r>
              <a:rPr lang="en-GB" altLang="en-US" sz="2800" b="1" dirty="0" smtClean="0">
                <a:solidFill>
                  <a:schemeClr val="bg1"/>
                </a:solidFill>
              </a:rPr>
              <a:t>PUBLIC HEALTH EMERGENCY PREPAREDNESS</a:t>
            </a:r>
            <a:endParaRPr lang="en-US" altLang="en-US" sz="2800" b="1" dirty="0">
              <a:solidFill>
                <a:schemeClr val="bg1"/>
              </a:solidFill>
            </a:endParaRPr>
          </a:p>
        </p:txBody>
      </p:sp>
      <p:graphicFrame>
        <p:nvGraphicFramePr>
          <p:cNvPr id="6" name="Diagram 5"/>
          <p:cNvGraphicFramePr/>
          <p:nvPr>
            <p:extLst>
              <p:ext uri="{D42A27DB-BD31-4B8C-83A1-F6EECF244321}">
                <p14:modId xmlns:p14="http://schemas.microsoft.com/office/powerpoint/2010/main" val="1687670492"/>
              </p:ext>
            </p:extLst>
          </p:nvPr>
        </p:nvGraphicFramePr>
        <p:xfrm>
          <a:off x="2726381" y="3183051"/>
          <a:ext cx="2915285" cy="194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972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pexels-photo-5845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9484" y="4573144"/>
            <a:ext cx="2411752" cy="1607835"/>
          </a:xfrm>
          <a:prstGeom prst="rect">
            <a:avLst/>
          </a:prstGeom>
        </p:spPr>
      </p:pic>
      <p:pic>
        <p:nvPicPr>
          <p:cNvPr id="19" name="Picture 18" descr="picture1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38674" y="526918"/>
            <a:ext cx="2517305" cy="1967473"/>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62131" y="1255288"/>
            <a:ext cx="4478429" cy="4604521"/>
          </a:xfrm>
          <a:prstGeom prst="rect">
            <a:avLst/>
          </a:prstGeom>
        </p:spPr>
      </p:pic>
      <p:sp>
        <p:nvSpPr>
          <p:cNvPr id="6" name="Oval 5"/>
          <p:cNvSpPr/>
          <p:nvPr/>
        </p:nvSpPr>
        <p:spPr bwMode="auto">
          <a:xfrm rot="18586844">
            <a:off x="4249625" y="1616864"/>
            <a:ext cx="1816618" cy="2723896"/>
          </a:xfrm>
          <a:prstGeom prst="ellipse">
            <a:avLst/>
          </a:prstGeom>
          <a:noFill/>
          <a:ln w="2222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Tahoma" pitchFamily="34" charset="0"/>
            </a:endParaRPr>
          </a:p>
        </p:txBody>
      </p:sp>
      <p:sp>
        <p:nvSpPr>
          <p:cNvPr id="18" name="Title 17"/>
          <p:cNvSpPr>
            <a:spLocks noGrp="1"/>
          </p:cNvSpPr>
          <p:nvPr>
            <p:ph type="title"/>
          </p:nvPr>
        </p:nvSpPr>
        <p:spPr/>
        <p:txBody>
          <a:bodyPr/>
          <a:lstStyle/>
          <a:p>
            <a:r>
              <a:rPr lang="en-US" dirty="0" smtClean="0">
                <a:solidFill>
                  <a:schemeClr val="accent1">
                    <a:lumMod val="75000"/>
                  </a:schemeClr>
                </a:solidFill>
                <a:latin typeface="Century Gothic"/>
                <a:cs typeface="Century Gothic"/>
              </a:rPr>
              <a:t>RISK ASSESSMENT AND PLANNING</a:t>
            </a:r>
            <a:endParaRPr lang="en-US" dirty="0">
              <a:solidFill>
                <a:schemeClr val="accent1">
                  <a:lumMod val="75000"/>
                </a:schemeClr>
              </a:solidFill>
              <a:latin typeface="Century Gothic"/>
              <a:cs typeface="Century Gothic"/>
            </a:endParaRPr>
          </a:p>
        </p:txBody>
      </p:sp>
    </p:spTree>
    <p:extLst>
      <p:ext uri="{BB962C8B-B14F-4D97-AF65-F5344CB8AC3E}">
        <p14:creationId xmlns:p14="http://schemas.microsoft.com/office/powerpoint/2010/main" val="205751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2131" y="1255288"/>
            <a:ext cx="4478429" cy="4604521"/>
          </a:xfrm>
          <a:prstGeom prst="rect">
            <a:avLst/>
          </a:prstGeom>
          <a:noFill/>
          <a:effectLst/>
        </p:spPr>
      </p:pic>
      <p:sp>
        <p:nvSpPr>
          <p:cNvPr id="2" name="Slide Number Placeholder 1"/>
          <p:cNvSpPr>
            <a:spLocks noGrp="1"/>
          </p:cNvSpPr>
          <p:nvPr>
            <p:ph type="sldNum" sz="quarter" idx="12"/>
          </p:nvPr>
        </p:nvSpPr>
        <p:spPr>
          <a:ln>
            <a:solidFill>
              <a:schemeClr val="accent1">
                <a:lumMod val="60000"/>
                <a:lumOff val="40000"/>
              </a:schemeClr>
            </a:solidFill>
          </a:ln>
        </p:spPr>
        <p:txBody>
          <a:bodyPr/>
          <a:lstStyle/>
          <a:p>
            <a:fld id="{3B83D943-701C-4138-A720-7052A3212F75}" type="slidenum">
              <a:rPr lang="en-US" altLang="en-US" smtClean="0"/>
              <a:pPr/>
              <a:t>6</a:t>
            </a:fld>
            <a:endParaRPr lang="en-US" altLang="en-US"/>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35384" y="3475264"/>
            <a:ext cx="1819032" cy="2626097"/>
          </a:xfrm>
          <a:prstGeom prst="rect">
            <a:avLst/>
          </a:prstGeom>
          <a:solidFill>
            <a:srgbClr val="C00000"/>
          </a:solidFill>
          <a:ln>
            <a:solidFill>
              <a:schemeClr val="accent1">
                <a:lumMod val="60000"/>
                <a:lumOff val="40000"/>
              </a:schemeClr>
            </a:solidFill>
          </a:ln>
          <a:effectLst>
            <a:outerShdw blurRad="50800" dist="38100" dir="2700000" algn="tl" rotWithShape="0">
              <a:srgbClr val="000000">
                <a:alpha val="43000"/>
              </a:srgbClr>
            </a:outerShdw>
          </a:effectLst>
          <a:extLst/>
        </p:spPr>
      </p:pic>
      <p:pic>
        <p:nvPicPr>
          <p:cNvPr id="4" name="Picture 3" descr="emerging-infectious-disease-threats-best-practices-ranking.pd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67596" y="260422"/>
            <a:ext cx="1871933" cy="2649021"/>
          </a:xfrm>
          <a:prstGeom prst="rect">
            <a:avLst/>
          </a:prstGeom>
          <a:solidFill>
            <a:schemeClr val="bg1"/>
          </a:solidFill>
          <a:ln>
            <a:solidFill>
              <a:schemeClr val="accent1">
                <a:lumMod val="60000"/>
                <a:lumOff val="40000"/>
              </a:schemeClr>
            </a:solidFill>
          </a:ln>
          <a:effectLst>
            <a:outerShdw blurRad="50800" dist="38100" dir="2700000" algn="tl" rotWithShape="0">
              <a:srgbClr val="000000">
                <a:alpha val="43000"/>
              </a:srgbClr>
            </a:outerShdw>
          </a:effectLst>
        </p:spPr>
      </p:pic>
      <p:pic>
        <p:nvPicPr>
          <p:cNvPr id="5" name="Picture 4" descr="Risk_Assessment_Methodology_Guidance.pd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178" y="272143"/>
            <a:ext cx="1846175" cy="2612571"/>
          </a:xfrm>
          <a:prstGeom prst="rect">
            <a:avLst/>
          </a:prstGeom>
          <a:solidFill>
            <a:schemeClr val="bg1"/>
          </a:solidFill>
          <a:ln>
            <a:solidFill>
              <a:schemeClr val="accent1">
                <a:lumMod val="60000"/>
                <a:lumOff val="40000"/>
              </a:schemeClr>
            </a:solidFill>
          </a:ln>
          <a:effectLst>
            <a:outerShdw blurRad="50800" dist="38100" dir="2700000" algn="tl" rotWithShape="0">
              <a:srgbClr val="000000">
                <a:alpha val="43000"/>
              </a:srgbClr>
            </a:outerShdw>
          </a:effectLst>
        </p:spPr>
      </p:pic>
      <p:pic>
        <p:nvPicPr>
          <p:cNvPr id="6" name="Picture 5" descr="influenza-RAGIDA-2014.pdf"/>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8462" y="3471323"/>
            <a:ext cx="1871817" cy="2648857"/>
          </a:xfrm>
          <a:prstGeom prst="rect">
            <a:avLst/>
          </a:prstGeom>
          <a:solidFill>
            <a:schemeClr val="bg1"/>
          </a:solidFill>
          <a:ln>
            <a:solidFill>
              <a:schemeClr val="accent1">
                <a:lumMod val="60000"/>
                <a:lumOff val="40000"/>
              </a:schemeClr>
            </a:solidFill>
          </a:ln>
          <a:effectLst>
            <a:outerShdw blurRad="50800" dist="38100" dir="2700000" algn="tl" rotWithShape="0">
              <a:srgbClr val="000000">
                <a:alpha val="43000"/>
              </a:srgbClr>
            </a:outerShdw>
          </a:effectLst>
        </p:spPr>
      </p:pic>
      <p:pic>
        <p:nvPicPr>
          <p:cNvPr id="7" name="Picture 6" descr="Community.pdf"/>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63043" y="279151"/>
            <a:ext cx="1858996" cy="2630715"/>
          </a:xfrm>
          <a:prstGeom prst="rect">
            <a:avLst/>
          </a:prstGeom>
          <a:solidFill>
            <a:schemeClr val="bg1"/>
          </a:solidFill>
          <a:ln>
            <a:solidFill>
              <a:schemeClr val="accent1">
                <a:lumMod val="60000"/>
                <a:lumOff val="40000"/>
              </a:schemeClr>
            </a:solidFill>
          </a:ln>
          <a:effectLst>
            <a:outerShdw blurRad="50800" dist="38100" dir="2700000" algn="tl" rotWithShape="0">
              <a:srgbClr val="000000">
                <a:alpha val="43000"/>
              </a:srgbClr>
            </a:outerShdw>
          </a:effectLst>
        </p:spPr>
      </p:pic>
      <p:pic>
        <p:nvPicPr>
          <p:cNvPr id="8" name="Picture 7" descr="zika-preparedness-planning-guide-aedes-mosquitoes.pdf"/>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399714" y="3488549"/>
            <a:ext cx="1872737" cy="2650159"/>
          </a:xfrm>
          <a:prstGeom prst="rect">
            <a:avLst/>
          </a:prstGeom>
          <a:solidFill>
            <a:schemeClr val="bg1"/>
          </a:solidFill>
          <a:ln>
            <a:solidFill>
              <a:schemeClr val="accent1">
                <a:lumMod val="60000"/>
                <a:lumOff val="40000"/>
              </a:schemeClr>
            </a:solidFill>
          </a:ln>
          <a:effectLst>
            <a:outerShdw blurRad="50800" dist="38100" dir="2700000" algn="tl" rotWithShape="0">
              <a:srgbClr val="000000">
                <a:alpha val="43000"/>
              </a:srgbClr>
            </a:outerShdw>
          </a:effectLst>
        </p:spPr>
      </p:pic>
      <p:pic>
        <p:nvPicPr>
          <p:cNvPr id="9" name="Picture 8" descr="syndromic-surveillance-migrant-centres-handbook.ps"/>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503274" y="3471324"/>
            <a:ext cx="1884637" cy="2667000"/>
          </a:xfrm>
          <a:prstGeom prst="rect">
            <a:avLst/>
          </a:prstGeom>
          <a:solidFill>
            <a:schemeClr val="bg1"/>
          </a:solidFill>
          <a:ln>
            <a:solidFill>
              <a:schemeClr val="accent1">
                <a:lumMod val="60000"/>
                <a:lumOff val="40000"/>
              </a:schemeClr>
            </a:solidFill>
          </a:ln>
          <a:effectLst>
            <a:outerShdw blurRad="50800" dist="38100" dir="2700000" algn="tl" rotWithShape="0">
              <a:srgbClr val="000000">
                <a:alpha val="43000"/>
              </a:srgbClr>
            </a:outerShdw>
          </a:effectLst>
        </p:spPr>
      </p:pic>
      <p:pic>
        <p:nvPicPr>
          <p:cNvPr id="10" name="Picture 9" descr="Handbook on SPfPHEP (conept version).ps"/>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228218" y="258753"/>
            <a:ext cx="1859299" cy="2631142"/>
          </a:xfrm>
          <a:prstGeom prst="rect">
            <a:avLst/>
          </a:prstGeom>
          <a:solidFill>
            <a:schemeClr val="bg1"/>
          </a:solidFill>
          <a:ln>
            <a:solidFill>
              <a:schemeClr val="accent1">
                <a:lumMod val="60000"/>
                <a:lumOff val="40000"/>
              </a:schemeClr>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7753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B83D943-701C-4138-A720-7052A3212F75}" type="slidenum">
              <a:rPr lang="en-US" altLang="en-US" smtClean="0"/>
              <a:pPr/>
              <a:t>7</a:t>
            </a:fld>
            <a:endParaRPr lang="en-US" altLang="en-US"/>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1703" y="386128"/>
            <a:ext cx="3052003" cy="2539523"/>
          </a:xfrm>
          <a:prstGeom prst="rect">
            <a:avLst/>
          </a:prstGeom>
        </p:spPr>
      </p:pic>
      <p:pic>
        <p:nvPicPr>
          <p:cNvPr id="4" name="Content Placeholder 3"/>
          <p:cNvPicPr>
            <a:picLocks/>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71109" y="3182851"/>
            <a:ext cx="5172891" cy="2781373"/>
          </a:xfrm>
          <a:prstGeom prst="rect">
            <a:avLst/>
          </a:prstGeom>
          <a:noFill/>
          <a:ln w="9525">
            <a:noFill/>
            <a:miter lim="800000"/>
            <a:headEnd/>
            <a:tailEnd/>
          </a:ln>
        </p:spPr>
      </p:pic>
      <p:pic>
        <p:nvPicPr>
          <p:cNvPr id="5" name="Content Placeholder 3"/>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102476"/>
            <a:ext cx="3928219" cy="3234024"/>
          </a:xfrm>
          <a:prstGeom prst="rect">
            <a:avLst/>
          </a:prstGeom>
          <a:noFill/>
          <a:ln w="9525">
            <a:noFill/>
            <a:miter lim="800000"/>
            <a:headEnd/>
            <a:tailEnd/>
          </a:ln>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90389" y="200301"/>
            <a:ext cx="5019487" cy="2740476"/>
          </a:xfrm>
          <a:prstGeom prst="rect">
            <a:avLst/>
          </a:prstGeom>
        </p:spPr>
      </p:pic>
    </p:spTree>
    <p:extLst>
      <p:ext uri="{BB962C8B-B14F-4D97-AF65-F5344CB8AC3E}">
        <p14:creationId xmlns:p14="http://schemas.microsoft.com/office/powerpoint/2010/main" val="1033426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r>
              <a:rPr lang="en-US" dirty="0" smtClean="0">
                <a:solidFill>
                  <a:srgbClr val="4F821A"/>
                </a:solidFill>
              </a:rPr>
              <a:t>Ranking criteria</a:t>
            </a:r>
            <a:endParaRPr lang="en-US" dirty="0">
              <a:solidFill>
                <a:srgbClr val="4F821A"/>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4471" y="908404"/>
            <a:ext cx="8583556" cy="5372296"/>
          </a:xfrm>
          <a:prstGeom prst="rect">
            <a:avLst/>
          </a:prstGeom>
        </p:spPr>
      </p:pic>
    </p:spTree>
    <p:extLst>
      <p:ext uri="{BB962C8B-B14F-4D97-AF65-F5344CB8AC3E}">
        <p14:creationId xmlns:p14="http://schemas.microsoft.com/office/powerpoint/2010/main" val="246828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B83D943-701C-4138-A720-7052A3212F75}" type="slidenum">
              <a:rPr lang="en-US" altLang="en-US" smtClean="0"/>
              <a:pPr/>
              <a:t>9</a:t>
            </a:fld>
            <a:endParaRPr lang="en-US" altLang="en-US"/>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0922" y="3232736"/>
            <a:ext cx="3107090" cy="2907918"/>
          </a:xfrm>
          <a:prstGeom prst="rect">
            <a:avLst/>
          </a:prstGeom>
        </p:spPr>
      </p:pic>
      <p:sp>
        <p:nvSpPr>
          <p:cNvPr id="4" name="Text Box 3"/>
          <p:cNvSpPr txBox="1">
            <a:spLocks noChangeArrowheads="1"/>
          </p:cNvSpPr>
          <p:nvPr/>
        </p:nvSpPr>
        <p:spPr bwMode="auto">
          <a:xfrm>
            <a:off x="5644244" y="2701437"/>
            <a:ext cx="2394437" cy="336739"/>
          </a:xfrm>
          <a:prstGeom prst="rect">
            <a:avLst/>
          </a:prstGeom>
          <a:noFill/>
          <a:ln w="9525" algn="ctr">
            <a:noFill/>
            <a:miter lim="800000"/>
            <a:headEnd/>
            <a:tailEnd/>
          </a:ln>
          <a:effectLst/>
        </p:spPr>
        <p:txBody>
          <a:bodyPr lIns="0" tIns="0" rIns="0" bIns="0"/>
          <a:lstStyle/>
          <a:p>
            <a:pPr eaLnBrk="0" hangingPunct="0">
              <a:spcAft>
                <a:spcPct val="0"/>
              </a:spcAft>
            </a:pPr>
            <a:r>
              <a:rPr lang="en-GB" sz="1200" b="1" dirty="0" smtClean="0">
                <a:solidFill>
                  <a:schemeClr val="bg1">
                    <a:lumMod val="50000"/>
                  </a:schemeClr>
                </a:solidFill>
                <a:latin typeface="Century Gothic"/>
                <a:cs typeface="Century Gothic"/>
              </a:rPr>
              <a:t>Migration flows into Europe</a:t>
            </a:r>
            <a:endParaRPr lang="en-GB" sz="1200" b="1" dirty="0">
              <a:solidFill>
                <a:schemeClr val="bg1">
                  <a:lumMod val="50000"/>
                </a:schemeClr>
              </a:solidFill>
              <a:latin typeface="Century Gothic"/>
              <a:cs typeface="Century Gothic"/>
            </a:endParaRPr>
          </a:p>
        </p:txBody>
      </p:sp>
      <p:grpSp>
        <p:nvGrpSpPr>
          <p:cNvPr id="6" name="Group 5"/>
          <p:cNvGrpSpPr/>
          <p:nvPr/>
        </p:nvGrpSpPr>
        <p:grpSpPr>
          <a:xfrm>
            <a:off x="128619" y="0"/>
            <a:ext cx="5741080" cy="2912032"/>
            <a:chOff x="309880" y="1297588"/>
            <a:chExt cx="8678828" cy="4477947"/>
          </a:xfrm>
        </p:grpSpPr>
        <p:sp>
          <p:nvSpPr>
            <p:cNvPr id="7" name="Rectangle 24"/>
            <p:cNvSpPr>
              <a:spLocks noChangeArrowheads="1"/>
            </p:cNvSpPr>
            <p:nvPr/>
          </p:nvSpPr>
          <p:spPr bwMode="auto">
            <a:xfrm>
              <a:off x="2285999" y="1450748"/>
              <a:ext cx="4572001" cy="57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300"/>
                </a:spcBef>
                <a:spcAft>
                  <a:spcPts val="600"/>
                </a:spcAft>
                <a:buFont typeface="Wingdings" pitchFamily="2" charset="2"/>
                <a:defRPr sz="2400">
                  <a:solidFill>
                    <a:schemeClr val="tx1"/>
                  </a:solidFill>
                  <a:latin typeface="Tahoma" pitchFamily="34" charset="0"/>
                  <a:cs typeface="Tahoma" pitchFamily="34" charset="0"/>
                </a:defRPr>
              </a:lvl1pPr>
              <a:lvl2pPr marL="742950" indent="-285750" eaLnBrk="0" hangingPunct="0">
                <a:lnSpc>
                  <a:spcPct val="90000"/>
                </a:lnSpc>
                <a:spcAft>
                  <a:spcPct val="25000"/>
                </a:spcAft>
                <a:buChar char="–"/>
                <a:defRPr sz="2400">
                  <a:solidFill>
                    <a:schemeClr val="tx1"/>
                  </a:solidFill>
                  <a:latin typeface="Tahoma" pitchFamily="34" charset="0"/>
                  <a:cs typeface="Tahoma" pitchFamily="34" charset="0"/>
                </a:defRPr>
              </a:lvl2pPr>
              <a:lvl3pPr marL="1143000" indent="-228600" eaLnBrk="0" hangingPunct="0">
                <a:spcBef>
                  <a:spcPct val="20000"/>
                </a:spcBef>
                <a:defRPr>
                  <a:solidFill>
                    <a:schemeClr val="tx1"/>
                  </a:solidFill>
                  <a:latin typeface="Tahoma" pitchFamily="34" charset="0"/>
                  <a:cs typeface="Tahoma" pitchFamily="34" charset="0"/>
                </a:defRPr>
              </a:lvl3pPr>
              <a:lvl4pPr marL="1600200" indent="-228600" eaLnBrk="0" hangingPunct="0">
                <a:spcBef>
                  <a:spcPct val="20000"/>
                </a:spcBef>
                <a:defRPr sz="1600">
                  <a:solidFill>
                    <a:schemeClr val="tx1"/>
                  </a:solidFill>
                  <a:latin typeface="Tahoma" pitchFamily="34" charset="0"/>
                  <a:cs typeface="Tahoma" pitchFamily="34" charset="0"/>
                </a:defRPr>
              </a:lvl4pPr>
              <a:lvl5pPr marL="2057400" indent="-228600" eaLnBrk="0" hangingPunct="0">
                <a:spcBef>
                  <a:spcPct val="20000"/>
                </a:spcBef>
                <a:buChar char="»"/>
                <a:defRPr sz="1600">
                  <a:solidFill>
                    <a:schemeClr val="tx1"/>
                  </a:solidFill>
                  <a:latin typeface="Tahoma" pitchFamily="34" charset="0"/>
                  <a:cs typeface="Tahoma" pitchFamily="34" charset="0"/>
                </a:defRPr>
              </a:lvl5pPr>
              <a:lvl6pPr marL="2514600" indent="-228600" eaLnBrk="0" fontAlgn="base" hangingPunct="0">
                <a:spcBef>
                  <a:spcPct val="20000"/>
                </a:spcBef>
                <a:spcAft>
                  <a:spcPct val="0"/>
                </a:spcAft>
                <a:buChar char="»"/>
                <a:defRPr sz="1600">
                  <a:solidFill>
                    <a:schemeClr val="tx1"/>
                  </a:solidFill>
                  <a:latin typeface="Tahoma" pitchFamily="34" charset="0"/>
                  <a:cs typeface="Tahoma" pitchFamily="34" charset="0"/>
                </a:defRPr>
              </a:lvl6pPr>
              <a:lvl7pPr marL="2971800" indent="-228600" eaLnBrk="0" fontAlgn="base" hangingPunct="0">
                <a:spcBef>
                  <a:spcPct val="20000"/>
                </a:spcBef>
                <a:spcAft>
                  <a:spcPct val="0"/>
                </a:spcAft>
                <a:buChar char="»"/>
                <a:defRPr sz="1600">
                  <a:solidFill>
                    <a:schemeClr val="tx1"/>
                  </a:solidFill>
                  <a:latin typeface="Tahoma" pitchFamily="34" charset="0"/>
                  <a:cs typeface="Tahoma" pitchFamily="34" charset="0"/>
                </a:defRPr>
              </a:lvl7pPr>
              <a:lvl8pPr marL="3429000" indent="-228600" eaLnBrk="0" fontAlgn="base" hangingPunct="0">
                <a:spcBef>
                  <a:spcPct val="20000"/>
                </a:spcBef>
                <a:spcAft>
                  <a:spcPct val="0"/>
                </a:spcAft>
                <a:buChar char="»"/>
                <a:defRPr sz="1600">
                  <a:solidFill>
                    <a:schemeClr val="tx1"/>
                  </a:solidFill>
                  <a:latin typeface="Tahoma" pitchFamily="34" charset="0"/>
                  <a:cs typeface="Tahoma" pitchFamily="34" charset="0"/>
                </a:defRPr>
              </a:lvl8pPr>
              <a:lvl9pPr marL="3886200" indent="-228600" eaLnBrk="0" fontAlgn="base" hangingPunct="0">
                <a:spcBef>
                  <a:spcPct val="20000"/>
                </a:spcBef>
                <a:spcAft>
                  <a:spcPct val="0"/>
                </a:spcAft>
                <a:buChar char="»"/>
                <a:defRPr sz="1600">
                  <a:solidFill>
                    <a:schemeClr val="tx1"/>
                  </a:solidFill>
                  <a:latin typeface="Tahoma" pitchFamily="34" charset="0"/>
                  <a:cs typeface="Tahoma" pitchFamily="34" charset="0"/>
                </a:defRPr>
              </a:lvl9pPr>
            </a:lstStyle>
            <a:p>
              <a:pPr eaLnBrk="1" hangingPunct="1">
                <a:spcBef>
                  <a:spcPct val="0"/>
                </a:spcBef>
                <a:spcAft>
                  <a:spcPct val="0"/>
                </a:spcAft>
                <a:buFontTx/>
                <a:buNone/>
              </a:pPr>
              <a:endParaRPr lang="en-GB" altLang="en-US" sz="1000"/>
            </a:p>
            <a:p>
              <a:pPr eaLnBrk="1" hangingPunct="1">
                <a:spcBef>
                  <a:spcPct val="0"/>
                </a:spcBef>
                <a:spcAft>
                  <a:spcPct val="0"/>
                </a:spcAft>
                <a:buFontTx/>
                <a:buNone/>
              </a:pPr>
              <a:r>
                <a:rPr lang="en-GB" altLang="en-US" sz="1000"/>
                <a:t> </a:t>
              </a:r>
            </a:p>
          </p:txBody>
        </p:sp>
        <p:sp>
          <p:nvSpPr>
            <p:cNvPr id="8" name="Content Placeholder 3"/>
            <p:cNvSpPr txBox="1">
              <a:spLocks/>
            </p:cNvSpPr>
            <p:nvPr/>
          </p:nvSpPr>
          <p:spPr bwMode="auto">
            <a:xfrm>
              <a:off x="594184" y="1297588"/>
              <a:ext cx="7688934" cy="571881"/>
            </a:xfrm>
            <a:prstGeom prst="rect">
              <a:avLst/>
            </a:prstGeom>
            <a:extLst/>
          </p:spPr>
          <p:txBody>
            <a:bodyPr wrap="square">
              <a:spAutoFit/>
            </a:bodyPr>
            <a:lstStyle>
              <a:defPPr>
                <a:defRPr lang="de-DE"/>
              </a:defPPr>
              <a:lvl1pPr algn="ctr">
                <a:defRPr sz="1400" b="1"/>
              </a:lvl1pPr>
            </a:lstStyle>
            <a:p>
              <a:r>
                <a:rPr lang="en-GB" sz="1000" dirty="0"/>
                <a:t>Distribution of the </a:t>
              </a:r>
              <a:r>
                <a:rPr lang="en-GB" sz="1000" i="1" dirty="0" err="1"/>
                <a:t>Aedes</a:t>
              </a:r>
              <a:r>
                <a:rPr lang="en-GB" sz="1000" i="1" dirty="0"/>
                <a:t> </a:t>
              </a:r>
              <a:r>
                <a:rPr lang="en-GB" sz="1000" i="1" dirty="0" err="1" smtClean="0"/>
                <a:t>aegypti</a:t>
              </a:r>
              <a:r>
                <a:rPr lang="en-GB" sz="1000" i="1" dirty="0" smtClean="0"/>
                <a:t> </a:t>
              </a:r>
              <a:r>
                <a:rPr lang="en-GB" sz="1000" dirty="0" smtClean="0"/>
                <a:t>and </a:t>
              </a:r>
              <a:r>
                <a:rPr lang="en-GB" sz="1000" i="1" dirty="0" err="1" smtClean="0"/>
                <a:t>albopictus</a:t>
              </a:r>
              <a:r>
                <a:rPr lang="en-GB" sz="1000" dirty="0" smtClean="0"/>
                <a:t> mosquitoes </a:t>
              </a:r>
              <a:r>
                <a:rPr lang="en-GB" sz="1000" dirty="0"/>
                <a:t>as of January 2016</a:t>
              </a:r>
            </a:p>
          </p:txBody>
        </p:sp>
        <p:sp>
          <p:nvSpPr>
            <p:cNvPr id="9" name="Rectangle 8"/>
            <p:cNvSpPr/>
            <p:nvPr/>
          </p:nvSpPr>
          <p:spPr>
            <a:xfrm>
              <a:off x="4647675" y="1577126"/>
              <a:ext cx="4263038" cy="358904"/>
            </a:xfrm>
            <a:prstGeom prst="rect">
              <a:avLst/>
            </a:prstGeom>
            <a:solidFill>
              <a:srgbClr val="69AE23"/>
            </a:solidFill>
          </p:spPr>
          <p:txBody>
            <a:bodyPr wrap="square">
              <a:spAutoFit/>
            </a:bodyPr>
            <a:lstStyle/>
            <a:p>
              <a:pPr algn="ctr"/>
              <a:r>
                <a:rPr lang="en-GB" sz="1000" b="1" i="1" dirty="0">
                  <a:solidFill>
                    <a:schemeClr val="bg1"/>
                  </a:solidFill>
                </a:rPr>
                <a:t>Aedes albopictus</a:t>
              </a:r>
            </a:p>
          </p:txBody>
        </p:sp>
        <p:sp>
          <p:nvSpPr>
            <p:cNvPr id="10" name="Rectangle 9"/>
            <p:cNvSpPr/>
            <p:nvPr/>
          </p:nvSpPr>
          <p:spPr>
            <a:xfrm>
              <a:off x="309880" y="1577126"/>
              <a:ext cx="4258492" cy="358904"/>
            </a:xfrm>
            <a:prstGeom prst="rect">
              <a:avLst/>
            </a:prstGeom>
            <a:solidFill>
              <a:srgbClr val="69AE23"/>
            </a:solidFill>
          </p:spPr>
          <p:txBody>
            <a:bodyPr wrap="square">
              <a:spAutoFit/>
            </a:bodyPr>
            <a:lstStyle/>
            <a:p>
              <a:pPr algn="ctr"/>
              <a:r>
                <a:rPr lang="en-GB" sz="1000" b="1" i="1" dirty="0">
                  <a:solidFill>
                    <a:schemeClr val="bg1"/>
                  </a:solidFill>
                </a:rPr>
                <a:t>Aedes aegypti</a:t>
              </a:r>
            </a:p>
          </p:txBody>
        </p:sp>
        <p:grpSp>
          <p:nvGrpSpPr>
            <p:cNvPr id="11" name="Group 10"/>
            <p:cNvGrpSpPr/>
            <p:nvPr/>
          </p:nvGrpSpPr>
          <p:grpSpPr>
            <a:xfrm>
              <a:off x="495132" y="5345640"/>
              <a:ext cx="8493576" cy="429895"/>
              <a:chOff x="323850" y="5246217"/>
              <a:chExt cx="8493576" cy="429895"/>
            </a:xfrm>
          </p:grpSpPr>
          <p:sp>
            <p:nvSpPr>
              <p:cNvPr id="14" name="Rectangle 13"/>
              <p:cNvSpPr/>
              <p:nvPr/>
            </p:nvSpPr>
            <p:spPr bwMode="auto">
              <a:xfrm>
                <a:off x="323850" y="5247919"/>
                <a:ext cx="180000" cy="180000"/>
              </a:xfrm>
              <a:prstGeom prst="rect">
                <a:avLst/>
              </a:prstGeom>
              <a:solidFill>
                <a:srgbClr val="FF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ahoma" pitchFamily="34" charset="0"/>
                </a:endParaRPr>
              </a:p>
            </p:txBody>
          </p:sp>
          <p:sp>
            <p:nvSpPr>
              <p:cNvPr id="15" name="Rectangle 14"/>
              <p:cNvSpPr/>
              <p:nvPr/>
            </p:nvSpPr>
            <p:spPr bwMode="auto">
              <a:xfrm>
                <a:off x="2416241" y="5247919"/>
                <a:ext cx="180000" cy="180000"/>
              </a:xfrm>
              <a:prstGeom prst="rect">
                <a:avLst/>
              </a:prstGeom>
              <a:solidFill>
                <a:srgbClr val="F5DA1C"/>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ahoma" pitchFamily="34" charset="0"/>
                </a:endParaRPr>
              </a:p>
            </p:txBody>
          </p:sp>
          <p:sp>
            <p:nvSpPr>
              <p:cNvPr id="16" name="Rectangle 15"/>
              <p:cNvSpPr/>
              <p:nvPr/>
            </p:nvSpPr>
            <p:spPr bwMode="auto">
              <a:xfrm>
                <a:off x="4508632" y="5247919"/>
                <a:ext cx="180000" cy="180000"/>
              </a:xfrm>
              <a:prstGeom prst="rect">
                <a:avLst/>
              </a:prstGeom>
              <a:solidFill>
                <a:srgbClr val="68AD29"/>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ahoma" pitchFamily="34" charset="0"/>
                </a:endParaRPr>
              </a:p>
            </p:txBody>
          </p:sp>
          <p:sp>
            <p:nvSpPr>
              <p:cNvPr id="17" name="Rectangle 16"/>
              <p:cNvSpPr/>
              <p:nvPr/>
            </p:nvSpPr>
            <p:spPr bwMode="auto">
              <a:xfrm>
                <a:off x="6601023" y="5247919"/>
                <a:ext cx="180000" cy="180000"/>
              </a:xfrm>
              <a:prstGeom prst="rect">
                <a:avLst/>
              </a:prstGeom>
              <a:solidFill>
                <a:srgbClr val="B4B4B4"/>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ahoma" pitchFamily="34" charset="0"/>
                </a:endParaRPr>
              </a:p>
            </p:txBody>
          </p:sp>
          <p:sp>
            <p:nvSpPr>
              <p:cNvPr id="18" name="Rectangle 17"/>
              <p:cNvSpPr/>
              <p:nvPr/>
            </p:nvSpPr>
            <p:spPr bwMode="auto">
              <a:xfrm>
                <a:off x="6840000" y="5247919"/>
                <a:ext cx="180000" cy="180000"/>
              </a:xfrm>
              <a:prstGeom prst="rect">
                <a:avLst/>
              </a:prstGeom>
              <a:solidFill>
                <a:srgbClr val="E6E6E6"/>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ahoma" pitchFamily="34" charset="0"/>
                </a:endParaRPr>
              </a:p>
            </p:txBody>
          </p:sp>
          <p:sp>
            <p:nvSpPr>
              <p:cNvPr id="19" name="TextBox 18"/>
              <p:cNvSpPr txBox="1"/>
              <p:nvPr/>
            </p:nvSpPr>
            <p:spPr>
              <a:xfrm>
                <a:off x="597157" y="5246217"/>
                <a:ext cx="8220269" cy="429895"/>
              </a:xfrm>
              <a:prstGeom prst="rect">
                <a:avLst/>
              </a:prstGeom>
              <a:noFill/>
            </p:spPr>
            <p:txBody>
              <a:bodyPr wrap="square" lIns="0" tIns="0" rIns="0" bIns="0" rtlCol="0">
                <a:spAutoFit/>
              </a:bodyPr>
              <a:lstStyle/>
              <a:p>
                <a:pPr>
                  <a:tabLst>
                    <a:tab pos="2062163" algn="l"/>
                    <a:tab pos="4217988" algn="l"/>
                    <a:tab pos="6550025" algn="l"/>
                  </a:tabLst>
                </a:pPr>
                <a:r>
                  <a:rPr lang="en-GB" sz="1000" dirty="0" smtClean="0"/>
                  <a:t>Established	Introduced	Absent	No data/unknown</a:t>
                </a:r>
                <a:endParaRPr lang="en-GB" sz="1000" dirty="0"/>
              </a:p>
            </p:txBody>
          </p:sp>
        </p:gr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9880" y="1916007"/>
              <a:ext cx="4261312" cy="3222000"/>
            </a:xfrm>
            <a:prstGeom prst="rect">
              <a:avLst/>
            </a:prstGeom>
            <a:ln>
              <a:solidFill>
                <a:schemeClr val="bg1">
                  <a:lumMod val="50000"/>
                </a:schemeClr>
              </a:solidFill>
            </a:ln>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7674" y="1916007"/>
              <a:ext cx="4263038" cy="3220947"/>
            </a:xfrm>
            <a:prstGeom prst="rect">
              <a:avLst/>
            </a:prstGeom>
            <a:ln>
              <a:solidFill>
                <a:schemeClr val="bg1">
                  <a:lumMod val="50000"/>
                </a:schemeClr>
              </a:solidFill>
            </a:ln>
          </p:spPr>
        </p:pic>
      </p:grpSp>
      <p:pic>
        <p:nvPicPr>
          <p:cNvPr id="20" name="Picture 2" descr="Preparedness Cycle continuous loop graphic showing Planning, Organizing, Training, Equipping, Exercising, Evaluating, and Taking Corrective Actio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5271" y="3076500"/>
            <a:ext cx="4212759" cy="300911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60279" y="707300"/>
            <a:ext cx="2157686" cy="1787175"/>
          </a:xfrm>
          <a:prstGeom prst="rect">
            <a:avLst/>
          </a:prstGeom>
        </p:spPr>
      </p:pic>
    </p:spTree>
    <p:extLst>
      <p:ext uri="{BB962C8B-B14F-4D97-AF65-F5344CB8AC3E}">
        <p14:creationId xmlns:p14="http://schemas.microsoft.com/office/powerpoint/2010/main" val="1576767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ECDC_PowerPoint_Template_2009_rev_1_2">
  <a:themeElements>
    <a:clrScheme name="ECDC">
      <a:dk1>
        <a:sysClr val="windowText" lastClr="000000"/>
      </a:dk1>
      <a:lt1>
        <a:sysClr val="window" lastClr="FFFFFF"/>
      </a:lt1>
      <a:dk2>
        <a:srgbClr val="69AE23"/>
      </a:dk2>
      <a:lt2>
        <a:srgbClr val="F2F2F2"/>
      </a:lt2>
      <a:accent1>
        <a:srgbClr val="7CB73D"/>
      </a:accent1>
      <a:accent2>
        <a:srgbClr val="8FBF54"/>
      </a:accent2>
      <a:accent3>
        <a:srgbClr val="9FC76B"/>
      </a:accent3>
      <a:accent4>
        <a:srgbClr val="AFD082"/>
      </a:accent4>
      <a:accent5>
        <a:srgbClr val="BED898"/>
      </a:accent5>
      <a:accent6>
        <a:srgbClr val="CCE0AF"/>
      </a:accent6>
      <a:hlink>
        <a:srgbClr val="D9E8C4"/>
      </a:hlink>
      <a:folHlink>
        <a:srgbClr val="E7F0D8"/>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ECDC_PowerPoint_Template_2009_rev_1_2</Template>
  <TotalTime>53262</TotalTime>
  <Words>1772</Words>
  <Application>Microsoft Macintosh PowerPoint</Application>
  <PresentationFormat>On-screen Show (4:3)</PresentationFormat>
  <Paragraphs>290</Paragraphs>
  <Slides>24</Slides>
  <Notes>13</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ECDC_PowerPoint_Template_2009_rev_1_2</vt:lpstr>
      <vt:lpstr>Custom Design</vt:lpstr>
      <vt:lpstr>4_ECDC_PowerPoint_Template_2009_rev_1_2</vt:lpstr>
      <vt:lpstr>1_ECDC_PowerPoint_Template_2009_rev_1_2</vt:lpstr>
      <vt:lpstr>ECDC support to Member States for strengthening capacities in emergency preparedness  Global Platform for Disaster Risk Reduction 22-26 May 2017, Cancun Mexico  Massimo Ciotti  </vt:lpstr>
      <vt:lpstr>What EU NFP for Preparedness want</vt:lpstr>
      <vt:lpstr>ECDC Country Preparedness Support</vt:lpstr>
      <vt:lpstr>PowerPoint Presentation</vt:lpstr>
      <vt:lpstr>RISK ASSESSMENT AND PLANNING</vt:lpstr>
      <vt:lpstr>PowerPoint Presentation</vt:lpstr>
      <vt:lpstr>PowerPoint Presentation</vt:lpstr>
      <vt:lpstr>Ranking criteria</vt:lpstr>
      <vt:lpstr>PowerPoint Presentation</vt:lpstr>
      <vt:lpstr>Training and Exercising</vt:lpstr>
      <vt:lpstr>PowerPoint Presentation</vt:lpstr>
      <vt:lpstr>PowerPoint Presentation</vt:lpstr>
      <vt:lpstr>PowerPoint Presentation</vt:lpstr>
      <vt:lpstr>Competency-based education and training </vt:lpstr>
      <vt:lpstr>Evaluation</vt:lpstr>
      <vt:lpstr>PowerPoint Presentation</vt:lpstr>
      <vt:lpstr>PowerPoint Presentation</vt:lpstr>
      <vt:lpstr>PowerPoint Presentation</vt:lpstr>
      <vt:lpstr>ECDC activities in the area of public health preparedness - 2017</vt:lpstr>
      <vt:lpstr>Institutional vs community preparedness</vt:lpstr>
      <vt:lpstr>PowerPoint Presentation</vt:lpstr>
      <vt:lpstr>Support during and after public health emergencies</vt:lpstr>
      <vt:lpstr>Blind spots for capacity building and operational research in PHEP </vt:lpstr>
      <vt:lpstr>ECDC contribution to health security</vt:lpstr>
    </vt:vector>
  </TitlesOfParts>
  <Company>ECDC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Centre for Disease Prevention and Control</dc:title>
  <dc:creator>Van Cangh T;Agne B</dc:creator>
  <cp:lastModifiedBy>Massimo Ciotti</cp:lastModifiedBy>
  <cp:revision>1770</cp:revision>
  <cp:lastPrinted>2015-09-29T13:02:58Z</cp:lastPrinted>
  <dcterms:created xsi:type="dcterms:W3CDTF">2010-06-10T10:23:46Z</dcterms:created>
  <dcterms:modified xsi:type="dcterms:W3CDTF">2017-05-26T13:14:25Z</dcterms:modified>
</cp:coreProperties>
</file>