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Lst>
  <p:handoutMasterIdLst>
    <p:handoutMasterId r:id="rId29"/>
  </p:handoutMasterIdLst>
  <p:sldIdLst>
    <p:sldId id="300" r:id="rId4"/>
    <p:sldId id="259" r:id="rId5"/>
    <p:sldId id="289" r:id="rId6"/>
    <p:sldId id="273" r:id="rId7"/>
    <p:sldId id="265" r:id="rId8"/>
    <p:sldId id="276" r:id="rId9"/>
    <p:sldId id="287" r:id="rId10"/>
    <p:sldId id="288" r:id="rId11"/>
    <p:sldId id="270" r:id="rId12"/>
    <p:sldId id="279" r:id="rId13"/>
    <p:sldId id="261" r:id="rId14"/>
    <p:sldId id="257" r:id="rId15"/>
    <p:sldId id="282" r:id="rId16"/>
    <p:sldId id="281" r:id="rId17"/>
    <p:sldId id="272" r:id="rId18"/>
    <p:sldId id="297" r:id="rId19"/>
    <p:sldId id="301" r:id="rId20"/>
    <p:sldId id="305" r:id="rId21"/>
    <p:sldId id="268" r:id="rId22"/>
    <p:sldId id="307" r:id="rId23"/>
    <p:sldId id="310" r:id="rId24"/>
    <p:sldId id="264" r:id="rId25"/>
    <p:sldId id="290" r:id="rId26"/>
    <p:sldId id="271"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E25F"/>
    <a:srgbClr val="D828BF"/>
    <a:srgbClr val="ED1C24"/>
    <a:srgbClr val="FFFFFF"/>
    <a:srgbClr val="8DC63F"/>
    <a:srgbClr val="39B54A"/>
    <a:srgbClr val="00BAF2"/>
    <a:srgbClr val="D7DF21"/>
    <a:srgbClr val="15446F"/>
    <a:srgbClr val="539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64" autoAdjust="0"/>
    <p:restoredTop sz="94660"/>
  </p:normalViewPr>
  <p:slideViewPr>
    <p:cSldViewPr snapToGrid="0">
      <p:cViewPr>
        <p:scale>
          <a:sx n="50" d="100"/>
          <a:sy n="50" d="100"/>
        </p:scale>
        <p:origin x="1736" y="14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4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81871E-82A9-9B47-9E8F-D0F317482D7D}" type="datetimeFigureOut">
              <a:rPr lang="en-US" smtClean="0"/>
              <a:t>6/2/17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0C9D64-C681-8A4E-A5AF-1AEB076B05EC}" type="slidenum">
              <a:rPr lang="en-US" smtClean="0"/>
              <a:t>‹#›</a:t>
            </a:fld>
            <a:endParaRPr lang="en-US"/>
          </a:p>
        </p:txBody>
      </p:sp>
    </p:spTree>
    <p:extLst>
      <p:ext uri="{BB962C8B-B14F-4D97-AF65-F5344CB8AC3E}">
        <p14:creationId xmlns:p14="http://schemas.microsoft.com/office/powerpoint/2010/main" val="8133491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ACB8E8-E935-4AAD-B5DF-1B17B754DC81}" type="datetimeFigureOut">
              <a:rPr lang="en-US" smtClean="0"/>
              <a:pPr/>
              <a:t>6/2/17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162490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CB8E8-E935-4AAD-B5DF-1B17B754DC81}" type="datetimeFigureOut">
              <a:rPr lang="en-US" smtClean="0"/>
              <a:pPr/>
              <a:t>6/2/17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91231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CB8E8-E935-4AAD-B5DF-1B17B754DC81}" type="datetimeFigureOut">
              <a:rPr lang="en-US" smtClean="0"/>
              <a:pPr/>
              <a:t>6/2/17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3684149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888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269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52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415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91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033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461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53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CB8E8-E935-4AAD-B5DF-1B17B754DC81}" type="datetimeFigureOut">
              <a:rPr lang="en-US" smtClean="0"/>
              <a:pPr/>
              <a:t>6/2/17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2453386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640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0720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336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788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714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160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369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419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940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45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CB8E8-E935-4AAD-B5DF-1B17B754DC81}" type="datetimeFigureOut">
              <a:rPr lang="en-US" smtClean="0"/>
              <a:pPr/>
              <a:t>6/2/17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4238703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54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840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278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6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CB8E8-E935-4AAD-B5DF-1B17B754DC81}" type="datetimeFigureOut">
              <a:rPr lang="en-US" smtClean="0"/>
              <a:pPr/>
              <a:t>6/2/17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21975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CB8E8-E935-4AAD-B5DF-1B17B754DC81}" type="datetimeFigureOut">
              <a:rPr lang="en-US" smtClean="0"/>
              <a:pPr/>
              <a:t>6/2/17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55662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CB8E8-E935-4AAD-B5DF-1B17B754DC81}" type="datetimeFigureOut">
              <a:rPr lang="en-US" smtClean="0"/>
              <a:pPr/>
              <a:t>6/2/17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241899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CB8E8-E935-4AAD-B5DF-1B17B754DC81}" type="datetimeFigureOut">
              <a:rPr lang="en-US" smtClean="0"/>
              <a:pPr/>
              <a:t>6/2/17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91555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CB8E8-E935-4AAD-B5DF-1B17B754DC81}" type="datetimeFigureOut">
              <a:rPr lang="en-US" smtClean="0"/>
              <a:pPr/>
              <a:t>6/2/17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8649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ACB8E8-E935-4AAD-B5DF-1B17B754DC81}" type="datetimeFigureOut">
              <a:rPr lang="en-US" smtClean="0"/>
              <a:pPr/>
              <a:t>6/2/17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55C08-530B-474C-BD42-21A1244836B2}" type="slidenum">
              <a:rPr lang="en-US" smtClean="0"/>
              <a:pPr/>
              <a:t>‹#›</a:t>
            </a:fld>
            <a:endParaRPr lang="en-US"/>
          </a:p>
        </p:txBody>
      </p:sp>
    </p:spTree>
    <p:extLst>
      <p:ext uri="{BB962C8B-B14F-4D97-AF65-F5344CB8AC3E}">
        <p14:creationId xmlns:p14="http://schemas.microsoft.com/office/powerpoint/2010/main" val="3198996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CB8E8-E935-4AAD-B5DF-1B17B754DC81}" type="datetimeFigureOut">
              <a:rPr lang="en-US" smtClean="0"/>
              <a:pPr/>
              <a:t>6/2/17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55C08-530B-474C-BD42-21A1244836B2}" type="slidenum">
              <a:rPr lang="en-US" smtClean="0"/>
              <a:pPr/>
              <a:t>‹#›</a:t>
            </a:fld>
            <a:endParaRPr lang="en-US"/>
          </a:p>
        </p:txBody>
      </p:sp>
    </p:spTree>
    <p:extLst>
      <p:ext uri="{BB962C8B-B14F-4D97-AF65-F5344CB8AC3E}">
        <p14:creationId xmlns:p14="http://schemas.microsoft.com/office/powerpoint/2010/main" val="390831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719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ACB8E8-E935-4AAD-B5DF-1B17B754DC81}" type="datetimeFigureOut">
              <a:rPr lang="en-US" smtClean="0">
                <a:solidFill>
                  <a:prstClr val="black">
                    <a:tint val="75000"/>
                  </a:prstClr>
                </a:solidFill>
              </a:rPr>
              <a:pPr/>
              <a:t>6/2/17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55C08-530B-474C-BD42-21A1244836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39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microsoft.com/office/2007/relationships/hdphoto" Target="../media/hdphoto1.wdp"/><Relationship Id="rId6"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0.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Rectangle 11"/>
          <p:cNvSpPr/>
          <p:nvPr/>
        </p:nvSpPr>
        <p:spPr>
          <a:xfrm>
            <a:off x="-114300"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300" y="1379547"/>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7333" y="5470203"/>
            <a:ext cx="823501" cy="828261"/>
          </a:xfrm>
          <a:prstGeom prst="rect">
            <a:avLst/>
          </a:prstGeom>
        </p:spPr>
      </p:pic>
      <p:sp>
        <p:nvSpPr>
          <p:cNvPr id="10" name="Title 1"/>
          <p:cNvSpPr txBox="1">
            <a:spLocks/>
          </p:cNvSpPr>
          <p:nvPr/>
        </p:nvSpPr>
        <p:spPr>
          <a:xfrm>
            <a:off x="2772640" y="1109892"/>
            <a:ext cx="8110537"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Century Gothic" panose="020B0502020202020204" pitchFamily="34" charset="0"/>
              </a:rPr>
              <a:t>CULTURE &amp; DRR:</a:t>
            </a:r>
            <a:br>
              <a:rPr lang="en-US" b="1" dirty="0" smtClean="0">
                <a:solidFill>
                  <a:schemeClr val="bg1"/>
                </a:solidFill>
                <a:latin typeface="Century Gothic" panose="020B0502020202020204" pitchFamily="34" charset="0"/>
              </a:rPr>
            </a:br>
            <a:r>
              <a:rPr lang="en-US" b="1" dirty="0" smtClean="0">
                <a:solidFill>
                  <a:schemeClr val="bg1"/>
                </a:solidFill>
                <a:latin typeface="Century Gothic" panose="020B0502020202020204" pitchFamily="34" charset="0"/>
              </a:rPr>
              <a:t>NO ONE LEFT BEHIND</a:t>
            </a:r>
            <a:endParaRPr lang="en-US" b="1" dirty="0">
              <a:solidFill>
                <a:schemeClr val="bg1"/>
              </a:solidFill>
              <a:latin typeface="Century Gothic" panose="020B0502020202020204" pitchFamily="34" charset="0"/>
            </a:endParaRPr>
          </a:p>
        </p:txBody>
      </p:sp>
      <p:sp>
        <p:nvSpPr>
          <p:cNvPr id="11" name="Subtitle 3"/>
          <p:cNvSpPr txBox="1">
            <a:spLocks/>
          </p:cNvSpPr>
          <p:nvPr/>
        </p:nvSpPr>
        <p:spPr>
          <a:xfrm>
            <a:off x="2841757" y="3228102"/>
            <a:ext cx="6260679" cy="216130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smtClean="0"/>
          </a:p>
          <a:p>
            <a:pPr algn="l"/>
            <a:r>
              <a:rPr lang="en-US" sz="4700" dirty="0" smtClean="0">
                <a:solidFill>
                  <a:srgbClr val="FFFF00"/>
                </a:solidFill>
              </a:rPr>
              <a:t>Cultural Knowledge in DRR </a:t>
            </a:r>
          </a:p>
          <a:p>
            <a:pPr algn="l"/>
            <a:r>
              <a:rPr lang="en-US" sz="4700" dirty="0" smtClean="0">
                <a:solidFill>
                  <a:srgbClr val="FFFF00"/>
                </a:solidFill>
              </a:rPr>
              <a:t>= Successful Programs</a:t>
            </a:r>
            <a:endParaRPr lang="en-US" sz="4700" dirty="0">
              <a:solidFill>
                <a:srgbClr val="FFFF00"/>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4457" y="343116"/>
            <a:ext cx="2509404" cy="1746545"/>
          </a:xfrm>
          <a:prstGeom prst="rect">
            <a:avLst/>
          </a:prstGeom>
        </p:spPr>
      </p:pic>
      <p:pic>
        <p:nvPicPr>
          <p:cNvPr id="19" name="Picture 18"/>
          <p:cNvPicPr/>
          <p:nvPr/>
        </p:nvPicPr>
        <p:blipFill rotWithShape="1">
          <a:blip r:embed="rId4">
            <a:alphaModFix amt="73000"/>
            <a:extLst>
              <a:ext uri="{BEBA8EAE-BF5A-486C-A8C5-ECC9F3942E4B}">
                <a14:imgProps xmlns:a14="http://schemas.microsoft.com/office/drawing/2010/main">
                  <a14:imgLayer r:embed="rId5">
                    <a14:imgEffect>
                      <a14:colorTemperature colorTemp="6807"/>
                    </a14:imgEffect>
                    <a14:imgEffect>
                      <a14:saturation sat="101000"/>
                    </a14:imgEffect>
                  </a14:imgLayer>
                </a14:imgProps>
              </a:ext>
            </a:extLst>
          </a:blip>
          <a:srcRect l="22147" t="21805" r="20616" b="58188"/>
          <a:stretch/>
        </p:blipFill>
        <p:spPr bwMode="auto">
          <a:xfrm>
            <a:off x="3237054" y="5695472"/>
            <a:ext cx="1619151" cy="435928"/>
          </a:xfrm>
          <a:prstGeom prst="rect">
            <a:avLst/>
          </a:prstGeom>
          <a:ln>
            <a:noFill/>
          </a:ln>
          <a:effectLst>
            <a:reflection endPos="0" dir="5400000" sy="-100000" algn="bl" rotWithShape="0"/>
          </a:effectLst>
          <a:scene3d>
            <a:camera prst="orthographicFront"/>
            <a:lightRig rig="freezing" dir="t"/>
          </a:scene3d>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b="13047"/>
          <a:stretch/>
        </p:blipFill>
        <p:spPr>
          <a:xfrm>
            <a:off x="6501962" y="5695472"/>
            <a:ext cx="1309184" cy="455348"/>
          </a:xfrm>
          <a:prstGeom prst="rect">
            <a:avLst/>
          </a:prstGeom>
        </p:spPr>
      </p:pic>
    </p:spTree>
    <p:extLst>
      <p:ext uri="{BB962C8B-B14F-4D97-AF65-F5344CB8AC3E}">
        <p14:creationId xmlns:p14="http://schemas.microsoft.com/office/powerpoint/2010/main" val="121227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p:nvPr/>
        </p:nvSpPr>
        <p:spPr>
          <a:xfrm>
            <a:off x="-114301" y="139223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1564532"/>
            <a:ext cx="3043237" cy="954107"/>
          </a:xfrm>
          <a:prstGeom prst="rect">
            <a:avLst/>
          </a:prstGeom>
          <a:noFill/>
        </p:spPr>
        <p:txBody>
          <a:bodyPr wrap="square" rtlCol="0">
            <a:spAutoFit/>
          </a:bodyPr>
          <a:lstStyle/>
          <a:p>
            <a:pPr algn="ctr"/>
            <a:r>
              <a:rPr lang="en-US" sz="2800" b="1" dirty="0" smtClean="0">
                <a:solidFill>
                  <a:srgbClr val="D7DF21"/>
                </a:solidFill>
              </a:rPr>
              <a:t>Understanding Culture</a:t>
            </a:r>
            <a:endParaRPr lang="en-US" sz="2800" b="1" dirty="0">
              <a:solidFill>
                <a:srgbClr val="D7DF21"/>
              </a:solidFill>
            </a:endParaRPr>
          </a:p>
        </p:txBody>
      </p:sp>
      <p:sp>
        <p:nvSpPr>
          <p:cNvPr id="5" name="TextBox 4"/>
          <p:cNvSpPr txBox="1"/>
          <p:nvPr/>
        </p:nvSpPr>
        <p:spPr>
          <a:xfrm>
            <a:off x="1427022" y="4847174"/>
            <a:ext cx="10612583" cy="2308324"/>
          </a:xfrm>
          <a:prstGeom prst="rect">
            <a:avLst/>
          </a:prstGeom>
          <a:noFill/>
        </p:spPr>
        <p:txBody>
          <a:bodyPr wrap="square" rtlCol="0">
            <a:spAutoFit/>
          </a:bodyPr>
          <a:lstStyle/>
          <a:p>
            <a:pPr algn="ctr"/>
            <a:endParaRPr lang="en-US" sz="4000" dirty="0">
              <a:solidFill>
                <a:schemeClr val="bg1"/>
              </a:solidFill>
            </a:endParaRPr>
          </a:p>
          <a:p>
            <a:pPr algn="ctr"/>
            <a:r>
              <a:rPr lang="en-US" sz="3200" b="1" i="1" dirty="0" smtClean="0">
                <a:solidFill>
                  <a:schemeClr val="bg1"/>
                </a:solidFill>
              </a:rPr>
              <a:t>Culture permeates, shapes, and defines the physical, economic, and social environment.</a:t>
            </a:r>
          </a:p>
          <a:p>
            <a:pPr algn="ctr"/>
            <a:endParaRPr lang="en-US" sz="4000" dirty="0">
              <a:solidFill>
                <a:srgbClr val="FFFF00"/>
              </a:solidFill>
            </a:endParaRPr>
          </a:p>
        </p:txBody>
      </p:sp>
      <p:grpSp>
        <p:nvGrpSpPr>
          <p:cNvPr id="11" name="Group 10"/>
          <p:cNvGrpSpPr/>
          <p:nvPr/>
        </p:nvGrpSpPr>
        <p:grpSpPr>
          <a:xfrm>
            <a:off x="3746791" y="-304064"/>
            <a:ext cx="6480464" cy="6192981"/>
            <a:chOff x="3009900" y="-190500"/>
            <a:chExt cx="7277100" cy="7277100"/>
          </a:xfrm>
        </p:grpSpPr>
        <p:sp>
          <p:nvSpPr>
            <p:cNvPr id="12" name="Oval 11"/>
            <p:cNvSpPr/>
            <p:nvPr/>
          </p:nvSpPr>
          <p:spPr>
            <a:xfrm>
              <a:off x="5272086" y="3317887"/>
              <a:ext cx="928687" cy="928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9900" y="-190500"/>
              <a:ext cx="7277100" cy="7277100"/>
            </a:xfrm>
            <a:prstGeom prst="rect">
              <a:avLst/>
            </a:prstGeom>
          </p:spPr>
        </p:pic>
      </p:grpSp>
    </p:spTree>
    <p:extLst>
      <p:ext uri="{BB962C8B-B14F-4D97-AF65-F5344CB8AC3E}">
        <p14:creationId xmlns:p14="http://schemas.microsoft.com/office/powerpoint/2010/main" val="105261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42730" y="2015337"/>
            <a:ext cx="9735671" cy="4154984"/>
          </a:xfrm>
          <a:prstGeom prst="rect">
            <a:avLst/>
          </a:prstGeom>
          <a:noFill/>
        </p:spPr>
        <p:txBody>
          <a:bodyPr wrap="square" rtlCol="0">
            <a:spAutoFit/>
          </a:bodyPr>
          <a:lstStyle/>
          <a:p>
            <a:r>
              <a:rPr lang="en-US" sz="4000" b="1" dirty="0" smtClean="0">
                <a:solidFill>
                  <a:srgbClr val="FFFF00"/>
                </a:solidFill>
              </a:rPr>
              <a:t>WHAT IS CULTURE-BASED DRR?</a:t>
            </a:r>
          </a:p>
          <a:p>
            <a:endParaRPr lang="en-US" sz="1000" b="1" dirty="0" smtClean="0">
              <a:solidFill>
                <a:srgbClr val="FFFF00"/>
              </a:solidFill>
            </a:endParaRPr>
          </a:p>
          <a:p>
            <a:endParaRPr lang="en-US" sz="1000" b="1" dirty="0">
              <a:solidFill>
                <a:srgbClr val="FFFF00"/>
              </a:solidFill>
            </a:endParaRPr>
          </a:p>
          <a:p>
            <a:r>
              <a:rPr lang="en-US" sz="3600" dirty="0" smtClean="0">
                <a:solidFill>
                  <a:srgbClr val="FFFF00"/>
                </a:solidFill>
              </a:rPr>
              <a:t>With a culturally-based DRR approach, proven models, strategies, templates, and best practices serve as starting points that are then adapted to match the specific cultural system in a particular location.</a:t>
            </a:r>
          </a:p>
          <a:p>
            <a:endParaRPr lang="en-US" sz="2400" dirty="0">
              <a:solidFill>
                <a:srgbClr val="FFFFFF"/>
              </a:solidFill>
            </a:endParaRPr>
          </a:p>
        </p:txBody>
      </p:sp>
      <p:sp>
        <p:nvSpPr>
          <p:cNvPr id="11" name="Rectangle 5"/>
          <p:cNvSpPr/>
          <p:nvPr/>
        </p:nvSpPr>
        <p:spPr>
          <a:xfrm>
            <a:off x="-114300" y="-476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300" y="1379547"/>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358493"/>
            <a:ext cx="3043237" cy="523220"/>
          </a:xfrm>
          <a:prstGeom prst="rect">
            <a:avLst/>
          </a:prstGeom>
          <a:noFill/>
        </p:spPr>
        <p:txBody>
          <a:bodyPr wrap="square" rtlCol="0">
            <a:spAutoFit/>
          </a:bodyPr>
          <a:lstStyle/>
          <a:p>
            <a:pPr algn="ctr"/>
            <a:r>
              <a:rPr lang="en-US" sz="2800" b="1" dirty="0" smtClean="0">
                <a:solidFill>
                  <a:schemeClr val="bg1"/>
                </a:solidFill>
              </a:rPr>
              <a:t>Culture-Based DRR</a:t>
            </a:r>
            <a:endParaRPr lang="en-US" sz="28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4457" y="343116"/>
            <a:ext cx="2509404" cy="1746545"/>
          </a:xfrm>
          <a:prstGeom prst="rect">
            <a:avLst/>
          </a:prstGeom>
        </p:spPr>
      </p:pic>
    </p:spTree>
    <p:extLst>
      <p:ext uri="{BB962C8B-B14F-4D97-AF65-F5344CB8AC3E}">
        <p14:creationId xmlns:p14="http://schemas.microsoft.com/office/powerpoint/2010/main" val="1021056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14300" y="1379547"/>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150" y="425455"/>
            <a:ext cx="9525000" cy="6629400"/>
          </a:xfrm>
          <a:prstGeom prst="rect">
            <a:avLst/>
          </a:prstGeom>
        </p:spPr>
      </p:pic>
      <p:sp>
        <p:nvSpPr>
          <p:cNvPr id="12" name="Rectangle 5"/>
          <p:cNvSpPr/>
          <p:nvPr/>
        </p:nvSpPr>
        <p:spPr>
          <a:xfrm>
            <a:off x="-114300" y="-476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412281"/>
            <a:ext cx="3043237" cy="523220"/>
          </a:xfrm>
          <a:prstGeom prst="rect">
            <a:avLst/>
          </a:prstGeom>
          <a:noFill/>
        </p:spPr>
        <p:txBody>
          <a:bodyPr wrap="square" rtlCol="0">
            <a:spAutoFit/>
          </a:bodyPr>
          <a:lstStyle/>
          <a:p>
            <a:pPr algn="ctr"/>
            <a:r>
              <a:rPr lang="en-US" sz="2800" b="1" dirty="0">
                <a:solidFill>
                  <a:schemeClr val="bg1"/>
                </a:solidFill>
              </a:rPr>
              <a:t>Culture-Based DRR</a:t>
            </a:r>
          </a:p>
        </p:txBody>
      </p:sp>
    </p:spTree>
    <p:extLst>
      <p:ext uri="{BB962C8B-B14F-4D97-AF65-F5344CB8AC3E}">
        <p14:creationId xmlns:p14="http://schemas.microsoft.com/office/powerpoint/2010/main" val="1360915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18190" y="2452917"/>
            <a:ext cx="8826901" cy="3354765"/>
          </a:xfrm>
          <a:prstGeom prst="rect">
            <a:avLst/>
          </a:prstGeom>
          <a:noFill/>
        </p:spPr>
        <p:txBody>
          <a:bodyPr wrap="square" rtlCol="0">
            <a:spAutoFit/>
          </a:bodyPr>
          <a:lstStyle/>
          <a:p>
            <a:r>
              <a:rPr lang="en-US" sz="4000" b="1" dirty="0" smtClean="0">
                <a:solidFill>
                  <a:srgbClr val="FFFF00"/>
                </a:solidFill>
              </a:rPr>
              <a:t>A CULTURALLY-INFORMED APPROACH</a:t>
            </a:r>
          </a:p>
          <a:p>
            <a:endParaRPr lang="en-US" sz="2000" b="1" dirty="0">
              <a:solidFill>
                <a:srgbClr val="FFFF00"/>
              </a:solidFill>
            </a:endParaRPr>
          </a:p>
          <a:p>
            <a:r>
              <a:rPr lang="en-US" sz="3200" dirty="0">
                <a:solidFill>
                  <a:srgbClr val="FFFF00"/>
                </a:solidFill>
              </a:rPr>
              <a:t>Culture-based DRR focuses on the shared understandings that underlie how communities perceive and respond to risk and recover from disaster.</a:t>
            </a:r>
          </a:p>
          <a:p>
            <a:endParaRPr lang="en-US" sz="2400" dirty="0">
              <a:solidFill>
                <a:srgbClr val="FFFFFF"/>
              </a:solidFill>
            </a:endParaRPr>
          </a:p>
        </p:txBody>
      </p:sp>
      <p:sp>
        <p:nvSpPr>
          <p:cNvPr id="11" name="Rectangle 5"/>
          <p:cNvSpPr/>
          <p:nvPr/>
        </p:nvSpPr>
        <p:spPr>
          <a:xfrm>
            <a:off x="-114300" y="-476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300" y="1379547"/>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358493"/>
            <a:ext cx="3043237" cy="523220"/>
          </a:xfrm>
          <a:prstGeom prst="rect">
            <a:avLst/>
          </a:prstGeom>
          <a:noFill/>
        </p:spPr>
        <p:txBody>
          <a:bodyPr wrap="square" rtlCol="0">
            <a:spAutoFit/>
          </a:bodyPr>
          <a:lstStyle/>
          <a:p>
            <a:pPr algn="ctr"/>
            <a:r>
              <a:rPr lang="en-US" sz="2800" b="1" dirty="0" smtClean="0">
                <a:solidFill>
                  <a:schemeClr val="bg1"/>
                </a:solidFill>
              </a:rPr>
              <a:t>Culture-Based DRR</a:t>
            </a:r>
            <a:endParaRPr lang="en-US" sz="28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203" y="506274"/>
            <a:ext cx="2509404" cy="1746545"/>
          </a:xfrm>
          <a:prstGeom prst="rect">
            <a:avLst/>
          </a:prstGeom>
        </p:spPr>
      </p:pic>
    </p:spTree>
    <p:extLst>
      <p:ext uri="{BB962C8B-B14F-4D97-AF65-F5344CB8AC3E}">
        <p14:creationId xmlns:p14="http://schemas.microsoft.com/office/powerpoint/2010/main" val="1021056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Rectangle 5"/>
          <p:cNvSpPr/>
          <p:nvPr/>
        </p:nvSpPr>
        <p:spPr>
          <a:xfrm>
            <a:off x="-114301" y="139223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793307"/>
            <a:ext cx="3043237" cy="523220"/>
          </a:xfrm>
          <a:prstGeom prst="rect">
            <a:avLst/>
          </a:prstGeom>
          <a:noFill/>
        </p:spPr>
        <p:txBody>
          <a:bodyPr wrap="square" rtlCol="0">
            <a:spAutoFit/>
          </a:bodyPr>
          <a:lstStyle/>
          <a:p>
            <a:pPr algn="ctr"/>
            <a:r>
              <a:rPr lang="en-US" sz="2800" b="1" dirty="0" smtClean="0">
                <a:solidFill>
                  <a:schemeClr val="bg1"/>
                </a:solidFill>
              </a:rPr>
              <a:t>Culture-Based DRR</a:t>
            </a:r>
            <a:endParaRPr lang="en-US" sz="2800" b="1" dirty="0">
              <a:solidFill>
                <a:schemeClr val="bg1"/>
              </a:solidFill>
            </a:endParaRPr>
          </a:p>
        </p:txBody>
      </p:sp>
      <p:sp>
        <p:nvSpPr>
          <p:cNvPr id="4" name="TextBox 3"/>
          <p:cNvSpPr txBox="1"/>
          <p:nvPr/>
        </p:nvSpPr>
        <p:spPr>
          <a:xfrm>
            <a:off x="3514725" y="2240178"/>
            <a:ext cx="7954243" cy="2739211"/>
          </a:xfrm>
          <a:prstGeom prst="rect">
            <a:avLst/>
          </a:prstGeom>
          <a:noFill/>
        </p:spPr>
        <p:txBody>
          <a:bodyPr wrap="square" rtlCol="0">
            <a:spAutoFit/>
          </a:bodyPr>
          <a:lstStyle/>
          <a:p>
            <a:r>
              <a:rPr lang="en-US" sz="4000" b="1" dirty="0">
                <a:solidFill>
                  <a:srgbClr val="FFFF00"/>
                </a:solidFill>
              </a:rPr>
              <a:t>CULTURAL KNOWLEDGE = SUCCESS</a:t>
            </a:r>
          </a:p>
          <a:p>
            <a:endParaRPr lang="en-US" sz="3600" b="1" dirty="0">
              <a:solidFill>
                <a:srgbClr val="FFFF00"/>
              </a:solidFill>
            </a:endParaRPr>
          </a:p>
          <a:p>
            <a:r>
              <a:rPr lang="en-US" sz="3200" dirty="0">
                <a:solidFill>
                  <a:srgbClr val="FFFF00"/>
                </a:solidFill>
              </a:rPr>
              <a:t>Culture belongs at the center of designs for Disaster Risk Reduction (DRR) policy and programs. </a:t>
            </a:r>
            <a:r>
              <a:rPr lang="en-US" sz="3200" dirty="0" smtClean="0">
                <a:solidFill>
                  <a:srgbClr val="FFFF00"/>
                </a:solidFill>
              </a:rPr>
              <a:t> </a:t>
            </a:r>
            <a:endParaRPr lang="en-US" sz="3200" dirty="0">
              <a:solidFill>
                <a:srgbClr val="FFFF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4457" y="343116"/>
            <a:ext cx="2509404" cy="1746545"/>
          </a:xfrm>
          <a:prstGeom prst="rect">
            <a:avLst/>
          </a:prstGeom>
        </p:spPr>
      </p:pic>
    </p:spTree>
    <p:extLst>
      <p:ext uri="{BB962C8B-B14F-4D97-AF65-F5344CB8AC3E}">
        <p14:creationId xmlns:p14="http://schemas.microsoft.com/office/powerpoint/2010/main" val="3230209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Rectangle 5"/>
          <p:cNvSpPr/>
          <p:nvPr/>
        </p:nvSpPr>
        <p:spPr>
          <a:xfrm>
            <a:off x="-114301" y="4186225"/>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4344961"/>
            <a:ext cx="3043237" cy="954107"/>
          </a:xfrm>
          <a:prstGeom prst="rect">
            <a:avLst/>
          </a:prstGeom>
          <a:noFill/>
        </p:spPr>
        <p:txBody>
          <a:bodyPr wrap="square" rtlCol="0">
            <a:spAutoFit/>
          </a:bodyPr>
          <a:lstStyle/>
          <a:p>
            <a:pPr algn="ctr"/>
            <a:r>
              <a:rPr lang="en-US" sz="2800" b="1" dirty="0" smtClean="0">
                <a:solidFill>
                  <a:srgbClr val="00BAF2"/>
                </a:solidFill>
              </a:rPr>
              <a:t>Culture as Success Factor</a:t>
            </a:r>
            <a:endParaRPr lang="en-US" sz="2800" b="1" dirty="0">
              <a:solidFill>
                <a:srgbClr val="00BAF2"/>
              </a:solidFill>
            </a:endParaRPr>
          </a:p>
        </p:txBody>
      </p:sp>
      <p:sp>
        <p:nvSpPr>
          <p:cNvPr id="7" name="Rectangle 6"/>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1" y="1392233"/>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1" y="2786031"/>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93151" y="2514957"/>
            <a:ext cx="6734432" cy="2308324"/>
          </a:xfrm>
          <a:prstGeom prst="rect">
            <a:avLst/>
          </a:prstGeom>
          <a:noFill/>
        </p:spPr>
        <p:txBody>
          <a:bodyPr wrap="square" rtlCol="0">
            <a:spAutoFit/>
          </a:bodyPr>
          <a:lstStyle/>
          <a:p>
            <a:pPr algn="ctr"/>
            <a:r>
              <a:rPr lang="en-US" sz="4800" dirty="0">
                <a:solidFill>
                  <a:srgbClr val="FFFF00"/>
                </a:solidFill>
              </a:rPr>
              <a:t>WHEN CULTURAL ANALYSIS IS INTEGRATED IN PROGRAM </a:t>
            </a:r>
            <a:r>
              <a:rPr lang="en-US" sz="4800" dirty="0" smtClean="0">
                <a:solidFill>
                  <a:srgbClr val="FFFF00"/>
                </a:solidFill>
              </a:rPr>
              <a:t>DESIGN</a:t>
            </a:r>
            <a:r>
              <a:rPr lang="mr-IN" sz="4800" dirty="0" smtClean="0">
                <a:solidFill>
                  <a:srgbClr val="FFFF00"/>
                </a:solidFill>
              </a:rPr>
              <a:t>…</a:t>
            </a:r>
            <a:endParaRPr lang="en-US" sz="4800" dirty="0">
              <a:solidFill>
                <a:srgbClr val="FFFF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4348" y="518960"/>
            <a:ext cx="2509404" cy="1746545"/>
          </a:xfrm>
          <a:prstGeom prst="rect">
            <a:avLst/>
          </a:prstGeom>
        </p:spPr>
      </p:pic>
    </p:spTree>
    <p:extLst>
      <p:ext uri="{BB962C8B-B14F-4D97-AF65-F5344CB8AC3E}">
        <p14:creationId xmlns:p14="http://schemas.microsoft.com/office/powerpoint/2010/main" val="878854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Rectangle 4"/>
          <p:cNvSpPr/>
          <p:nvPr/>
        </p:nvSpPr>
        <p:spPr>
          <a:xfrm>
            <a:off x="8423565" y="928688"/>
            <a:ext cx="3269672" cy="2216294"/>
          </a:xfrm>
          <a:prstGeom prst="rect">
            <a:avLst/>
          </a:prstGeom>
          <a:solidFill>
            <a:srgbClr val="D7DF2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243888" y="1136562"/>
            <a:ext cx="3557587" cy="1815882"/>
          </a:xfrm>
          <a:prstGeom prst="rect">
            <a:avLst/>
          </a:prstGeom>
          <a:noFill/>
        </p:spPr>
        <p:txBody>
          <a:bodyPr wrap="square" rtlCol="0">
            <a:spAutoFit/>
          </a:bodyPr>
          <a:lstStyle/>
          <a:p>
            <a:pPr algn="ctr"/>
            <a:r>
              <a:rPr lang="en-US" sz="2800" b="1" dirty="0"/>
              <a:t>AFGANISTAN:</a:t>
            </a:r>
          </a:p>
          <a:p>
            <a:pPr algn="ctr"/>
            <a:r>
              <a:rPr lang="en-US" sz="2800" b="1" dirty="0"/>
              <a:t> FOOD </a:t>
            </a:r>
            <a:r>
              <a:rPr lang="en-US" sz="2800" b="1" dirty="0" smtClean="0"/>
              <a:t>SECURITY/ DROUGHT </a:t>
            </a:r>
            <a:r>
              <a:rPr lang="en-US" sz="2800" b="1" dirty="0"/>
              <a:t>RECOVERY/DRR</a:t>
            </a:r>
          </a:p>
        </p:txBody>
      </p:sp>
      <p:pic>
        <p:nvPicPr>
          <p:cNvPr id="6" name="Picture 5" descr="C:\Documents and Settings\jwendle\Desktop\John Wendle\COMMS\Presentations\Andrew PP for DC\Andrews PP\New Folder\034_AVIPA Plus_PPT_A Wilson_Wendle.JPG"/>
          <p:cNvPicPr>
            <a:picLocks noChangeAspect="1" noChangeArrowheads="1"/>
          </p:cNvPicPr>
          <p:nvPr/>
        </p:nvPicPr>
        <p:blipFill>
          <a:blip r:embed="rId2" cstate="email"/>
          <a:srcRect/>
          <a:stretch>
            <a:fillRect/>
          </a:stretch>
        </p:blipFill>
        <p:spPr bwMode="auto">
          <a:xfrm>
            <a:off x="112010" y="714633"/>
            <a:ext cx="8131878" cy="5414319"/>
          </a:xfrm>
          <a:prstGeom prst="rect">
            <a:avLst/>
          </a:prstGeom>
          <a:noFill/>
          <a:ln w="28575">
            <a:solidFill>
              <a:schemeClr val="tx1"/>
            </a:solidFill>
          </a:ln>
        </p:spPr>
      </p:pic>
    </p:spTree>
    <p:extLst>
      <p:ext uri="{BB962C8B-B14F-4D97-AF65-F5344CB8AC3E}">
        <p14:creationId xmlns:p14="http://schemas.microsoft.com/office/powerpoint/2010/main" val="3151627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Rectangle 5"/>
          <p:cNvSpPr/>
          <p:nvPr/>
        </p:nvSpPr>
        <p:spPr>
          <a:xfrm>
            <a:off x="-235745" y="5586419"/>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2" y="5745155"/>
            <a:ext cx="3043237" cy="954107"/>
          </a:xfrm>
          <a:prstGeom prst="rect">
            <a:avLst/>
          </a:prstGeom>
          <a:noFill/>
        </p:spPr>
        <p:txBody>
          <a:bodyPr wrap="square" rtlCol="0">
            <a:spAutoFit/>
          </a:bodyPr>
          <a:lstStyle/>
          <a:p>
            <a:pPr algn="ctr"/>
            <a:r>
              <a:rPr lang="en-US" sz="2800" b="1" dirty="0" smtClean="0">
                <a:solidFill>
                  <a:srgbClr val="00BAF2"/>
                </a:solidFill>
              </a:rPr>
              <a:t>Culture as Success Factor</a:t>
            </a:r>
            <a:endParaRPr lang="en-US" sz="2800" b="1" dirty="0">
              <a:solidFill>
                <a:srgbClr val="00BAF2"/>
              </a:solidFill>
            </a:endParaRPr>
          </a:p>
        </p:txBody>
      </p:sp>
      <p:sp>
        <p:nvSpPr>
          <p:cNvPr id="7" name="Rectangle 6"/>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4301" y="1392233"/>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1" y="2786031"/>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1" y="414030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1752600" y="725452"/>
            <a:ext cx="9418320" cy="4524315"/>
          </a:xfrm>
          <a:prstGeom prst="rect">
            <a:avLst/>
          </a:prstGeom>
          <a:noFill/>
        </p:spPr>
        <p:txBody>
          <a:bodyPr wrap="square" rtlCol="0">
            <a:spAutoFit/>
          </a:bodyPr>
          <a:lstStyle/>
          <a:p>
            <a:r>
              <a:rPr lang="en-US" sz="3200" dirty="0">
                <a:solidFill>
                  <a:schemeClr val="bg1"/>
                </a:solidFill>
              </a:rPr>
              <a:t>We found:</a:t>
            </a:r>
          </a:p>
          <a:p>
            <a:r>
              <a:rPr lang="en-US" sz="3200" dirty="0"/>
              <a:t> </a:t>
            </a:r>
          </a:p>
          <a:p>
            <a:pPr marL="457200" lvl="0" indent="-457200">
              <a:buFont typeface="Arial" panose="020B0604020202020204" pitchFamily="34" charset="0"/>
              <a:buChar char="•"/>
            </a:pPr>
            <a:r>
              <a:rPr lang="en-US" sz="3200" dirty="0" smtClean="0">
                <a:solidFill>
                  <a:srgbClr val="FFFF00"/>
                </a:solidFill>
              </a:rPr>
              <a:t>Accept </a:t>
            </a:r>
            <a:r>
              <a:rPr lang="en-US" sz="3200" dirty="0">
                <a:solidFill>
                  <a:srgbClr val="FFFF00"/>
                </a:solidFill>
              </a:rPr>
              <a:t>assistance -- not charity</a:t>
            </a:r>
          </a:p>
          <a:p>
            <a:pPr marL="457200" lvl="0" indent="-457200">
              <a:buFont typeface="Arial" panose="020B0604020202020204" pitchFamily="34" charset="0"/>
              <a:buChar char="•"/>
            </a:pPr>
            <a:r>
              <a:rPr lang="en-US" sz="3200" dirty="0">
                <a:solidFill>
                  <a:srgbClr val="FFFF00"/>
                </a:solidFill>
              </a:rPr>
              <a:t>Fiercely proud and self- sufficient</a:t>
            </a:r>
          </a:p>
          <a:p>
            <a:pPr marL="457200" lvl="0" indent="-457200">
              <a:buFont typeface="Arial" panose="020B0604020202020204" pitchFamily="34" charset="0"/>
              <a:buChar char="•"/>
            </a:pPr>
            <a:r>
              <a:rPr lang="en-US" sz="3200" dirty="0">
                <a:solidFill>
                  <a:srgbClr val="FFFF00"/>
                </a:solidFill>
              </a:rPr>
              <a:t>Importance of </a:t>
            </a:r>
            <a:r>
              <a:rPr lang="en-US" sz="3200" dirty="0" smtClean="0">
                <a:solidFill>
                  <a:srgbClr val="FFFF00"/>
                </a:solidFill>
              </a:rPr>
              <a:t>capacity </a:t>
            </a:r>
            <a:r>
              <a:rPr lang="en-US" sz="3200" dirty="0">
                <a:solidFill>
                  <a:srgbClr val="FFFF00"/>
                </a:solidFill>
              </a:rPr>
              <a:t>to make decisions</a:t>
            </a:r>
          </a:p>
          <a:p>
            <a:pPr marL="457200" lvl="0" indent="-457200">
              <a:buFont typeface="Arial" panose="020B0604020202020204" pitchFamily="34" charset="0"/>
              <a:buChar char="•"/>
            </a:pPr>
            <a:r>
              <a:rPr lang="en-US" sz="3200" dirty="0">
                <a:solidFill>
                  <a:srgbClr val="FFFF00"/>
                </a:solidFill>
              </a:rPr>
              <a:t>Pride in </a:t>
            </a:r>
            <a:r>
              <a:rPr lang="en-US" sz="3200" dirty="0" smtClean="0">
                <a:solidFill>
                  <a:srgbClr val="FFFF00"/>
                </a:solidFill>
              </a:rPr>
              <a:t>agricultural </a:t>
            </a:r>
            <a:r>
              <a:rPr lang="en-US" sz="3200" dirty="0">
                <a:solidFill>
                  <a:srgbClr val="FFFF00"/>
                </a:solidFill>
              </a:rPr>
              <a:t>knowledge</a:t>
            </a:r>
          </a:p>
          <a:p>
            <a:pPr marL="457200" lvl="0" indent="-457200">
              <a:buFont typeface="Arial" panose="020B0604020202020204" pitchFamily="34" charset="0"/>
              <a:buChar char="•"/>
            </a:pPr>
            <a:r>
              <a:rPr lang="en-US" sz="3200" dirty="0" smtClean="0">
                <a:solidFill>
                  <a:srgbClr val="FFFF00"/>
                </a:solidFill>
              </a:rPr>
              <a:t>Social </a:t>
            </a:r>
            <a:r>
              <a:rPr lang="en-US" sz="3200" dirty="0">
                <a:solidFill>
                  <a:srgbClr val="FFFF00"/>
                </a:solidFill>
              </a:rPr>
              <a:t>economic networks: farmers/suppliers/buyers</a:t>
            </a:r>
          </a:p>
          <a:p>
            <a:pPr marL="457200" lvl="0" indent="-457200">
              <a:buFont typeface="Arial" panose="020B0604020202020204" pitchFamily="34" charset="0"/>
              <a:buChar char="•"/>
            </a:pPr>
            <a:r>
              <a:rPr lang="en-US" sz="3200" dirty="0" smtClean="0">
                <a:solidFill>
                  <a:srgbClr val="FFFF00"/>
                </a:solidFill>
              </a:rPr>
              <a:t>Community </a:t>
            </a:r>
            <a:r>
              <a:rPr lang="en-US" sz="3200" dirty="0">
                <a:solidFill>
                  <a:srgbClr val="FFFF00"/>
                </a:solidFill>
              </a:rPr>
              <a:t>understanding of local need</a:t>
            </a:r>
          </a:p>
          <a:p>
            <a:pPr marL="457200" lvl="0" indent="-457200">
              <a:buFont typeface="Arial" panose="020B0604020202020204" pitchFamily="34" charset="0"/>
              <a:buChar char="•"/>
            </a:pPr>
            <a:r>
              <a:rPr lang="en-US" sz="3200" dirty="0" smtClean="0">
                <a:solidFill>
                  <a:srgbClr val="FFFF00"/>
                </a:solidFill>
              </a:rPr>
              <a:t>Community-based </a:t>
            </a:r>
            <a:r>
              <a:rPr lang="en-US" sz="3200" dirty="0">
                <a:solidFill>
                  <a:srgbClr val="FFFF00"/>
                </a:solidFill>
              </a:rPr>
              <a:t>decision-making structures</a:t>
            </a:r>
          </a:p>
        </p:txBody>
      </p:sp>
    </p:spTree>
    <p:extLst>
      <p:ext uri="{BB962C8B-B14F-4D97-AF65-F5344CB8AC3E}">
        <p14:creationId xmlns:p14="http://schemas.microsoft.com/office/powerpoint/2010/main" val="2646120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Rectangle 5"/>
          <p:cNvSpPr/>
          <p:nvPr/>
        </p:nvSpPr>
        <p:spPr>
          <a:xfrm>
            <a:off x="-235745" y="5586419"/>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2" y="5745155"/>
            <a:ext cx="3043237" cy="954107"/>
          </a:xfrm>
          <a:prstGeom prst="rect">
            <a:avLst/>
          </a:prstGeom>
          <a:noFill/>
        </p:spPr>
        <p:txBody>
          <a:bodyPr wrap="square" rtlCol="0">
            <a:spAutoFit/>
          </a:bodyPr>
          <a:lstStyle/>
          <a:p>
            <a:pPr algn="ctr"/>
            <a:r>
              <a:rPr lang="en-US" sz="2800" b="1" dirty="0" smtClean="0">
                <a:solidFill>
                  <a:srgbClr val="00BAF2"/>
                </a:solidFill>
              </a:rPr>
              <a:t>Culture as Success Factor</a:t>
            </a:r>
            <a:endParaRPr lang="en-US" sz="2800" b="1" dirty="0">
              <a:solidFill>
                <a:srgbClr val="00BAF2"/>
              </a:solidFill>
            </a:endParaRPr>
          </a:p>
        </p:txBody>
      </p:sp>
      <p:sp>
        <p:nvSpPr>
          <p:cNvPr id="7" name="Rectangle 6"/>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4301" y="1392233"/>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1" y="2786031"/>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1" y="414030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737360" y="615787"/>
            <a:ext cx="10088880" cy="6278642"/>
          </a:xfrm>
          <a:prstGeom prst="rect">
            <a:avLst/>
          </a:prstGeom>
          <a:noFill/>
        </p:spPr>
        <p:txBody>
          <a:bodyPr wrap="square" rtlCol="0">
            <a:spAutoFit/>
          </a:bodyPr>
          <a:lstStyle/>
          <a:p>
            <a:r>
              <a:rPr lang="en-US" sz="2400" b="1" dirty="0">
                <a:solidFill>
                  <a:schemeClr val="bg1"/>
                </a:solidFill>
              </a:rPr>
              <a:t>Program:</a:t>
            </a:r>
            <a:endParaRPr lang="en-US" sz="2400" dirty="0">
              <a:solidFill>
                <a:schemeClr val="bg1"/>
              </a:solidFill>
            </a:endParaRPr>
          </a:p>
          <a:p>
            <a:pPr marL="800100" lvl="1" indent="-342900">
              <a:buFont typeface="Arial" panose="020B0604020202020204" pitchFamily="34" charset="0"/>
              <a:buChar char="•"/>
            </a:pPr>
            <a:r>
              <a:rPr lang="en-US" sz="2400" dirty="0" smtClean="0">
                <a:solidFill>
                  <a:srgbClr val="FFFF00"/>
                </a:solidFill>
              </a:rPr>
              <a:t>Agricultural vouchers </a:t>
            </a:r>
            <a:r>
              <a:rPr lang="en-US" sz="2400" dirty="0">
                <a:solidFill>
                  <a:srgbClr val="FFFF00"/>
                </a:solidFill>
              </a:rPr>
              <a:t>and technical </a:t>
            </a:r>
            <a:r>
              <a:rPr lang="en-US" sz="2400" dirty="0" smtClean="0">
                <a:solidFill>
                  <a:srgbClr val="FFFF00"/>
                </a:solidFill>
              </a:rPr>
              <a:t>support</a:t>
            </a:r>
          </a:p>
          <a:p>
            <a:pPr marL="800100" lvl="1" indent="-342900">
              <a:buFont typeface="Arial" panose="020B0604020202020204" pitchFamily="34" charset="0"/>
              <a:buChar char="•"/>
            </a:pPr>
            <a:r>
              <a:rPr lang="en-US" sz="2400" dirty="0" smtClean="0">
                <a:solidFill>
                  <a:srgbClr val="FFFF00"/>
                </a:solidFill>
              </a:rPr>
              <a:t>Application </a:t>
            </a:r>
            <a:r>
              <a:rPr lang="en-US" sz="2400" dirty="0">
                <a:solidFill>
                  <a:srgbClr val="FFFF00"/>
                </a:solidFill>
              </a:rPr>
              <a:t>– not </a:t>
            </a:r>
            <a:r>
              <a:rPr lang="en-US" sz="2400" dirty="0" smtClean="0">
                <a:solidFill>
                  <a:srgbClr val="FFFF00"/>
                </a:solidFill>
              </a:rPr>
              <a:t>universal</a:t>
            </a:r>
          </a:p>
          <a:p>
            <a:pPr marL="800100" lvl="1" indent="-342900">
              <a:buFont typeface="Arial" panose="020B0604020202020204" pitchFamily="34" charset="0"/>
              <a:buChar char="•"/>
            </a:pPr>
            <a:r>
              <a:rPr lang="en-US" sz="2400" dirty="0" smtClean="0">
                <a:solidFill>
                  <a:srgbClr val="FFFF00"/>
                </a:solidFill>
              </a:rPr>
              <a:t>Criteria </a:t>
            </a:r>
            <a:r>
              <a:rPr lang="en-US" sz="2400" dirty="0">
                <a:solidFill>
                  <a:srgbClr val="FFFF00"/>
                </a:solidFill>
              </a:rPr>
              <a:t>developed with </a:t>
            </a:r>
            <a:r>
              <a:rPr lang="en-US" sz="2400" dirty="0" smtClean="0">
                <a:solidFill>
                  <a:srgbClr val="FFFF00"/>
                </a:solidFill>
              </a:rPr>
              <a:t>community – applied by community</a:t>
            </a:r>
          </a:p>
          <a:p>
            <a:pPr marL="800100" lvl="1" indent="-342900">
              <a:buFont typeface="Arial" panose="020B0604020202020204" pitchFamily="34" charset="0"/>
              <a:buChar char="•"/>
            </a:pPr>
            <a:r>
              <a:rPr lang="en-US" sz="2400" dirty="0" smtClean="0">
                <a:solidFill>
                  <a:srgbClr val="FFFF00"/>
                </a:solidFill>
              </a:rPr>
              <a:t>Co-pay </a:t>
            </a:r>
            <a:r>
              <a:rPr lang="en-US" sz="2400" dirty="0">
                <a:solidFill>
                  <a:srgbClr val="FFFF00"/>
                </a:solidFill>
              </a:rPr>
              <a:t>15% requirement </a:t>
            </a:r>
          </a:p>
          <a:p>
            <a:pPr lvl="4"/>
            <a:r>
              <a:rPr lang="en-US" sz="2400" dirty="0">
                <a:solidFill>
                  <a:srgbClr val="FFFF00"/>
                </a:solidFill>
                <a:sym typeface="Wingdings"/>
              </a:rPr>
              <a:t></a:t>
            </a:r>
            <a:r>
              <a:rPr lang="en-US" sz="2400" dirty="0">
                <a:solidFill>
                  <a:srgbClr val="FFFF00"/>
                </a:solidFill>
              </a:rPr>
              <a:t>ownership, </a:t>
            </a:r>
            <a:r>
              <a:rPr lang="en-US" sz="2400" dirty="0">
                <a:solidFill>
                  <a:srgbClr val="FFFF00"/>
                </a:solidFill>
                <a:sym typeface="Wingdings"/>
              </a:rPr>
              <a:t></a:t>
            </a:r>
            <a:r>
              <a:rPr lang="en-US" sz="2400" dirty="0">
                <a:solidFill>
                  <a:srgbClr val="FFFF00"/>
                </a:solidFill>
              </a:rPr>
              <a:t>self-sufficiency, </a:t>
            </a:r>
            <a:r>
              <a:rPr lang="en-US" sz="2400" dirty="0">
                <a:solidFill>
                  <a:srgbClr val="FFFF00"/>
                </a:solidFill>
                <a:sym typeface="Wingdings"/>
              </a:rPr>
              <a:t></a:t>
            </a:r>
            <a:r>
              <a:rPr lang="en-US" sz="2400" i="1" dirty="0">
                <a:solidFill>
                  <a:srgbClr val="FFFF00"/>
                </a:solidFill>
              </a:rPr>
              <a:t>not </a:t>
            </a:r>
            <a:r>
              <a:rPr lang="en-US" sz="2400" i="1" dirty="0" smtClean="0">
                <a:solidFill>
                  <a:srgbClr val="FFFF00"/>
                </a:solidFill>
              </a:rPr>
              <a:t>charity</a:t>
            </a:r>
            <a:endParaRPr lang="en-US" sz="2400" dirty="0">
              <a:solidFill>
                <a:srgbClr val="FFFF00"/>
              </a:solidFill>
            </a:endParaRPr>
          </a:p>
          <a:p>
            <a:pPr marL="800100" lvl="1" indent="-342900">
              <a:buFont typeface="Arial" panose="020B0604020202020204" pitchFamily="34" charset="0"/>
              <a:buChar char="•"/>
            </a:pPr>
            <a:r>
              <a:rPr lang="en-US" sz="2400" dirty="0" smtClean="0">
                <a:solidFill>
                  <a:srgbClr val="FFFF00"/>
                </a:solidFill>
              </a:rPr>
              <a:t>Any </a:t>
            </a:r>
            <a:r>
              <a:rPr lang="en-US" sz="2400" dirty="0">
                <a:solidFill>
                  <a:srgbClr val="FFFF00"/>
                </a:solidFill>
              </a:rPr>
              <a:t>mix of inputs </a:t>
            </a:r>
          </a:p>
          <a:p>
            <a:pPr lvl="4"/>
            <a:r>
              <a:rPr lang="en-US" sz="2400" dirty="0">
                <a:solidFill>
                  <a:srgbClr val="FFFF00"/>
                </a:solidFill>
                <a:sym typeface="Wingdings"/>
              </a:rPr>
              <a:t></a:t>
            </a:r>
            <a:r>
              <a:rPr lang="en-US" sz="2400" dirty="0">
                <a:solidFill>
                  <a:srgbClr val="FFFF00"/>
                </a:solidFill>
              </a:rPr>
              <a:t>Dignity of individual decisions, respect </a:t>
            </a:r>
            <a:r>
              <a:rPr lang="en-US" sz="2400" dirty="0" smtClean="0">
                <a:solidFill>
                  <a:srgbClr val="FFFF00"/>
                </a:solidFill>
              </a:rPr>
              <a:t>local </a:t>
            </a:r>
            <a:r>
              <a:rPr lang="en-US" sz="2400" dirty="0">
                <a:solidFill>
                  <a:srgbClr val="FFFF00"/>
                </a:solidFill>
              </a:rPr>
              <a:t>expertise, </a:t>
            </a:r>
          </a:p>
          <a:p>
            <a:pPr lvl="4"/>
            <a:r>
              <a:rPr lang="en-US" sz="2400" dirty="0">
                <a:solidFill>
                  <a:srgbClr val="FFFF00"/>
                </a:solidFill>
                <a:sym typeface="Wingdings"/>
              </a:rPr>
              <a:t></a:t>
            </a:r>
            <a:r>
              <a:rPr lang="en-US" sz="2400" dirty="0">
                <a:solidFill>
                  <a:srgbClr val="FFFF00"/>
                </a:solidFill>
              </a:rPr>
              <a:t>household level </a:t>
            </a:r>
            <a:r>
              <a:rPr lang="en-US" sz="2400" dirty="0" smtClean="0">
                <a:solidFill>
                  <a:srgbClr val="FFFF00"/>
                </a:solidFill>
              </a:rPr>
              <a:t>needs </a:t>
            </a:r>
          </a:p>
          <a:p>
            <a:pPr marL="800100" lvl="1" indent="-342900">
              <a:buFont typeface="Arial" panose="020B0604020202020204" pitchFamily="34" charset="0"/>
              <a:buChar char="•"/>
            </a:pPr>
            <a:r>
              <a:rPr lang="en-US" sz="2400" dirty="0" smtClean="0">
                <a:solidFill>
                  <a:srgbClr val="FFFF00"/>
                </a:solidFill>
              </a:rPr>
              <a:t>Pooled resources – i.e. mini-tractors</a:t>
            </a:r>
          </a:p>
          <a:p>
            <a:pPr lvl="4"/>
            <a:r>
              <a:rPr lang="en-US" sz="2400" dirty="0" smtClean="0">
                <a:solidFill>
                  <a:srgbClr val="FFFF00"/>
                </a:solidFill>
                <a:sym typeface="Wingdings"/>
              </a:rPr>
              <a:t></a:t>
            </a:r>
            <a:r>
              <a:rPr lang="en-US" sz="2400" dirty="0" smtClean="0">
                <a:solidFill>
                  <a:srgbClr val="FFFF00"/>
                </a:solidFill>
              </a:rPr>
              <a:t> </a:t>
            </a:r>
            <a:r>
              <a:rPr lang="en-US" sz="2400" dirty="0">
                <a:solidFill>
                  <a:srgbClr val="FFFF00"/>
                </a:solidFill>
              </a:rPr>
              <a:t>local collaborative structures</a:t>
            </a:r>
          </a:p>
          <a:p>
            <a:pPr marL="800100" lvl="1" indent="-342900">
              <a:buFont typeface="Arial" panose="020B0604020202020204" pitchFamily="34" charset="0"/>
              <a:buChar char="•"/>
            </a:pPr>
            <a:r>
              <a:rPr lang="en-US" sz="2400" dirty="0">
                <a:solidFill>
                  <a:srgbClr val="FFFF00"/>
                </a:solidFill>
              </a:rPr>
              <a:t>Local suppliers </a:t>
            </a:r>
          </a:p>
          <a:p>
            <a:pPr lvl="4"/>
            <a:r>
              <a:rPr lang="en-US" sz="2400" dirty="0">
                <a:solidFill>
                  <a:srgbClr val="FFFF00"/>
                </a:solidFill>
                <a:sym typeface="Wingdings"/>
              </a:rPr>
              <a:t></a:t>
            </a:r>
            <a:r>
              <a:rPr lang="en-US" sz="2400" dirty="0">
                <a:solidFill>
                  <a:srgbClr val="FFFF00"/>
                </a:solidFill>
              </a:rPr>
              <a:t>retain local economic relations</a:t>
            </a:r>
          </a:p>
          <a:p>
            <a:pPr lvl="4"/>
            <a:r>
              <a:rPr lang="en-US" sz="2400" dirty="0">
                <a:solidFill>
                  <a:srgbClr val="FFFF00"/>
                </a:solidFill>
                <a:sym typeface="Wingdings"/>
              </a:rPr>
              <a:t></a:t>
            </a:r>
            <a:r>
              <a:rPr lang="en-US" sz="2400" dirty="0">
                <a:solidFill>
                  <a:srgbClr val="FFFF00"/>
                </a:solidFill>
              </a:rPr>
              <a:t>sustain local market systems</a:t>
            </a:r>
          </a:p>
          <a:p>
            <a:pPr marL="1714500" lvl="3" indent="-342900">
              <a:buFont typeface="Arial" panose="020B0604020202020204" pitchFamily="34" charset="0"/>
              <a:buChar char="•"/>
            </a:pPr>
            <a:r>
              <a:rPr lang="en-US" sz="2400" dirty="0">
                <a:solidFill>
                  <a:srgbClr val="FFFF00"/>
                </a:solidFill>
              </a:rPr>
              <a:t>Training </a:t>
            </a:r>
            <a:r>
              <a:rPr lang="en-US" sz="2400" dirty="0" smtClean="0">
                <a:solidFill>
                  <a:srgbClr val="FFFF00"/>
                </a:solidFill>
              </a:rPr>
              <a:t>on </a:t>
            </a:r>
            <a:r>
              <a:rPr lang="en-US" sz="2400" dirty="0">
                <a:solidFill>
                  <a:srgbClr val="FFFF00"/>
                </a:solidFill>
              </a:rPr>
              <a:t>demand</a:t>
            </a:r>
          </a:p>
          <a:p>
            <a:pPr lvl="4"/>
            <a:r>
              <a:rPr lang="en-US" sz="2400" dirty="0">
                <a:solidFill>
                  <a:srgbClr val="FFFF00"/>
                </a:solidFill>
                <a:sym typeface="Wingdings"/>
              </a:rPr>
              <a:t></a:t>
            </a:r>
            <a:r>
              <a:rPr lang="en-US" sz="2400" dirty="0">
                <a:solidFill>
                  <a:srgbClr val="FFFF00"/>
                </a:solidFill>
              </a:rPr>
              <a:t>Value of choice, respect local expertise</a:t>
            </a:r>
          </a:p>
          <a:p>
            <a:r>
              <a:rPr lang="en-US" dirty="0"/>
              <a:t> </a:t>
            </a:r>
          </a:p>
        </p:txBody>
      </p:sp>
    </p:spTree>
    <p:extLst>
      <p:ext uri="{BB962C8B-B14F-4D97-AF65-F5344CB8AC3E}">
        <p14:creationId xmlns:p14="http://schemas.microsoft.com/office/powerpoint/2010/main" val="1339732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Rectangle 4"/>
          <p:cNvSpPr/>
          <p:nvPr/>
        </p:nvSpPr>
        <p:spPr>
          <a:xfrm>
            <a:off x="8243888" y="928688"/>
            <a:ext cx="3557587" cy="1457325"/>
          </a:xfrm>
          <a:prstGeom prst="rect">
            <a:avLst/>
          </a:prstGeom>
          <a:solidFill>
            <a:srgbClr val="00BA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299305" y="964852"/>
            <a:ext cx="3557587" cy="1384995"/>
          </a:xfrm>
          <a:prstGeom prst="rect">
            <a:avLst/>
          </a:prstGeom>
          <a:noFill/>
        </p:spPr>
        <p:txBody>
          <a:bodyPr wrap="square" rtlCol="0">
            <a:spAutoFit/>
          </a:bodyPr>
          <a:lstStyle/>
          <a:p>
            <a:pPr algn="ctr"/>
            <a:r>
              <a:rPr lang="en-US" sz="2800" b="1" dirty="0"/>
              <a:t>ETHIOPIA:</a:t>
            </a:r>
          </a:p>
          <a:p>
            <a:pPr algn="ctr"/>
            <a:r>
              <a:rPr lang="en-US" sz="2800" b="1" dirty="0"/>
              <a:t>DROUGHT DRR</a:t>
            </a:r>
          </a:p>
          <a:p>
            <a:pPr algn="ctr"/>
            <a:r>
              <a:rPr lang="en-US" sz="2800" b="1" dirty="0"/>
              <a:t>WATER ACCESS</a:t>
            </a:r>
            <a:endParaRPr lang="en-US" sz="1600" b="1" dirty="0"/>
          </a:p>
        </p:txBody>
      </p:sp>
      <p:pic>
        <p:nvPicPr>
          <p:cNvPr id="7" name="Picture 6" descr="C:\Users\Adam Koons\Documents\Personal\IRD stuff\Photo Selects\birkits\DSC_042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 y="701992"/>
            <a:ext cx="7541260" cy="5698808"/>
          </a:xfrm>
          <a:prstGeom prst="rect">
            <a:avLst/>
          </a:prstGeom>
          <a:noFill/>
          <a:ln>
            <a:noFill/>
          </a:ln>
        </p:spPr>
      </p:pic>
    </p:spTree>
    <p:extLst>
      <p:ext uri="{BB962C8B-B14F-4D97-AF65-F5344CB8AC3E}">
        <p14:creationId xmlns:p14="http://schemas.microsoft.com/office/powerpoint/2010/main" val="2460489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p:nvPr/>
        </p:nvSpPr>
        <p:spPr>
          <a:xfrm>
            <a:off x="-114301" y="139223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4301" y="1459246"/>
            <a:ext cx="3231496" cy="1077218"/>
          </a:xfrm>
          <a:prstGeom prst="rect">
            <a:avLst/>
          </a:prstGeom>
          <a:noFill/>
        </p:spPr>
        <p:txBody>
          <a:bodyPr wrap="square" rtlCol="0">
            <a:spAutoFit/>
          </a:bodyPr>
          <a:lstStyle/>
          <a:p>
            <a:pPr algn="ctr"/>
            <a:r>
              <a:rPr lang="en-US" sz="3200" b="1" dirty="0" smtClean="0">
                <a:solidFill>
                  <a:srgbClr val="D7DF21"/>
                </a:solidFill>
              </a:rPr>
              <a:t>The Power of Culture</a:t>
            </a:r>
            <a:endParaRPr lang="en-US" sz="3200" b="1" dirty="0">
              <a:solidFill>
                <a:srgbClr val="D7DF21"/>
              </a:solidFill>
            </a:endParaRPr>
          </a:p>
        </p:txBody>
      </p:sp>
      <p:sp>
        <p:nvSpPr>
          <p:cNvPr id="5" name="TextBox 4"/>
          <p:cNvSpPr txBox="1"/>
          <p:nvPr/>
        </p:nvSpPr>
        <p:spPr>
          <a:xfrm>
            <a:off x="3560972" y="2663814"/>
            <a:ext cx="6871932" cy="2554545"/>
          </a:xfrm>
          <a:prstGeom prst="rect">
            <a:avLst/>
          </a:prstGeom>
          <a:noFill/>
        </p:spPr>
        <p:txBody>
          <a:bodyPr wrap="square" rtlCol="0">
            <a:spAutoFit/>
          </a:bodyPr>
          <a:lstStyle/>
          <a:p>
            <a:pPr algn="ctr"/>
            <a:r>
              <a:rPr lang="en-US" sz="4000" dirty="0" smtClean="0">
                <a:solidFill>
                  <a:srgbClr val="FFFF00"/>
                </a:solidFill>
              </a:rPr>
              <a:t>Every human group and human being is influenced by cultural factors that shape their decisions and viewpoints.</a:t>
            </a:r>
            <a:endParaRPr lang="en-US" sz="4000" b="1" dirty="0">
              <a:solidFill>
                <a:srgbClr val="FFFFFF"/>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202" y="518960"/>
            <a:ext cx="2509404" cy="1746545"/>
          </a:xfrm>
          <a:prstGeom prst="rect">
            <a:avLst/>
          </a:prstGeom>
        </p:spPr>
      </p:pic>
    </p:spTree>
    <p:extLst>
      <p:ext uri="{BB962C8B-B14F-4D97-AF65-F5344CB8AC3E}">
        <p14:creationId xmlns:p14="http://schemas.microsoft.com/office/powerpoint/2010/main" val="1052614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Rectangle 5"/>
          <p:cNvSpPr/>
          <p:nvPr/>
        </p:nvSpPr>
        <p:spPr>
          <a:xfrm>
            <a:off x="-235745" y="5586419"/>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2" y="5745155"/>
            <a:ext cx="3043237" cy="954107"/>
          </a:xfrm>
          <a:prstGeom prst="rect">
            <a:avLst/>
          </a:prstGeom>
          <a:noFill/>
        </p:spPr>
        <p:txBody>
          <a:bodyPr wrap="square" rtlCol="0">
            <a:spAutoFit/>
          </a:bodyPr>
          <a:lstStyle/>
          <a:p>
            <a:pPr algn="ctr"/>
            <a:r>
              <a:rPr lang="en-US" sz="2800" b="1" dirty="0" smtClean="0">
                <a:solidFill>
                  <a:srgbClr val="00BAF2"/>
                </a:solidFill>
              </a:rPr>
              <a:t>Culture as Success Factor</a:t>
            </a:r>
            <a:endParaRPr lang="en-US" sz="2800" b="1" dirty="0">
              <a:solidFill>
                <a:srgbClr val="00BAF2"/>
              </a:solidFill>
            </a:endParaRPr>
          </a:p>
        </p:txBody>
      </p:sp>
      <p:sp>
        <p:nvSpPr>
          <p:cNvPr id="7" name="Rectangle 6"/>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4301" y="1392233"/>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1" y="2786031"/>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1" y="414030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813560" y="1615440"/>
            <a:ext cx="9936480" cy="3539430"/>
          </a:xfrm>
          <a:prstGeom prst="rect">
            <a:avLst/>
          </a:prstGeom>
          <a:noFill/>
        </p:spPr>
        <p:txBody>
          <a:bodyPr wrap="square" rtlCol="0">
            <a:spAutoFit/>
          </a:bodyPr>
          <a:lstStyle/>
          <a:p>
            <a:r>
              <a:rPr lang="en-US" sz="3200" b="1" dirty="0" smtClean="0">
                <a:solidFill>
                  <a:schemeClr val="accent2"/>
                </a:solidFill>
              </a:rPr>
              <a:t>We found</a:t>
            </a:r>
            <a:endParaRPr lang="en-US" sz="3200" dirty="0" smtClean="0">
              <a:solidFill>
                <a:schemeClr val="accent2"/>
              </a:solidFill>
            </a:endParaRPr>
          </a:p>
          <a:p>
            <a:r>
              <a:rPr lang="en-US" sz="3200" dirty="0"/>
              <a:t> </a:t>
            </a:r>
          </a:p>
          <a:p>
            <a:pPr marL="457200" lvl="0" indent="-457200">
              <a:buFont typeface="Arial" panose="020B0604020202020204" pitchFamily="34" charset="0"/>
              <a:buChar char="•"/>
            </a:pPr>
            <a:r>
              <a:rPr lang="en-US" sz="3200" dirty="0">
                <a:solidFill>
                  <a:srgbClr val="FFFF00"/>
                </a:solidFill>
              </a:rPr>
              <a:t>Traditional </a:t>
            </a:r>
            <a:r>
              <a:rPr lang="en-US" sz="3200" dirty="0" smtClean="0">
                <a:solidFill>
                  <a:srgbClr val="FFFF00"/>
                </a:solidFill>
              </a:rPr>
              <a:t>community-level water technology</a:t>
            </a:r>
            <a:endParaRPr lang="en-US" sz="3200" dirty="0">
              <a:solidFill>
                <a:srgbClr val="FFFF00"/>
              </a:solidFill>
            </a:endParaRPr>
          </a:p>
          <a:p>
            <a:pPr marL="457200" lvl="0" indent="-457200">
              <a:buFont typeface="Arial" panose="020B0604020202020204" pitchFamily="34" charset="0"/>
              <a:buChar char="•"/>
            </a:pPr>
            <a:r>
              <a:rPr lang="en-US" sz="3200" dirty="0">
                <a:solidFill>
                  <a:srgbClr val="FFFF00"/>
                </a:solidFill>
              </a:rPr>
              <a:t>Traditional </a:t>
            </a:r>
            <a:r>
              <a:rPr lang="en-US" sz="3200" dirty="0" smtClean="0">
                <a:solidFill>
                  <a:srgbClr val="FFFF00"/>
                </a:solidFill>
              </a:rPr>
              <a:t>water </a:t>
            </a:r>
            <a:r>
              <a:rPr lang="en-US" sz="3200" dirty="0">
                <a:solidFill>
                  <a:srgbClr val="FFFF00"/>
                </a:solidFill>
              </a:rPr>
              <a:t>management and </a:t>
            </a:r>
            <a:r>
              <a:rPr lang="en-US" sz="3200" dirty="0" smtClean="0">
                <a:solidFill>
                  <a:srgbClr val="FFFF00"/>
                </a:solidFill>
              </a:rPr>
              <a:t>rationing</a:t>
            </a:r>
          </a:p>
          <a:p>
            <a:pPr lvl="0"/>
            <a:endParaRPr lang="en-US" sz="3200" dirty="0">
              <a:solidFill>
                <a:srgbClr val="FFFF00"/>
              </a:solidFill>
            </a:endParaRPr>
          </a:p>
          <a:p>
            <a:pPr marL="457200" lvl="0" indent="-457200">
              <a:buFont typeface="Arial" panose="020B0604020202020204" pitchFamily="34" charset="0"/>
              <a:buChar char="•"/>
            </a:pPr>
            <a:r>
              <a:rPr lang="en-US" sz="3200" dirty="0">
                <a:solidFill>
                  <a:srgbClr val="FFFF00"/>
                </a:solidFill>
              </a:rPr>
              <a:t>Traditional structures in disrepair </a:t>
            </a:r>
            <a:r>
              <a:rPr lang="en-US" sz="3200" dirty="0" smtClean="0">
                <a:solidFill>
                  <a:srgbClr val="FFFF00"/>
                </a:solidFill>
              </a:rPr>
              <a:t>……….</a:t>
            </a:r>
            <a:endParaRPr lang="en-US" sz="3200" dirty="0">
              <a:solidFill>
                <a:srgbClr val="FFFF00"/>
              </a:solidFill>
            </a:endParaRPr>
          </a:p>
          <a:p>
            <a:pPr marL="457200" lvl="0" indent="-457200">
              <a:buFont typeface="Arial" panose="020B0604020202020204" pitchFamily="34" charset="0"/>
              <a:buChar char="•"/>
            </a:pPr>
            <a:r>
              <a:rPr lang="en-US" sz="3200" dirty="0" smtClean="0">
                <a:solidFill>
                  <a:srgbClr val="FFFF00"/>
                </a:solidFill>
              </a:rPr>
              <a:t>Replaced by “modern” externally introduced tanks </a:t>
            </a:r>
            <a:endParaRPr lang="en-US" sz="3200" dirty="0">
              <a:solidFill>
                <a:srgbClr val="FFFF00"/>
              </a:solidFill>
            </a:endParaRPr>
          </a:p>
        </p:txBody>
      </p:sp>
    </p:spTree>
    <p:extLst>
      <p:ext uri="{BB962C8B-B14F-4D97-AF65-F5344CB8AC3E}">
        <p14:creationId xmlns:p14="http://schemas.microsoft.com/office/powerpoint/2010/main" val="2745477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4301" y="1392233"/>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1" y="2786031"/>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1" y="414030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737360" y="587367"/>
            <a:ext cx="9753600" cy="6801862"/>
          </a:xfrm>
          <a:prstGeom prst="rect">
            <a:avLst/>
          </a:prstGeom>
          <a:noFill/>
        </p:spPr>
        <p:txBody>
          <a:bodyPr wrap="square" rtlCol="0">
            <a:spAutoFit/>
          </a:bodyPr>
          <a:lstStyle/>
          <a:p>
            <a:r>
              <a:rPr lang="en-US" sz="2400" b="1" dirty="0">
                <a:solidFill>
                  <a:schemeClr val="bg1"/>
                </a:solidFill>
              </a:rPr>
              <a:t>Program</a:t>
            </a:r>
            <a:endParaRPr lang="en-US" sz="2400" dirty="0">
              <a:solidFill>
                <a:schemeClr val="bg1"/>
              </a:solidFill>
            </a:endParaRPr>
          </a:p>
          <a:p>
            <a:r>
              <a:rPr lang="en-US" sz="2400" dirty="0"/>
              <a:t> </a:t>
            </a:r>
          </a:p>
          <a:p>
            <a:pPr marL="342900" lvl="0" indent="-342900">
              <a:buFont typeface="Arial" panose="020B0604020202020204" pitchFamily="34" charset="0"/>
              <a:buChar char="•"/>
            </a:pPr>
            <a:r>
              <a:rPr lang="en-US" sz="2800" dirty="0" smtClean="0">
                <a:solidFill>
                  <a:srgbClr val="FFFF00"/>
                </a:solidFill>
              </a:rPr>
              <a:t>Rebuilt traditional technology</a:t>
            </a:r>
          </a:p>
          <a:p>
            <a:pPr lvl="1"/>
            <a:r>
              <a:rPr lang="en-US" sz="2800" dirty="0">
                <a:solidFill>
                  <a:srgbClr val="FFFF00"/>
                </a:solidFill>
              </a:rPr>
              <a:t>	</a:t>
            </a:r>
            <a:r>
              <a:rPr lang="en-US" sz="2800" dirty="0" smtClean="0">
                <a:solidFill>
                  <a:srgbClr val="FFFF00"/>
                </a:solidFill>
              </a:rPr>
              <a:t>community </a:t>
            </a:r>
            <a:r>
              <a:rPr lang="en-US" sz="2800" dirty="0">
                <a:solidFill>
                  <a:srgbClr val="FFFF00"/>
                </a:solidFill>
              </a:rPr>
              <a:t>voluntary labor </a:t>
            </a:r>
          </a:p>
          <a:p>
            <a:pPr lvl="1"/>
            <a:r>
              <a:rPr lang="en-US" sz="2800" dirty="0">
                <a:solidFill>
                  <a:srgbClr val="FFFF00"/>
                </a:solidFill>
                <a:sym typeface="Wingdings"/>
              </a:rPr>
              <a:t>		</a:t>
            </a:r>
            <a:r>
              <a:rPr lang="en-US" sz="2800" dirty="0">
                <a:solidFill>
                  <a:srgbClr val="FFFF00"/>
                </a:solidFill>
              </a:rPr>
              <a:t> ownership and pride</a:t>
            </a:r>
          </a:p>
          <a:p>
            <a:pPr lvl="1"/>
            <a:endParaRPr lang="en-US" sz="2800" dirty="0" smtClean="0">
              <a:solidFill>
                <a:srgbClr val="FFFF00"/>
              </a:solidFill>
            </a:endParaRPr>
          </a:p>
          <a:p>
            <a:pPr marL="342900" lvl="0" indent="-342900">
              <a:buFont typeface="Arial" panose="020B0604020202020204" pitchFamily="34" charset="0"/>
              <a:buChar char="•"/>
            </a:pPr>
            <a:r>
              <a:rPr lang="en-US" sz="2800" dirty="0" smtClean="0">
                <a:solidFill>
                  <a:srgbClr val="FFFF00"/>
                </a:solidFill>
              </a:rPr>
              <a:t>Used  </a:t>
            </a:r>
            <a:r>
              <a:rPr lang="en-US" sz="2800" dirty="0">
                <a:solidFill>
                  <a:srgbClr val="FFFF00"/>
                </a:solidFill>
              </a:rPr>
              <a:t>local strategies for water management 	</a:t>
            </a:r>
          </a:p>
          <a:p>
            <a:pPr lvl="0"/>
            <a:r>
              <a:rPr lang="en-US" sz="2800" dirty="0" smtClean="0">
                <a:solidFill>
                  <a:srgbClr val="FFFF00"/>
                </a:solidFill>
              </a:rPr>
              <a:t>	</a:t>
            </a:r>
            <a:r>
              <a:rPr lang="en-US" sz="2800" dirty="0" smtClean="0">
                <a:solidFill>
                  <a:srgbClr val="FFFF00"/>
                </a:solidFill>
                <a:sym typeface="Wingdings" panose="05000000000000000000" pitchFamily="2" charset="2"/>
              </a:rPr>
              <a:t></a:t>
            </a:r>
            <a:r>
              <a:rPr lang="en-US" sz="2800" dirty="0" smtClean="0">
                <a:solidFill>
                  <a:srgbClr val="FFFF00"/>
                </a:solidFill>
              </a:rPr>
              <a:t>respect </a:t>
            </a:r>
            <a:r>
              <a:rPr lang="en-US" sz="2800" dirty="0">
                <a:solidFill>
                  <a:srgbClr val="FFFF00"/>
                </a:solidFill>
              </a:rPr>
              <a:t>for local solutions and </a:t>
            </a:r>
            <a:r>
              <a:rPr lang="en-US" sz="2800" dirty="0" smtClean="0">
                <a:solidFill>
                  <a:srgbClr val="FFFF00"/>
                </a:solidFill>
              </a:rPr>
              <a:t>technology</a:t>
            </a:r>
          </a:p>
          <a:p>
            <a:pPr lvl="0"/>
            <a:endParaRPr lang="en-US" sz="2800" dirty="0">
              <a:solidFill>
                <a:srgbClr val="FFFF00"/>
              </a:solidFill>
            </a:endParaRPr>
          </a:p>
          <a:p>
            <a:pPr marL="457200" lvl="0" indent="-457200">
              <a:buFont typeface="Arial" panose="020B0604020202020204" pitchFamily="34" charset="0"/>
              <a:buChar char="•"/>
            </a:pPr>
            <a:r>
              <a:rPr lang="en-US" sz="2800" dirty="0" smtClean="0">
                <a:solidFill>
                  <a:srgbClr val="FFFF00"/>
                </a:solidFill>
              </a:rPr>
              <a:t>Improvements </a:t>
            </a:r>
            <a:r>
              <a:rPr lang="en-US" sz="2800" dirty="0">
                <a:solidFill>
                  <a:srgbClr val="FFFF00"/>
                </a:solidFill>
              </a:rPr>
              <a:t>did not change </a:t>
            </a:r>
            <a:r>
              <a:rPr lang="en-US" sz="2800" dirty="0" smtClean="0">
                <a:solidFill>
                  <a:srgbClr val="FFFF00"/>
                </a:solidFill>
              </a:rPr>
              <a:t>familiar </a:t>
            </a:r>
            <a:r>
              <a:rPr lang="en-US" sz="2800" dirty="0">
                <a:solidFill>
                  <a:srgbClr val="FFFF00"/>
                </a:solidFill>
              </a:rPr>
              <a:t>technology</a:t>
            </a:r>
          </a:p>
          <a:p>
            <a:pPr marL="1714500" lvl="3" indent="-342900">
              <a:buFont typeface="Wingdings" panose="05000000000000000000" pitchFamily="2" charset="2"/>
              <a:buChar char="Ø"/>
            </a:pPr>
            <a:r>
              <a:rPr lang="en-US" sz="2800" dirty="0" smtClean="0">
                <a:solidFill>
                  <a:srgbClr val="FFFF00"/>
                </a:solidFill>
              </a:rPr>
              <a:t>larger</a:t>
            </a:r>
            <a:r>
              <a:rPr lang="en-US" sz="2800" dirty="0">
                <a:solidFill>
                  <a:srgbClr val="FFFF00"/>
                </a:solidFill>
              </a:rPr>
              <a:t>, stronger, more durable</a:t>
            </a:r>
          </a:p>
          <a:p>
            <a:pPr marL="1714500" lvl="3" indent="-342900">
              <a:buFont typeface="Wingdings" panose="05000000000000000000" pitchFamily="2" charset="2"/>
              <a:buChar char="Ø"/>
            </a:pPr>
            <a:r>
              <a:rPr lang="en-US" sz="2800" dirty="0" smtClean="0">
                <a:solidFill>
                  <a:srgbClr val="FFFF00"/>
                </a:solidFill>
              </a:rPr>
              <a:t>more </a:t>
            </a:r>
            <a:r>
              <a:rPr lang="en-US" sz="2800" dirty="0">
                <a:solidFill>
                  <a:srgbClr val="FFFF00"/>
                </a:solidFill>
              </a:rPr>
              <a:t>efficient – prevented evaporation</a:t>
            </a:r>
          </a:p>
          <a:p>
            <a:pPr marL="1714500" lvl="3" indent="-342900">
              <a:buFont typeface="Wingdings" panose="05000000000000000000" pitchFamily="2" charset="2"/>
              <a:buChar char="Ø"/>
            </a:pPr>
            <a:r>
              <a:rPr lang="en-US" sz="2800" dirty="0" smtClean="0">
                <a:solidFill>
                  <a:srgbClr val="FFFF00"/>
                </a:solidFill>
              </a:rPr>
              <a:t>more </a:t>
            </a:r>
            <a:r>
              <a:rPr lang="en-US" sz="2800" dirty="0">
                <a:solidFill>
                  <a:srgbClr val="FFFF00"/>
                </a:solidFill>
              </a:rPr>
              <a:t>sanitary – prevented animals and </a:t>
            </a:r>
            <a:r>
              <a:rPr lang="en-US" sz="2800" dirty="0" smtClean="0">
                <a:solidFill>
                  <a:srgbClr val="FFFF00"/>
                </a:solidFill>
              </a:rPr>
              <a:t>debris</a:t>
            </a:r>
          </a:p>
          <a:p>
            <a:pPr marL="342900" lvl="0" indent="-342900">
              <a:buFont typeface="Arial" panose="020B0604020202020204" pitchFamily="34" charset="0"/>
              <a:buChar char="•"/>
            </a:pPr>
            <a:endParaRPr lang="en-US" sz="2800" dirty="0">
              <a:solidFill>
                <a:srgbClr val="FFC000"/>
              </a:solidFill>
            </a:endParaRPr>
          </a:p>
          <a:p>
            <a:pPr lvl="1"/>
            <a:r>
              <a:rPr lang="en-US" sz="2800" dirty="0" smtClean="0">
                <a:solidFill>
                  <a:srgbClr val="FFC000"/>
                </a:solidFill>
              </a:rPr>
              <a:t>				</a:t>
            </a:r>
          </a:p>
          <a:p>
            <a:pPr lvl="0"/>
            <a:endParaRPr lang="en-US" sz="2400" dirty="0">
              <a:solidFill>
                <a:srgbClr val="FFC000"/>
              </a:solidFill>
            </a:endParaRPr>
          </a:p>
        </p:txBody>
      </p:sp>
      <p:sp>
        <p:nvSpPr>
          <p:cNvPr id="11" name="Rectangle 10"/>
          <p:cNvSpPr/>
          <p:nvPr/>
        </p:nvSpPr>
        <p:spPr>
          <a:xfrm>
            <a:off x="-114301" y="558641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43187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5"/>
          <p:cNvSpPr/>
          <p:nvPr/>
        </p:nvSpPr>
        <p:spPr>
          <a:xfrm>
            <a:off x="-114301" y="558002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4301" y="5684566"/>
            <a:ext cx="3383974" cy="954107"/>
          </a:xfrm>
          <a:prstGeom prst="rect">
            <a:avLst/>
          </a:prstGeom>
          <a:noFill/>
        </p:spPr>
        <p:txBody>
          <a:bodyPr wrap="square" rtlCol="0">
            <a:spAutoFit/>
          </a:bodyPr>
          <a:lstStyle/>
          <a:p>
            <a:pPr algn="ctr"/>
            <a:r>
              <a:rPr lang="en-US" sz="2800" b="1" dirty="0" smtClean="0">
                <a:solidFill>
                  <a:srgbClr val="39B54A"/>
                </a:solidFill>
              </a:rPr>
              <a:t>Barriers to Uptake of Culture-Based DRR</a:t>
            </a:r>
            <a:endParaRPr lang="en-US" sz="2800" b="1" dirty="0">
              <a:solidFill>
                <a:srgbClr val="39B54A"/>
              </a:solidFill>
            </a:endParaRPr>
          </a:p>
        </p:txBody>
      </p:sp>
      <p:sp>
        <p:nvSpPr>
          <p:cNvPr id="7" name="Rectangle 6"/>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1" y="1392233"/>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1" y="2786031"/>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1" y="4186225"/>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88216" y="867862"/>
            <a:ext cx="8927023" cy="5770811"/>
          </a:xfrm>
          <a:prstGeom prst="rect">
            <a:avLst/>
          </a:prstGeom>
          <a:noFill/>
        </p:spPr>
        <p:txBody>
          <a:bodyPr wrap="square" rtlCol="0">
            <a:spAutoFit/>
          </a:bodyPr>
          <a:lstStyle/>
          <a:p>
            <a:pPr algn="ctr"/>
            <a:r>
              <a:rPr lang="en-US" sz="3200" b="1" dirty="0" smtClean="0">
                <a:solidFill>
                  <a:srgbClr val="FFFF00"/>
                </a:solidFill>
              </a:rPr>
              <a:t>WHY INTEGRATING CULTURE IS SUCH A CHALLENGE</a:t>
            </a:r>
            <a:endParaRPr lang="en-US" sz="3200" b="1" dirty="0">
              <a:solidFill>
                <a:srgbClr val="FFFF00"/>
              </a:solidFill>
            </a:endParaRPr>
          </a:p>
          <a:p>
            <a:pPr>
              <a:lnSpc>
                <a:spcPct val="150000"/>
              </a:lnSpc>
            </a:pPr>
            <a:endParaRPr lang="en-US" sz="1000" b="1" dirty="0" smtClean="0">
              <a:solidFill>
                <a:schemeClr val="bg1"/>
              </a:solidFill>
            </a:endParaRPr>
          </a:p>
          <a:p>
            <a:pPr marL="1200150" lvl="2" indent="-285750">
              <a:lnSpc>
                <a:spcPct val="150000"/>
              </a:lnSpc>
              <a:buFont typeface="Arial" panose="020B0604020202020204" pitchFamily="34" charset="0"/>
              <a:buChar char="•"/>
            </a:pPr>
            <a:r>
              <a:rPr lang="en-US" sz="2800" dirty="0" smtClean="0">
                <a:solidFill>
                  <a:schemeClr val="bg1"/>
                </a:solidFill>
              </a:rPr>
              <a:t>Narrow cultural definitions</a:t>
            </a:r>
          </a:p>
          <a:p>
            <a:pPr marL="1200150" lvl="2" indent="-285750">
              <a:lnSpc>
                <a:spcPct val="150000"/>
              </a:lnSpc>
              <a:buFont typeface="Arial" panose="020B0604020202020204" pitchFamily="34" charset="0"/>
              <a:buChar char="•"/>
            </a:pPr>
            <a:r>
              <a:rPr lang="en-US" sz="2800" dirty="0" smtClean="0">
                <a:solidFill>
                  <a:schemeClr val="bg1"/>
                </a:solidFill>
              </a:rPr>
              <a:t>Time pressures </a:t>
            </a:r>
          </a:p>
          <a:p>
            <a:pPr marL="1200150" lvl="2" indent="-285750">
              <a:lnSpc>
                <a:spcPct val="150000"/>
              </a:lnSpc>
              <a:buFont typeface="Arial" panose="020B0604020202020204" pitchFamily="34" charset="0"/>
              <a:buChar char="•"/>
            </a:pPr>
            <a:r>
              <a:rPr lang="en-US" sz="2800" dirty="0" smtClean="0">
                <a:solidFill>
                  <a:schemeClr val="bg1"/>
                </a:solidFill>
              </a:rPr>
              <a:t>Perceptions of pre-existing cultural knowledge</a:t>
            </a:r>
          </a:p>
          <a:p>
            <a:pPr marL="1200150" lvl="2" indent="-285750">
              <a:lnSpc>
                <a:spcPct val="150000"/>
              </a:lnSpc>
              <a:buFont typeface="Arial" panose="020B0604020202020204" pitchFamily="34" charset="0"/>
              <a:buChar char="•"/>
            </a:pPr>
            <a:r>
              <a:rPr lang="en-US" sz="2800" dirty="0" smtClean="0">
                <a:solidFill>
                  <a:schemeClr val="bg1"/>
                </a:solidFill>
              </a:rPr>
              <a:t>Complexity of culture</a:t>
            </a:r>
          </a:p>
          <a:p>
            <a:pPr marL="1200150" lvl="2" indent="-285750">
              <a:lnSpc>
                <a:spcPct val="150000"/>
              </a:lnSpc>
              <a:buFont typeface="Arial" panose="020B0604020202020204" pitchFamily="34" charset="0"/>
              <a:buChar char="•"/>
            </a:pPr>
            <a:r>
              <a:rPr lang="en-US" sz="2800" dirty="0" smtClean="0">
                <a:solidFill>
                  <a:schemeClr val="bg1"/>
                </a:solidFill>
              </a:rPr>
              <a:t>Existing DRR “package;” generic best practices</a:t>
            </a:r>
          </a:p>
          <a:p>
            <a:pPr marL="1200150" lvl="2" indent="-285750">
              <a:lnSpc>
                <a:spcPct val="150000"/>
              </a:lnSpc>
              <a:buFont typeface="Arial" panose="020B0604020202020204" pitchFamily="34" charset="0"/>
              <a:buChar char="•"/>
            </a:pPr>
            <a:r>
              <a:rPr lang="en-US" sz="2800" dirty="0">
                <a:solidFill>
                  <a:schemeClr val="bg1"/>
                </a:solidFill>
              </a:rPr>
              <a:t>Adhesion to existing rigid DRR policies</a:t>
            </a:r>
          </a:p>
          <a:p>
            <a:pPr marL="1200150" lvl="2" indent="-285750">
              <a:lnSpc>
                <a:spcPct val="150000"/>
              </a:lnSpc>
              <a:buFont typeface="Arial" panose="020B0604020202020204" pitchFamily="34" charset="0"/>
              <a:buChar char="•"/>
            </a:pPr>
            <a:r>
              <a:rPr lang="en-US" sz="2800" dirty="0" smtClean="0">
                <a:solidFill>
                  <a:schemeClr val="bg1"/>
                </a:solidFill>
              </a:rPr>
              <a:t>Hidden cultural assumptions of DRR organizations</a:t>
            </a:r>
          </a:p>
          <a:p>
            <a:endParaRPr lang="en-US" sz="2800" b="1" dirty="0">
              <a:solidFill>
                <a:schemeClr val="bg1"/>
              </a:solidFill>
            </a:endParaRPr>
          </a:p>
        </p:txBody>
      </p:sp>
    </p:spTree>
    <p:extLst>
      <p:ext uri="{BB962C8B-B14F-4D97-AF65-F5344CB8AC3E}">
        <p14:creationId xmlns:p14="http://schemas.microsoft.com/office/powerpoint/2010/main" val="4234277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p:nvPr/>
        </p:nvSpPr>
        <p:spPr>
          <a:xfrm>
            <a:off x="-114301" y="1392233"/>
            <a:ext cx="3467103" cy="1396994"/>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1335525"/>
            <a:ext cx="3043237" cy="1384995"/>
          </a:xfrm>
          <a:prstGeom prst="rect">
            <a:avLst/>
          </a:prstGeom>
          <a:noFill/>
        </p:spPr>
        <p:txBody>
          <a:bodyPr wrap="square" rtlCol="0">
            <a:spAutoFit/>
          </a:bodyPr>
          <a:lstStyle/>
          <a:p>
            <a:pPr algn="ctr"/>
            <a:r>
              <a:rPr lang="en-US" sz="2800" b="1" dirty="0" smtClean="0">
                <a:solidFill>
                  <a:srgbClr val="D7DF21"/>
                </a:solidFill>
              </a:rPr>
              <a:t>Organizational Culture </a:t>
            </a:r>
            <a:r>
              <a:rPr lang="en-US" sz="2800" b="1" dirty="0">
                <a:solidFill>
                  <a:srgbClr val="D7DF21"/>
                </a:solidFill>
              </a:rPr>
              <a:t>a</a:t>
            </a:r>
            <a:r>
              <a:rPr lang="en-US" sz="2800" b="1" dirty="0" smtClean="0">
                <a:solidFill>
                  <a:srgbClr val="D7DF21"/>
                </a:solidFill>
              </a:rPr>
              <a:t>lso Impacts Aid Efforts</a:t>
            </a:r>
            <a:endParaRPr lang="en-US" sz="2800" b="1" dirty="0">
              <a:solidFill>
                <a:srgbClr val="D7DF21"/>
              </a:solidFill>
            </a:endParaRPr>
          </a:p>
        </p:txBody>
      </p:sp>
      <p:sp>
        <p:nvSpPr>
          <p:cNvPr id="5" name="TextBox 4"/>
          <p:cNvSpPr txBox="1"/>
          <p:nvPr/>
        </p:nvSpPr>
        <p:spPr>
          <a:xfrm>
            <a:off x="3563471" y="1392233"/>
            <a:ext cx="7409329" cy="1323439"/>
          </a:xfrm>
          <a:prstGeom prst="rect">
            <a:avLst/>
          </a:prstGeom>
          <a:noFill/>
        </p:spPr>
        <p:txBody>
          <a:bodyPr wrap="square" rtlCol="0">
            <a:spAutoFit/>
          </a:bodyPr>
          <a:lstStyle/>
          <a:p>
            <a:pPr algn="ctr"/>
            <a:endParaRPr lang="en-US" sz="4000" dirty="0" smtClean="0">
              <a:solidFill>
                <a:srgbClr val="FFFF00"/>
              </a:solidFill>
            </a:endParaRPr>
          </a:p>
          <a:p>
            <a:pPr algn="ctr"/>
            <a:endParaRPr lang="en-US" sz="4000" b="1" dirty="0">
              <a:solidFill>
                <a:srgbClr val="FFFFFF"/>
              </a:solidFill>
            </a:endParaRPr>
          </a:p>
        </p:txBody>
      </p:sp>
      <p:pic>
        <p:nvPicPr>
          <p:cNvPr id="12" name="Picture 11" descr="https://www.changingworld.com/media/catalog/product/cache/1/image/800x800/9df78eab33525d08d6e5fb8d27136e95/X/L/XL-712_2_1.jpg"/>
          <p:cNvPicPr/>
          <p:nvPr/>
        </p:nvPicPr>
        <p:blipFill rotWithShape="1">
          <a:blip r:embed="rId2" cstate="print">
            <a:extLst>
              <a:ext uri="{28A0092B-C50C-407E-A947-70E740481C1C}">
                <a14:useLocalDpi xmlns:a14="http://schemas.microsoft.com/office/drawing/2010/main" val="0"/>
              </a:ext>
            </a:extLst>
          </a:blip>
          <a:srcRect l="15317" r="14814"/>
          <a:stretch/>
        </p:blipFill>
        <p:spPr bwMode="auto">
          <a:xfrm>
            <a:off x="5056910" y="540327"/>
            <a:ext cx="4211782" cy="6040582"/>
          </a:xfrm>
          <a:prstGeom prst="rect">
            <a:avLst/>
          </a:prstGeom>
          <a:noFill/>
          <a:ln>
            <a:noFill/>
          </a:ln>
        </p:spPr>
      </p:pic>
    </p:spTree>
    <p:extLst>
      <p:ext uri="{BB962C8B-B14F-4D97-AF65-F5344CB8AC3E}">
        <p14:creationId xmlns:p14="http://schemas.microsoft.com/office/powerpoint/2010/main" val="1052614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5"/>
          <p:cNvSpPr/>
          <p:nvPr/>
        </p:nvSpPr>
        <p:spPr>
          <a:xfrm>
            <a:off x="-114301" y="558002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5725603"/>
            <a:ext cx="3043237" cy="954107"/>
          </a:xfrm>
          <a:prstGeom prst="rect">
            <a:avLst/>
          </a:prstGeom>
          <a:noFill/>
        </p:spPr>
        <p:txBody>
          <a:bodyPr wrap="square" rtlCol="0">
            <a:spAutoFit/>
          </a:bodyPr>
          <a:lstStyle/>
          <a:p>
            <a:pPr algn="ctr"/>
            <a:r>
              <a:rPr lang="en-US" sz="2800" dirty="0" smtClean="0">
                <a:solidFill>
                  <a:srgbClr val="47E25F"/>
                </a:solidFill>
              </a:rPr>
              <a:t>How To Integrate Culture</a:t>
            </a:r>
            <a:endParaRPr lang="en-US" sz="2800" dirty="0">
              <a:solidFill>
                <a:srgbClr val="47E25F"/>
              </a:solidFill>
            </a:endParaRPr>
          </a:p>
        </p:txBody>
      </p:sp>
      <p:sp>
        <p:nvSpPr>
          <p:cNvPr id="7" name="Rectangle 6"/>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1" y="1392233"/>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1" y="2786031"/>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1" y="4186225"/>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18055" y="2343125"/>
            <a:ext cx="8258607" cy="4062651"/>
          </a:xfrm>
          <a:prstGeom prst="rect">
            <a:avLst/>
          </a:prstGeom>
          <a:noFill/>
        </p:spPr>
        <p:txBody>
          <a:bodyPr wrap="square" rtlCol="0">
            <a:spAutoFit/>
          </a:bodyPr>
          <a:lstStyle/>
          <a:p>
            <a:endParaRPr lang="en-US" sz="2000" b="1" dirty="0">
              <a:solidFill>
                <a:schemeClr val="bg1"/>
              </a:solidFill>
            </a:endParaRPr>
          </a:p>
          <a:p>
            <a:pPr marL="742950" lvl="1" indent="-285750">
              <a:lnSpc>
                <a:spcPct val="150000"/>
              </a:lnSpc>
              <a:buFont typeface="Arial" panose="020B0604020202020204" pitchFamily="34" charset="0"/>
              <a:buChar char="•"/>
            </a:pPr>
            <a:r>
              <a:rPr lang="en-US" sz="2800" dirty="0" smtClean="0">
                <a:solidFill>
                  <a:schemeClr val="bg1"/>
                </a:solidFill>
              </a:rPr>
              <a:t>Identify and build upon </a:t>
            </a:r>
            <a:r>
              <a:rPr lang="en-US" sz="2800" b="1" u="sng" dirty="0" smtClean="0">
                <a:solidFill>
                  <a:schemeClr val="bg1"/>
                </a:solidFill>
              </a:rPr>
              <a:t>existing effective models</a:t>
            </a:r>
            <a:r>
              <a:rPr lang="en-US" sz="2800" b="1" dirty="0" smtClean="0">
                <a:solidFill>
                  <a:schemeClr val="bg1"/>
                </a:solidFill>
              </a:rPr>
              <a:t> </a:t>
            </a:r>
          </a:p>
          <a:p>
            <a:pPr marL="742950" lvl="1" indent="-285750">
              <a:lnSpc>
                <a:spcPct val="150000"/>
              </a:lnSpc>
              <a:buFont typeface="Arial" panose="020B0604020202020204" pitchFamily="34" charset="0"/>
              <a:buChar char="•"/>
            </a:pPr>
            <a:r>
              <a:rPr lang="en-US" sz="2800" dirty="0" smtClean="0">
                <a:solidFill>
                  <a:schemeClr val="bg1"/>
                </a:solidFill>
              </a:rPr>
              <a:t>Appropriately </a:t>
            </a:r>
            <a:r>
              <a:rPr lang="en-US" sz="2800" b="1" u="sng" dirty="0" smtClean="0">
                <a:solidFill>
                  <a:schemeClr val="bg1"/>
                </a:solidFill>
              </a:rPr>
              <a:t>tailored data collection </a:t>
            </a:r>
            <a:r>
              <a:rPr lang="en-US" sz="2800" dirty="0" smtClean="0">
                <a:solidFill>
                  <a:schemeClr val="bg1"/>
                </a:solidFill>
              </a:rPr>
              <a:t>methods</a:t>
            </a:r>
          </a:p>
          <a:p>
            <a:pPr marL="742950" lvl="1" indent="-285750">
              <a:lnSpc>
                <a:spcPct val="150000"/>
              </a:lnSpc>
              <a:buFont typeface="Arial" panose="020B0604020202020204" pitchFamily="34" charset="0"/>
              <a:buChar char="•"/>
            </a:pPr>
            <a:r>
              <a:rPr lang="en-US" sz="2800" dirty="0" smtClean="0">
                <a:solidFill>
                  <a:schemeClr val="bg1"/>
                </a:solidFill>
              </a:rPr>
              <a:t>Culturally-sensitive </a:t>
            </a:r>
            <a:r>
              <a:rPr lang="en-US" sz="2800" b="1" u="sng" dirty="0" smtClean="0">
                <a:solidFill>
                  <a:schemeClr val="bg1"/>
                </a:solidFill>
              </a:rPr>
              <a:t>analyses</a:t>
            </a:r>
          </a:p>
          <a:p>
            <a:pPr marL="742950" lvl="1" indent="-285750">
              <a:lnSpc>
                <a:spcPct val="150000"/>
              </a:lnSpc>
              <a:buFont typeface="Arial" panose="020B0604020202020204" pitchFamily="34" charset="0"/>
              <a:buChar char="•"/>
            </a:pPr>
            <a:r>
              <a:rPr lang="en-US" sz="2800" dirty="0" smtClean="0">
                <a:solidFill>
                  <a:schemeClr val="bg1"/>
                </a:solidFill>
              </a:rPr>
              <a:t>Build culture analysis into </a:t>
            </a:r>
            <a:r>
              <a:rPr lang="en-US" sz="2800" b="1" u="sng" dirty="0" smtClean="0">
                <a:solidFill>
                  <a:schemeClr val="bg1"/>
                </a:solidFill>
              </a:rPr>
              <a:t>policies/strategies</a:t>
            </a:r>
          </a:p>
          <a:p>
            <a:pPr marL="742950" lvl="1" indent="-285750">
              <a:lnSpc>
                <a:spcPct val="150000"/>
              </a:lnSpc>
              <a:buFont typeface="Arial" panose="020B0604020202020204" pitchFamily="34" charset="0"/>
              <a:buChar char="•"/>
            </a:pPr>
            <a:r>
              <a:rPr lang="en-US" sz="2800" dirty="0" smtClean="0">
                <a:solidFill>
                  <a:schemeClr val="bg1"/>
                </a:solidFill>
              </a:rPr>
              <a:t>Devote attention to local </a:t>
            </a:r>
            <a:r>
              <a:rPr lang="en-US" sz="2800" b="1" u="sng" dirty="0" smtClean="0">
                <a:solidFill>
                  <a:schemeClr val="bg1"/>
                </a:solidFill>
              </a:rPr>
              <a:t>partnerships</a:t>
            </a:r>
          </a:p>
          <a:p>
            <a:endParaRPr lang="en-US" sz="28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0617" y="281478"/>
            <a:ext cx="2509404" cy="1746545"/>
          </a:xfrm>
          <a:prstGeom prst="rect">
            <a:avLst/>
          </a:prstGeom>
        </p:spPr>
      </p:pic>
      <p:sp>
        <p:nvSpPr>
          <p:cNvPr id="2" name="TextBox 1"/>
          <p:cNvSpPr txBox="1"/>
          <p:nvPr/>
        </p:nvSpPr>
        <p:spPr>
          <a:xfrm>
            <a:off x="2061275" y="1371569"/>
            <a:ext cx="8462074" cy="1600438"/>
          </a:xfrm>
          <a:prstGeom prst="rect">
            <a:avLst/>
          </a:prstGeom>
          <a:noFill/>
        </p:spPr>
        <p:txBody>
          <a:bodyPr wrap="square" rtlCol="0">
            <a:spAutoFit/>
          </a:bodyPr>
          <a:lstStyle/>
          <a:p>
            <a:r>
              <a:rPr lang="en-US" sz="4000" b="1" dirty="0">
                <a:solidFill>
                  <a:srgbClr val="FFFF00"/>
                </a:solidFill>
              </a:rPr>
              <a:t>HOW CAN WE INCREASE SUCCESS </a:t>
            </a:r>
          </a:p>
          <a:p>
            <a:r>
              <a:rPr lang="en-US" sz="4000" b="1" dirty="0">
                <a:solidFill>
                  <a:srgbClr val="FFFF00"/>
                </a:solidFill>
              </a:rPr>
              <a:t>BY INTEGRATING CULTURE INTO DRR ?</a:t>
            </a:r>
          </a:p>
          <a:p>
            <a:endParaRPr lang="en-US" dirty="0"/>
          </a:p>
        </p:txBody>
      </p:sp>
    </p:spTree>
    <p:extLst>
      <p:ext uri="{BB962C8B-B14F-4D97-AF65-F5344CB8AC3E}">
        <p14:creationId xmlns:p14="http://schemas.microsoft.com/office/powerpoint/2010/main" val="2432008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Rectangle 5"/>
          <p:cNvSpPr/>
          <p:nvPr/>
        </p:nvSpPr>
        <p:spPr>
          <a:xfrm>
            <a:off x="-114301" y="558002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5725603"/>
            <a:ext cx="3043237" cy="954107"/>
          </a:xfrm>
          <a:prstGeom prst="rect">
            <a:avLst/>
          </a:prstGeom>
          <a:noFill/>
        </p:spPr>
        <p:txBody>
          <a:bodyPr wrap="square" rtlCol="0">
            <a:spAutoFit/>
          </a:bodyPr>
          <a:lstStyle/>
          <a:p>
            <a:pPr algn="ctr"/>
            <a:r>
              <a:rPr lang="en-US" sz="2800" b="1" dirty="0" smtClean="0">
                <a:solidFill>
                  <a:srgbClr val="39B54A"/>
                </a:solidFill>
              </a:rPr>
              <a:t>How To Integrate Culture</a:t>
            </a:r>
            <a:endParaRPr lang="en-US" sz="2800" b="1" dirty="0">
              <a:solidFill>
                <a:srgbClr val="39B54A"/>
              </a:solidFill>
            </a:endParaRPr>
          </a:p>
        </p:txBody>
      </p:sp>
      <p:sp>
        <p:nvSpPr>
          <p:cNvPr id="7" name="Rectangle 6"/>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1" y="1392233"/>
            <a:ext cx="1485900" cy="1271581"/>
          </a:xfrm>
          <a:prstGeom prst="rect">
            <a:avLst/>
          </a:prstGeom>
          <a:solidFill>
            <a:srgbClr val="D7D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1" y="2786031"/>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1" y="4186225"/>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7533" y="7163520"/>
            <a:ext cx="9587345" cy="1323439"/>
          </a:xfrm>
          <a:prstGeom prst="rect">
            <a:avLst/>
          </a:prstGeom>
        </p:spPr>
        <p:txBody>
          <a:bodyPr wrap="square">
            <a:spAutoFit/>
          </a:bodyPr>
          <a:lstStyle/>
          <a:p>
            <a:r>
              <a:rPr lang="en-US" sz="4000" b="1" dirty="0" smtClean="0">
                <a:solidFill>
                  <a:schemeClr val="bg1"/>
                </a:solidFill>
              </a:rPr>
              <a:t>Contact us!</a:t>
            </a:r>
          </a:p>
          <a:p>
            <a:endParaRPr lang="en-US" sz="4000" b="1" dirty="0">
              <a:solidFill>
                <a:schemeClr val="bg1"/>
              </a:solidFill>
            </a:endParaRPr>
          </a:p>
        </p:txBody>
      </p:sp>
      <p:pic>
        <p:nvPicPr>
          <p:cNvPr id="14" name="Picture 13"/>
          <p:cNvPicPr/>
          <p:nvPr/>
        </p:nvPicPr>
        <p:blipFill rotWithShape="1">
          <a:blip r:embed="rId2">
            <a:alphaModFix amt="73000"/>
            <a:extLst>
              <a:ext uri="{BEBA8EAE-BF5A-486C-A8C5-ECC9F3942E4B}">
                <a14:imgProps xmlns:a14="http://schemas.microsoft.com/office/drawing/2010/main">
                  <a14:imgLayer r:embed="rId3">
                    <a14:imgEffect>
                      <a14:colorTemperature colorTemp="6807"/>
                    </a14:imgEffect>
                    <a14:imgEffect>
                      <a14:saturation sat="101000"/>
                    </a14:imgEffect>
                  </a14:imgLayer>
                </a14:imgProps>
              </a:ext>
            </a:extLst>
          </a:blip>
          <a:srcRect l="22147" t="21805" r="20616" b="58188"/>
          <a:stretch/>
        </p:blipFill>
        <p:spPr bwMode="auto">
          <a:xfrm>
            <a:off x="9652278" y="5725603"/>
            <a:ext cx="2312413" cy="964099"/>
          </a:xfrm>
          <a:prstGeom prst="rect">
            <a:avLst/>
          </a:prstGeom>
          <a:ln>
            <a:noFill/>
          </a:ln>
          <a:effectLst>
            <a:reflection endPos="0" dir="5400000" sy="-100000" algn="bl" rotWithShape="0"/>
          </a:effectLst>
          <a:scene3d>
            <a:camera prst="orthographicFront"/>
            <a:lightRig rig="freezing" dir="t"/>
          </a:scene3d>
          <a:extLst>
            <a:ext uri="{53640926-AAD7-44D8-BBD7-CCE9431645EC}">
              <a14:shadowObscured xmlns:a14="http://schemas.microsoft.com/office/drawing/2010/main"/>
            </a:ext>
          </a:extLst>
        </p:spPr>
      </p:pic>
      <p:sp>
        <p:nvSpPr>
          <p:cNvPr id="3" name="Rectangle 2"/>
          <p:cNvSpPr/>
          <p:nvPr/>
        </p:nvSpPr>
        <p:spPr>
          <a:xfrm>
            <a:off x="3713624" y="4956161"/>
            <a:ext cx="6949215" cy="1600438"/>
          </a:xfrm>
          <a:prstGeom prst="rect">
            <a:avLst/>
          </a:prstGeom>
        </p:spPr>
        <p:txBody>
          <a:bodyPr wrap="square">
            <a:spAutoFit/>
          </a:bodyPr>
          <a:lstStyle/>
          <a:p>
            <a:r>
              <a:rPr lang="en-US" sz="2800" b="1" dirty="0" smtClean="0">
                <a:solidFill>
                  <a:schemeClr val="bg1"/>
                </a:solidFill>
              </a:rPr>
              <a:t>CADAN--Culture </a:t>
            </a:r>
            <a:r>
              <a:rPr lang="en-US" sz="2800" b="1" dirty="0">
                <a:solidFill>
                  <a:schemeClr val="bg1"/>
                </a:solidFill>
              </a:rPr>
              <a:t>and Disaster Action Network </a:t>
            </a:r>
            <a:endParaRPr lang="en-US" sz="2800" b="1" dirty="0" smtClean="0">
              <a:solidFill>
                <a:schemeClr val="bg1"/>
              </a:solidFill>
            </a:endParaRPr>
          </a:p>
          <a:p>
            <a:endParaRPr lang="en-US" sz="1000" b="1" dirty="0">
              <a:solidFill>
                <a:schemeClr val="bg1"/>
              </a:solidFill>
            </a:endParaRPr>
          </a:p>
          <a:p>
            <a:pPr algn="ctr"/>
            <a:r>
              <a:rPr lang="en-US" sz="2800" dirty="0">
                <a:solidFill>
                  <a:schemeClr val="bg1"/>
                </a:solidFill>
              </a:rPr>
              <a:t>Contact us!</a:t>
            </a:r>
          </a:p>
          <a:p>
            <a:pPr algn="ctr"/>
            <a:endParaRPr lang="en-US" sz="400" dirty="0" smtClean="0">
              <a:solidFill>
                <a:schemeClr val="bg1"/>
              </a:solidFill>
            </a:endParaRPr>
          </a:p>
          <a:p>
            <a:pPr algn="ctr"/>
            <a:r>
              <a:rPr lang="en-US" sz="2800" dirty="0" err="1" smtClean="0">
                <a:solidFill>
                  <a:schemeClr val="bg1"/>
                </a:solidFill>
              </a:rPr>
              <a:t>cadan@colostate.edu</a:t>
            </a:r>
            <a:endParaRPr lang="en-US" sz="2800" dirty="0">
              <a:solidFill>
                <a:schemeClr val="bg1"/>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8936" y="531648"/>
            <a:ext cx="6915410" cy="481312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305" y="401985"/>
            <a:ext cx="859863" cy="864833"/>
          </a:xfrm>
          <a:prstGeom prst="rect">
            <a:avLst/>
          </a:prstGeom>
        </p:spPr>
      </p:pic>
    </p:spTree>
    <p:extLst>
      <p:ext uri="{BB962C8B-B14F-4D97-AF65-F5344CB8AC3E}">
        <p14:creationId xmlns:p14="http://schemas.microsoft.com/office/powerpoint/2010/main" val="2432008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p:nvPr/>
        </p:nvSpPr>
        <p:spPr>
          <a:xfrm>
            <a:off x="-114301" y="139223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1564532"/>
            <a:ext cx="3043237" cy="954107"/>
          </a:xfrm>
          <a:prstGeom prst="rect">
            <a:avLst/>
          </a:prstGeom>
          <a:noFill/>
        </p:spPr>
        <p:txBody>
          <a:bodyPr wrap="square" rtlCol="0">
            <a:spAutoFit/>
          </a:bodyPr>
          <a:lstStyle/>
          <a:p>
            <a:pPr algn="ctr"/>
            <a:r>
              <a:rPr lang="en-US" sz="2800" b="1" dirty="0" smtClean="0">
                <a:solidFill>
                  <a:srgbClr val="D7DF21"/>
                </a:solidFill>
              </a:rPr>
              <a:t>Culture Influences Viewpoints</a:t>
            </a:r>
            <a:endParaRPr lang="en-US" sz="2800" b="1" dirty="0">
              <a:solidFill>
                <a:srgbClr val="D7DF21"/>
              </a:solidFill>
            </a:endParaRPr>
          </a:p>
        </p:txBody>
      </p:sp>
      <p:sp>
        <p:nvSpPr>
          <p:cNvPr id="5" name="TextBox 4"/>
          <p:cNvSpPr txBox="1"/>
          <p:nvPr/>
        </p:nvSpPr>
        <p:spPr>
          <a:xfrm>
            <a:off x="3563471" y="1392233"/>
            <a:ext cx="7409329" cy="1323439"/>
          </a:xfrm>
          <a:prstGeom prst="rect">
            <a:avLst/>
          </a:prstGeom>
          <a:noFill/>
        </p:spPr>
        <p:txBody>
          <a:bodyPr wrap="square" rtlCol="0">
            <a:spAutoFit/>
          </a:bodyPr>
          <a:lstStyle/>
          <a:p>
            <a:pPr algn="ctr"/>
            <a:endParaRPr lang="en-US" sz="4000" dirty="0" smtClean="0">
              <a:solidFill>
                <a:srgbClr val="FFFF00"/>
              </a:solidFill>
            </a:endParaRPr>
          </a:p>
          <a:p>
            <a:pPr algn="ctr"/>
            <a:endParaRPr lang="en-US" sz="4000" b="1" dirty="0">
              <a:solidFill>
                <a:srgbClr val="FFFFFF"/>
              </a:solidFill>
            </a:endParaRPr>
          </a:p>
        </p:txBody>
      </p:sp>
      <p:pic>
        <p:nvPicPr>
          <p:cNvPr id="11" name="Picture 10" descr="Image result for culture clash carto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250" y="775854"/>
            <a:ext cx="7335550" cy="5140037"/>
          </a:xfrm>
          <a:prstGeom prst="rect">
            <a:avLst/>
          </a:prstGeom>
          <a:noFill/>
          <a:ln>
            <a:noFill/>
          </a:ln>
        </p:spPr>
      </p:pic>
    </p:spTree>
    <p:extLst>
      <p:ext uri="{BB962C8B-B14F-4D97-AF65-F5344CB8AC3E}">
        <p14:creationId xmlns:p14="http://schemas.microsoft.com/office/powerpoint/2010/main" val="1052614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p:nvPr/>
        </p:nvSpPr>
        <p:spPr>
          <a:xfrm>
            <a:off x="-114301" y="139223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1564532"/>
            <a:ext cx="3043237" cy="954107"/>
          </a:xfrm>
          <a:prstGeom prst="rect">
            <a:avLst/>
          </a:prstGeom>
          <a:noFill/>
        </p:spPr>
        <p:txBody>
          <a:bodyPr wrap="square" rtlCol="0">
            <a:spAutoFit/>
          </a:bodyPr>
          <a:lstStyle/>
          <a:p>
            <a:pPr algn="ctr"/>
            <a:r>
              <a:rPr lang="en-US" sz="2800" b="1" dirty="0" smtClean="0">
                <a:solidFill>
                  <a:srgbClr val="D7DF21"/>
                </a:solidFill>
              </a:rPr>
              <a:t>Culture influences DRR uptake</a:t>
            </a:r>
            <a:endParaRPr lang="en-US" sz="2800" b="1" dirty="0">
              <a:solidFill>
                <a:srgbClr val="D7DF21"/>
              </a:solidFill>
            </a:endParaRPr>
          </a:p>
        </p:txBody>
      </p:sp>
      <p:sp>
        <p:nvSpPr>
          <p:cNvPr id="5" name="TextBox 4"/>
          <p:cNvSpPr txBox="1"/>
          <p:nvPr/>
        </p:nvSpPr>
        <p:spPr>
          <a:xfrm>
            <a:off x="3514725" y="2171182"/>
            <a:ext cx="6388692" cy="3170099"/>
          </a:xfrm>
          <a:prstGeom prst="rect">
            <a:avLst/>
          </a:prstGeom>
          <a:noFill/>
        </p:spPr>
        <p:txBody>
          <a:bodyPr wrap="square" rtlCol="0">
            <a:spAutoFit/>
          </a:bodyPr>
          <a:lstStyle/>
          <a:p>
            <a:pPr algn="ctr"/>
            <a:r>
              <a:rPr lang="en-US" sz="4000" dirty="0" smtClean="0">
                <a:solidFill>
                  <a:srgbClr val="FFFF00"/>
                </a:solidFill>
              </a:rPr>
              <a:t>Understanding cultural context, traditions, and values can make all the difference in whether DRR initiatives </a:t>
            </a:r>
            <a:r>
              <a:rPr lang="en-US" sz="4000" smtClean="0">
                <a:solidFill>
                  <a:srgbClr val="FFFF00"/>
                </a:solidFill>
              </a:rPr>
              <a:t>are accepted and </a:t>
            </a:r>
            <a:r>
              <a:rPr lang="en-US" sz="4000" dirty="0" smtClean="0">
                <a:solidFill>
                  <a:srgbClr val="FFFF00"/>
                </a:solidFill>
              </a:rPr>
              <a:t>applied.</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4457" y="343116"/>
            <a:ext cx="2509404" cy="1746545"/>
          </a:xfrm>
          <a:prstGeom prst="rect">
            <a:avLst/>
          </a:prstGeom>
        </p:spPr>
      </p:pic>
    </p:spTree>
    <p:extLst>
      <p:ext uri="{BB962C8B-B14F-4D97-AF65-F5344CB8AC3E}">
        <p14:creationId xmlns:p14="http://schemas.microsoft.com/office/powerpoint/2010/main" val="1052614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8548968" y="2554939"/>
            <a:ext cx="3015503" cy="4093428"/>
          </a:xfrm>
          <a:prstGeom prst="rect">
            <a:avLst/>
          </a:prstGeom>
          <a:noFill/>
        </p:spPr>
        <p:txBody>
          <a:bodyPr wrap="square" rtlCol="0">
            <a:spAutoFit/>
          </a:bodyPr>
          <a:lstStyle/>
          <a:p>
            <a:r>
              <a:rPr lang="en-US" sz="2000" b="1" dirty="0">
                <a:solidFill>
                  <a:schemeClr val="bg1"/>
                </a:solidFill>
              </a:rPr>
              <a:t>Limitations of </a:t>
            </a:r>
            <a:r>
              <a:rPr lang="en-US" sz="2000" b="1" dirty="0" smtClean="0">
                <a:solidFill>
                  <a:schemeClr val="bg1"/>
                </a:solidFill>
              </a:rPr>
              <a:t>Traditional DRR </a:t>
            </a:r>
            <a:r>
              <a:rPr lang="en-US" sz="2000" b="1" dirty="0">
                <a:solidFill>
                  <a:schemeClr val="bg1"/>
                </a:solidFill>
              </a:rPr>
              <a:t>Approaches:</a:t>
            </a:r>
          </a:p>
          <a:p>
            <a:endParaRPr lang="en-US" sz="2000" b="1" dirty="0">
              <a:solidFill>
                <a:schemeClr val="bg1"/>
              </a:solidFill>
            </a:endParaRPr>
          </a:p>
          <a:p>
            <a:r>
              <a:rPr lang="en-US" sz="2000" dirty="0">
                <a:solidFill>
                  <a:srgbClr val="FFFFFF"/>
                </a:solidFill>
              </a:rPr>
              <a:t>This fishing village, rebuilt after the 2004 Indian Ocean tsunami, today stands empty because structural and legal mitigation measures were given priority over local cultural considerations and local residents were not consulted.</a:t>
            </a:r>
            <a:endParaRPr lang="en-US" sz="2000" dirty="0">
              <a:solidFill>
                <a:schemeClr val="bg1"/>
              </a:solidFill>
            </a:endParaRPr>
          </a:p>
        </p:txBody>
      </p:sp>
      <p:sp>
        <p:nvSpPr>
          <p:cNvPr id="5" name="Rectangle 4"/>
          <p:cNvSpPr/>
          <p:nvPr/>
        </p:nvSpPr>
        <p:spPr>
          <a:xfrm>
            <a:off x="8243888" y="928688"/>
            <a:ext cx="3557587" cy="1457325"/>
          </a:xfrm>
          <a:prstGeom prst="rect">
            <a:avLst/>
          </a:prstGeom>
          <a:solidFill>
            <a:srgbClr val="ED1C2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243888" y="1025723"/>
            <a:ext cx="3557587" cy="1261884"/>
          </a:xfrm>
          <a:prstGeom prst="rect">
            <a:avLst/>
          </a:prstGeom>
          <a:noFill/>
        </p:spPr>
        <p:txBody>
          <a:bodyPr wrap="square" rtlCol="0">
            <a:spAutoFit/>
          </a:bodyPr>
          <a:lstStyle/>
          <a:p>
            <a:pPr algn="ctr"/>
            <a:r>
              <a:rPr lang="en-US" sz="2800" b="1" dirty="0">
                <a:solidFill>
                  <a:srgbClr val="FFFFFF"/>
                </a:solidFill>
              </a:rPr>
              <a:t>ABANDONED</a:t>
            </a:r>
          </a:p>
          <a:p>
            <a:pPr algn="ctr"/>
            <a:r>
              <a:rPr lang="en-US" sz="1600" b="1" dirty="0">
                <a:solidFill>
                  <a:srgbClr val="FFFFFF"/>
                </a:solidFill>
              </a:rPr>
              <a:t>DDR FAILURE</a:t>
            </a:r>
          </a:p>
          <a:p>
            <a:pPr algn="ctr"/>
            <a:r>
              <a:rPr lang="en-US" sz="1600" b="1" dirty="0">
                <a:solidFill>
                  <a:srgbClr val="FFFFFF"/>
                </a:solidFill>
              </a:rPr>
              <a:t>LIONS VILLIAGE, KOH PHRA THONG</a:t>
            </a:r>
          </a:p>
          <a:p>
            <a:pPr algn="ctr"/>
            <a:r>
              <a:rPr lang="en-US" sz="1600" b="1" dirty="0">
                <a:solidFill>
                  <a:srgbClr val="FFFFFF"/>
                </a:solidFill>
              </a:rPr>
              <a:t>ISLAND, THAILAND</a:t>
            </a:r>
          </a:p>
        </p:txBody>
      </p:sp>
      <p:pic>
        <p:nvPicPr>
          <p:cNvPr id="6" name="Picture 5" descr="Empty: Lions Village was built to replace Bak Joke on Koh Phra Thong, which was completely destroyed by the 2004 tsunam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12" y="443754"/>
            <a:ext cx="7368988" cy="6104964"/>
          </a:xfrm>
          <a:prstGeom prst="rect">
            <a:avLst/>
          </a:prstGeom>
          <a:noFill/>
          <a:ln>
            <a:noFill/>
          </a:ln>
        </p:spPr>
      </p:pic>
    </p:spTree>
    <p:extLst>
      <p:ext uri="{BB962C8B-B14F-4D97-AF65-F5344CB8AC3E}">
        <p14:creationId xmlns:p14="http://schemas.microsoft.com/office/powerpoint/2010/main" val="2905835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p:nvPr/>
        </p:nvSpPr>
        <p:spPr>
          <a:xfrm>
            <a:off x="-114301" y="139223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1647660"/>
            <a:ext cx="3043237" cy="523220"/>
          </a:xfrm>
          <a:prstGeom prst="rect">
            <a:avLst/>
          </a:prstGeom>
          <a:noFill/>
        </p:spPr>
        <p:txBody>
          <a:bodyPr wrap="square" rtlCol="0">
            <a:spAutoFit/>
          </a:bodyPr>
          <a:lstStyle/>
          <a:p>
            <a:pPr algn="ctr"/>
            <a:r>
              <a:rPr lang="en-US" sz="2800" b="1" dirty="0" smtClean="0">
                <a:solidFill>
                  <a:srgbClr val="D7DF21"/>
                </a:solidFill>
              </a:rPr>
              <a:t>What is Culture?</a:t>
            </a:r>
            <a:endParaRPr lang="en-US" sz="2800" b="1" dirty="0">
              <a:solidFill>
                <a:srgbClr val="D7DF21"/>
              </a:solidFill>
            </a:endParaRPr>
          </a:p>
        </p:txBody>
      </p:sp>
      <p:sp>
        <p:nvSpPr>
          <p:cNvPr id="5" name="TextBox 4"/>
          <p:cNvSpPr txBox="1"/>
          <p:nvPr/>
        </p:nvSpPr>
        <p:spPr>
          <a:xfrm>
            <a:off x="3158264" y="1438727"/>
            <a:ext cx="7551065" cy="3477875"/>
          </a:xfrm>
          <a:prstGeom prst="rect">
            <a:avLst/>
          </a:prstGeom>
          <a:noFill/>
        </p:spPr>
        <p:txBody>
          <a:bodyPr wrap="square" rtlCol="0">
            <a:spAutoFit/>
          </a:bodyPr>
          <a:lstStyle/>
          <a:p>
            <a:pPr algn="ctr"/>
            <a:r>
              <a:rPr lang="en-US" sz="4000" dirty="0" smtClean="0">
                <a:solidFill>
                  <a:srgbClr val="FFFF00"/>
                </a:solidFill>
              </a:rPr>
              <a:t>Today, DRR Specialists Agree</a:t>
            </a:r>
            <a:r>
              <a:rPr lang="en-US" sz="4000" dirty="0">
                <a:solidFill>
                  <a:srgbClr val="FFFF00"/>
                </a:solidFill>
              </a:rPr>
              <a:t>:</a:t>
            </a:r>
          </a:p>
          <a:p>
            <a:pPr algn="ctr"/>
            <a:endParaRPr lang="en-US" sz="2000" dirty="0">
              <a:solidFill>
                <a:srgbClr val="FFFF00"/>
              </a:solidFill>
            </a:endParaRPr>
          </a:p>
          <a:p>
            <a:pPr algn="ctr"/>
            <a:r>
              <a:rPr lang="en-US" sz="4000" dirty="0">
                <a:solidFill>
                  <a:srgbClr val="FFFF00"/>
                </a:solidFill>
              </a:rPr>
              <a:t>“Culture is important</a:t>
            </a:r>
            <a:r>
              <a:rPr lang="en-US" sz="4000" dirty="0" smtClean="0">
                <a:solidFill>
                  <a:srgbClr val="FFFF00"/>
                </a:solidFill>
              </a:rPr>
              <a:t>” </a:t>
            </a:r>
            <a:endParaRPr lang="en-US" sz="4000" dirty="0">
              <a:solidFill>
                <a:srgbClr val="FFFF00"/>
              </a:solidFill>
            </a:endParaRPr>
          </a:p>
          <a:p>
            <a:pPr algn="ctr"/>
            <a:endParaRPr lang="en-US" sz="4000" dirty="0" smtClean="0">
              <a:solidFill>
                <a:srgbClr val="FFFF00"/>
              </a:solidFill>
            </a:endParaRPr>
          </a:p>
          <a:p>
            <a:pPr algn="ctr"/>
            <a:r>
              <a:rPr lang="en-US" sz="4000" dirty="0" smtClean="0">
                <a:solidFill>
                  <a:srgbClr val="FFFF00"/>
                </a:solidFill>
              </a:rPr>
              <a:t> </a:t>
            </a:r>
          </a:p>
          <a:p>
            <a:pPr algn="ctr"/>
            <a:r>
              <a:rPr lang="en-US" sz="4000" dirty="0" smtClean="0">
                <a:solidFill>
                  <a:srgbClr val="FFFF00"/>
                </a:solidFill>
              </a:rPr>
              <a:t>But how we are defining it?</a:t>
            </a:r>
            <a:endParaRPr lang="en-US" sz="4000" dirty="0">
              <a:solidFill>
                <a:srgbClr val="FFFF00"/>
              </a:solidFill>
            </a:endParaRPr>
          </a:p>
        </p:txBody>
      </p:sp>
    </p:spTree>
    <p:extLst>
      <p:ext uri="{BB962C8B-B14F-4D97-AF65-F5344CB8AC3E}">
        <p14:creationId xmlns:p14="http://schemas.microsoft.com/office/powerpoint/2010/main" val="1052614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p:nvPr/>
        </p:nvSpPr>
        <p:spPr>
          <a:xfrm>
            <a:off x="-114301" y="139223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1564532"/>
            <a:ext cx="3043237" cy="584775"/>
          </a:xfrm>
          <a:prstGeom prst="rect">
            <a:avLst/>
          </a:prstGeom>
          <a:noFill/>
        </p:spPr>
        <p:txBody>
          <a:bodyPr wrap="square" rtlCol="0">
            <a:spAutoFit/>
          </a:bodyPr>
          <a:lstStyle/>
          <a:p>
            <a:pPr algn="ctr"/>
            <a:r>
              <a:rPr lang="en-US" sz="3200" b="1" dirty="0" smtClean="0">
                <a:solidFill>
                  <a:srgbClr val="D7DF21"/>
                </a:solidFill>
              </a:rPr>
              <a:t>What is Culture?</a:t>
            </a:r>
            <a:endParaRPr lang="en-US" sz="3200" b="1" dirty="0">
              <a:solidFill>
                <a:srgbClr val="D7DF21"/>
              </a:solidFill>
            </a:endParaRPr>
          </a:p>
        </p:txBody>
      </p:sp>
      <p:sp>
        <p:nvSpPr>
          <p:cNvPr id="5" name="TextBox 4"/>
          <p:cNvSpPr txBox="1"/>
          <p:nvPr/>
        </p:nvSpPr>
        <p:spPr>
          <a:xfrm>
            <a:off x="3514725" y="986431"/>
            <a:ext cx="7314893" cy="3354765"/>
          </a:xfrm>
          <a:prstGeom prst="rect">
            <a:avLst/>
          </a:prstGeom>
          <a:noFill/>
        </p:spPr>
        <p:txBody>
          <a:bodyPr wrap="square" rtlCol="0">
            <a:spAutoFit/>
          </a:bodyPr>
          <a:lstStyle/>
          <a:p>
            <a:r>
              <a:rPr lang="en-US" sz="4000" b="1" dirty="0" smtClean="0">
                <a:solidFill>
                  <a:srgbClr val="FFFF00"/>
                </a:solidFill>
              </a:rPr>
              <a:t>“CULTURE AS A SECTOR” </a:t>
            </a:r>
          </a:p>
          <a:p>
            <a:r>
              <a:rPr lang="en-US" sz="4000" b="1" dirty="0" smtClean="0">
                <a:solidFill>
                  <a:srgbClr val="FFFF00"/>
                </a:solidFill>
              </a:rPr>
              <a:t>= RECENT APPROACH TO DRR:</a:t>
            </a:r>
          </a:p>
          <a:p>
            <a:pPr algn="ctr"/>
            <a:endParaRPr lang="en-US" sz="1000" b="1" dirty="0" smtClean="0">
              <a:solidFill>
                <a:srgbClr val="FFFF00"/>
              </a:solidFill>
            </a:endParaRPr>
          </a:p>
          <a:p>
            <a:pPr algn="ctr"/>
            <a:endParaRPr lang="en-US" sz="1000" b="1" dirty="0" smtClean="0">
              <a:solidFill>
                <a:srgbClr val="FFFF00"/>
              </a:solidFill>
            </a:endParaRPr>
          </a:p>
          <a:p>
            <a:pPr marL="514350" indent="-514350" algn="ctr">
              <a:buClr>
                <a:schemeClr val="accent4">
                  <a:lumMod val="60000"/>
                  <a:lumOff val="40000"/>
                </a:schemeClr>
              </a:buClr>
              <a:buSzPct val="85000"/>
              <a:buFont typeface="+mj-lt"/>
              <a:buAutoNum type="arabicPeriod"/>
            </a:pPr>
            <a:endParaRPr lang="en-US" sz="3200" dirty="0">
              <a:solidFill>
                <a:srgbClr val="FFFF00"/>
              </a:solidFill>
            </a:endParaRPr>
          </a:p>
          <a:p>
            <a:pPr marL="514350" indent="-514350" algn="ctr">
              <a:buClr>
                <a:schemeClr val="accent4">
                  <a:lumMod val="60000"/>
                  <a:lumOff val="40000"/>
                </a:schemeClr>
              </a:buClr>
              <a:buSzPct val="85000"/>
              <a:buFont typeface="+mj-lt"/>
              <a:buAutoNum type="arabicPeriod"/>
            </a:pPr>
            <a:endParaRPr lang="en-US" sz="3200" dirty="0" smtClean="0">
              <a:solidFill>
                <a:srgbClr val="FFFF00"/>
              </a:solidFill>
            </a:endParaRPr>
          </a:p>
          <a:p>
            <a:pPr algn="ctr"/>
            <a:endParaRPr lang="en-US" sz="2400" dirty="0">
              <a:solidFill>
                <a:srgbClr val="FFFF00"/>
              </a:solidFill>
            </a:endParaRPr>
          </a:p>
          <a:p>
            <a:pPr algn="ctr"/>
            <a:r>
              <a:rPr lang="en-US" sz="2400" dirty="0" smtClean="0">
                <a:solidFill>
                  <a:srgbClr val="FFFF00"/>
                </a:solidFill>
              </a:rPr>
              <a:t>        	</a:t>
            </a:r>
          </a:p>
        </p:txBody>
      </p:sp>
      <p:pic>
        <p:nvPicPr>
          <p:cNvPr id="12" name="Picture 5" descr="Haiti_17_jan_04"/>
          <p:cNvPicPr>
            <a:picLocks noChangeAspect="1" noChangeArrowheads="1"/>
          </p:cNvPicPr>
          <p:nvPr/>
        </p:nvPicPr>
        <p:blipFill>
          <a:blip r:embed="rId2" cstate="print"/>
          <a:srcRect/>
          <a:stretch>
            <a:fillRect/>
          </a:stretch>
        </p:blipFill>
        <p:spPr bwMode="auto">
          <a:xfrm>
            <a:off x="6982658" y="4753375"/>
            <a:ext cx="2776174" cy="1850782"/>
          </a:xfrm>
          <a:prstGeom prst="rect">
            <a:avLst/>
          </a:prstGeom>
          <a:noFill/>
          <a:ln w="28575">
            <a:solidFill>
              <a:schemeClr val="tx1"/>
            </a:solidFill>
            <a:miter lim="800000"/>
            <a:headEnd/>
            <a:tailEnd/>
          </a:ln>
        </p:spPr>
      </p:pic>
      <p:sp>
        <p:nvSpPr>
          <p:cNvPr id="19" name="TextBox 18"/>
          <p:cNvSpPr txBox="1"/>
          <p:nvPr/>
        </p:nvSpPr>
        <p:spPr>
          <a:xfrm>
            <a:off x="-470409" y="5660746"/>
            <a:ext cx="1535998" cy="461665"/>
          </a:xfrm>
          <a:prstGeom prst="rect">
            <a:avLst/>
          </a:prstGeom>
          <a:noFill/>
        </p:spPr>
        <p:txBody>
          <a:bodyPr wrap="none" rtlCol="0">
            <a:spAutoFit/>
          </a:bodyPr>
          <a:lstStyle/>
          <a:p>
            <a:r>
              <a:rPr lang="en-US" sz="2400" dirty="0" smtClean="0">
                <a:solidFill>
                  <a:schemeClr val="bg1"/>
                </a:solidFill>
              </a:rPr>
              <a:t>Haiti, 2010</a:t>
            </a:r>
            <a:endParaRPr lang="en-US" sz="2400" dirty="0">
              <a:solidFill>
                <a:schemeClr val="bg1"/>
              </a:solidFill>
            </a:endParaRPr>
          </a:p>
        </p:txBody>
      </p:sp>
      <p:sp>
        <p:nvSpPr>
          <p:cNvPr id="4" name="TextBox 3"/>
          <p:cNvSpPr txBox="1"/>
          <p:nvPr/>
        </p:nvSpPr>
        <p:spPr>
          <a:xfrm>
            <a:off x="2613662" y="2465648"/>
            <a:ext cx="8737992" cy="4062651"/>
          </a:xfrm>
          <a:prstGeom prst="rect">
            <a:avLst/>
          </a:prstGeom>
          <a:noFill/>
        </p:spPr>
        <p:txBody>
          <a:bodyPr wrap="square" rtlCol="0">
            <a:spAutoFit/>
          </a:bodyPr>
          <a:lstStyle/>
          <a:p>
            <a:pPr marL="514350" indent="-514350">
              <a:lnSpc>
                <a:spcPct val="150000"/>
              </a:lnSpc>
              <a:buClr>
                <a:schemeClr val="accent4">
                  <a:lumMod val="60000"/>
                  <a:lumOff val="40000"/>
                </a:schemeClr>
              </a:buClr>
              <a:buSzPct val="85000"/>
              <a:buFont typeface="+mj-lt"/>
              <a:buAutoNum type="arabicPeriod"/>
            </a:pPr>
            <a:r>
              <a:rPr lang="en-US" sz="3200" dirty="0">
                <a:solidFill>
                  <a:srgbClr val="FFFF00"/>
                </a:solidFill>
              </a:rPr>
              <a:t>Built heritage &amp; cultural/ natural site</a:t>
            </a:r>
          </a:p>
          <a:p>
            <a:pPr marL="514350" indent="-514350">
              <a:lnSpc>
                <a:spcPct val="150000"/>
              </a:lnSpc>
              <a:buClr>
                <a:schemeClr val="accent4">
                  <a:lumMod val="60000"/>
                  <a:lumOff val="40000"/>
                </a:schemeClr>
              </a:buClr>
              <a:buSzPct val="85000"/>
              <a:buFont typeface="+mj-lt"/>
              <a:buAutoNum type="arabicPeriod"/>
            </a:pPr>
            <a:r>
              <a:rPr lang="en-US" sz="3200" dirty="0">
                <a:solidFill>
                  <a:srgbClr val="FFFF00"/>
                </a:solidFill>
              </a:rPr>
              <a:t>Cultural goods as industry and livelihood source</a:t>
            </a:r>
          </a:p>
          <a:p>
            <a:pPr marL="514350" lvl="3" indent="-514350">
              <a:lnSpc>
                <a:spcPct val="150000"/>
              </a:lnSpc>
              <a:buClr>
                <a:schemeClr val="accent4">
                  <a:lumMod val="40000"/>
                  <a:lumOff val="60000"/>
                </a:schemeClr>
              </a:buClr>
              <a:buSzPct val="85000"/>
              <a:buFont typeface="+mj-lt"/>
              <a:buAutoNum type="arabicPeriod" startAt="3"/>
            </a:pPr>
            <a:r>
              <a:rPr lang="en-US" sz="3200" dirty="0">
                <a:solidFill>
                  <a:srgbClr val="FFFF00"/>
                </a:solidFill>
              </a:rPr>
              <a:t>Expressions of cultural heritage </a:t>
            </a:r>
            <a:endParaRPr lang="en-US" sz="1400" dirty="0">
              <a:solidFill>
                <a:srgbClr val="FFFF00"/>
              </a:solidFill>
            </a:endParaRPr>
          </a:p>
          <a:p>
            <a:pPr marL="514350" lvl="3" indent="-514350">
              <a:lnSpc>
                <a:spcPct val="150000"/>
              </a:lnSpc>
              <a:buClr>
                <a:schemeClr val="accent4">
                  <a:lumMod val="40000"/>
                  <a:lumOff val="60000"/>
                </a:schemeClr>
              </a:buClr>
              <a:buSzPct val="85000"/>
              <a:buFont typeface="+mj-lt"/>
              <a:buAutoNum type="arabicPeriod" startAt="4"/>
            </a:pPr>
            <a:r>
              <a:rPr lang="en-US" sz="3200" dirty="0">
                <a:solidFill>
                  <a:srgbClr val="FFFF00"/>
                </a:solidFill>
              </a:rPr>
              <a:t>Movable property </a:t>
            </a:r>
            <a:endParaRPr lang="en-US" sz="3200" dirty="0" smtClean="0">
              <a:solidFill>
                <a:srgbClr val="FFFF00"/>
              </a:solidFill>
            </a:endParaRPr>
          </a:p>
          <a:p>
            <a:pPr marL="514350" lvl="3" indent="-514350">
              <a:lnSpc>
                <a:spcPct val="150000"/>
              </a:lnSpc>
              <a:buClr>
                <a:schemeClr val="accent4">
                  <a:lumMod val="40000"/>
                  <a:lumOff val="60000"/>
                </a:schemeClr>
              </a:buClr>
              <a:buSzPct val="85000"/>
              <a:buFont typeface="+mj-lt"/>
              <a:buAutoNum type="arabicPeriod" startAt="4"/>
            </a:pPr>
            <a:r>
              <a:rPr lang="en-US" sz="3200" dirty="0">
                <a:solidFill>
                  <a:srgbClr val="FFFF00"/>
                </a:solidFill>
              </a:rPr>
              <a:t>Heritage repositories </a:t>
            </a:r>
          </a:p>
          <a:p>
            <a:endParaRPr lang="en-US" dirty="0"/>
          </a:p>
        </p:txBody>
      </p:sp>
      <p:pic>
        <p:nvPicPr>
          <p:cNvPr id="23" name="Picture 5" descr="http://www.tourism-review.com/temp/article_zoom_1359_4.jpg"/>
          <p:cNvPicPr>
            <a:picLocks noChangeAspect="1" noChangeArrowheads="1"/>
          </p:cNvPicPr>
          <p:nvPr/>
        </p:nvPicPr>
        <p:blipFill>
          <a:blip r:embed="rId3" cstate="print"/>
          <a:srcRect/>
          <a:stretch>
            <a:fillRect/>
          </a:stretch>
        </p:blipFill>
        <p:spPr bwMode="auto">
          <a:xfrm>
            <a:off x="10008718" y="4064008"/>
            <a:ext cx="1900200" cy="2540149"/>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052614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p:nvPr/>
        </p:nvSpPr>
        <p:spPr>
          <a:xfrm>
            <a:off x="-114301" y="139223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1550969"/>
            <a:ext cx="3043237" cy="954107"/>
          </a:xfrm>
          <a:prstGeom prst="rect">
            <a:avLst/>
          </a:prstGeom>
          <a:noFill/>
        </p:spPr>
        <p:txBody>
          <a:bodyPr wrap="square" rtlCol="0">
            <a:spAutoFit/>
          </a:bodyPr>
          <a:lstStyle/>
          <a:p>
            <a:pPr algn="ctr"/>
            <a:r>
              <a:rPr lang="en-US" sz="2800" b="1" dirty="0" smtClean="0">
                <a:solidFill>
                  <a:srgbClr val="D7DF21"/>
                </a:solidFill>
              </a:rPr>
              <a:t>Limitations </a:t>
            </a:r>
            <a:r>
              <a:rPr lang="en-US" sz="2800" b="1" smtClean="0">
                <a:solidFill>
                  <a:srgbClr val="D7DF21"/>
                </a:solidFill>
              </a:rPr>
              <a:t>of Culture as a Sector</a:t>
            </a:r>
            <a:endParaRPr lang="en-US" sz="2800" b="1" dirty="0">
              <a:solidFill>
                <a:srgbClr val="D7DF21"/>
              </a:solidFill>
            </a:endParaRPr>
          </a:p>
        </p:txBody>
      </p:sp>
      <p:sp>
        <p:nvSpPr>
          <p:cNvPr id="5" name="TextBox 4"/>
          <p:cNvSpPr txBox="1"/>
          <p:nvPr/>
        </p:nvSpPr>
        <p:spPr>
          <a:xfrm>
            <a:off x="3698758" y="1059799"/>
            <a:ext cx="7057066" cy="4401205"/>
          </a:xfrm>
          <a:prstGeom prst="rect">
            <a:avLst/>
          </a:prstGeom>
          <a:noFill/>
        </p:spPr>
        <p:txBody>
          <a:bodyPr wrap="square" rtlCol="0">
            <a:spAutoFit/>
          </a:bodyPr>
          <a:lstStyle/>
          <a:p>
            <a:r>
              <a:rPr lang="en-US" sz="4000" b="1" dirty="0" smtClean="0">
                <a:solidFill>
                  <a:srgbClr val="FFFF00"/>
                </a:solidFill>
              </a:rPr>
              <a:t>Culture is more than a sector.</a:t>
            </a:r>
          </a:p>
          <a:p>
            <a:endParaRPr lang="en-US" sz="4000" dirty="0" smtClean="0">
              <a:solidFill>
                <a:srgbClr val="FFFF00"/>
              </a:solidFill>
            </a:endParaRPr>
          </a:p>
          <a:p>
            <a:endParaRPr lang="en-US" sz="4000" dirty="0" smtClean="0">
              <a:solidFill>
                <a:srgbClr val="FFFF00"/>
              </a:solidFill>
            </a:endParaRPr>
          </a:p>
          <a:p>
            <a:r>
              <a:rPr lang="en-US" sz="4000" dirty="0" smtClean="0">
                <a:solidFill>
                  <a:srgbClr val="FFFF00"/>
                </a:solidFill>
              </a:rPr>
              <a:t>Culture cannot be bound by what is visible, audible </a:t>
            </a:r>
            <a:r>
              <a:rPr lang="en-US" sz="4000" dirty="0">
                <a:solidFill>
                  <a:srgbClr val="FFFF00"/>
                </a:solidFill>
              </a:rPr>
              <a:t>or </a:t>
            </a:r>
            <a:r>
              <a:rPr lang="en-US" sz="4000" dirty="0" smtClean="0">
                <a:solidFill>
                  <a:srgbClr val="FFFF00"/>
                </a:solidFill>
              </a:rPr>
              <a:t>material. It </a:t>
            </a:r>
            <a:r>
              <a:rPr lang="en-US" sz="4000" dirty="0">
                <a:solidFill>
                  <a:srgbClr val="FFFF00"/>
                </a:solidFill>
              </a:rPr>
              <a:t>is </a:t>
            </a:r>
            <a:r>
              <a:rPr lang="en-US" sz="4000" dirty="0" smtClean="0">
                <a:solidFill>
                  <a:srgbClr val="FFFF00"/>
                </a:solidFill>
              </a:rPr>
              <a:t>not </a:t>
            </a:r>
            <a:r>
              <a:rPr lang="en-US" sz="4000" dirty="0">
                <a:solidFill>
                  <a:srgbClr val="FFFF00"/>
                </a:solidFill>
              </a:rPr>
              <a:t>discrete from other parts of </a:t>
            </a:r>
            <a:r>
              <a:rPr lang="en-US" sz="4000" dirty="0" smtClean="0">
                <a:solidFill>
                  <a:srgbClr val="FFFF00"/>
                </a:solidFill>
              </a:rPr>
              <a:t>life. </a:t>
            </a:r>
            <a:endParaRPr lang="en-US" sz="4000" dirty="0">
              <a:solidFill>
                <a:srgbClr val="FFFF00"/>
              </a:solidFill>
            </a:endParaRPr>
          </a:p>
        </p:txBody>
      </p:sp>
    </p:spTree>
    <p:extLst>
      <p:ext uri="{BB962C8B-B14F-4D97-AF65-F5344CB8AC3E}">
        <p14:creationId xmlns:p14="http://schemas.microsoft.com/office/powerpoint/2010/main" val="1052614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65A5"/>
            </a:gs>
            <a:gs pos="83000">
              <a:srgbClr val="15446F"/>
            </a:gs>
            <a:gs pos="100000">
              <a:srgbClr val="15446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114300" y="2792427"/>
            <a:ext cx="1485900" cy="127158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4189423"/>
            <a:ext cx="1485900" cy="1271581"/>
          </a:xfrm>
          <a:prstGeom prst="rect">
            <a:avLst/>
          </a:prstGeom>
          <a:solidFill>
            <a:srgbClr val="00B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 y="5586419"/>
            <a:ext cx="1485900" cy="1271581"/>
          </a:xfrm>
          <a:prstGeom prst="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439393" y="-190500"/>
            <a:ext cx="7277100" cy="7277100"/>
            <a:chOff x="3009900" y="-190500"/>
            <a:chExt cx="7277100" cy="7277100"/>
          </a:xfrm>
        </p:grpSpPr>
        <p:sp>
          <p:nvSpPr>
            <p:cNvPr id="3" name="Oval 2"/>
            <p:cNvSpPr/>
            <p:nvPr/>
          </p:nvSpPr>
          <p:spPr>
            <a:xfrm>
              <a:off x="5272086" y="3317887"/>
              <a:ext cx="928687" cy="9286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9900" y="-190500"/>
              <a:ext cx="7277100" cy="7277100"/>
            </a:xfrm>
            <a:prstGeom prst="rect">
              <a:avLst/>
            </a:prstGeom>
          </p:spPr>
        </p:pic>
      </p:grpSp>
      <p:sp>
        <p:nvSpPr>
          <p:cNvPr id="13" name="Rectangle 5"/>
          <p:cNvSpPr/>
          <p:nvPr/>
        </p:nvSpPr>
        <p:spPr>
          <a:xfrm>
            <a:off x="-114301" y="1392233"/>
            <a:ext cx="3514725" cy="1271581"/>
          </a:xfrm>
          <a:custGeom>
            <a:avLst/>
            <a:gdLst>
              <a:gd name="connsiteX0" fmla="*/ 0 w 4457700"/>
              <a:gd name="connsiteY0" fmla="*/ 0 h 1271581"/>
              <a:gd name="connsiteX1" fmla="*/ 4457700 w 4457700"/>
              <a:gd name="connsiteY1" fmla="*/ 0 h 1271581"/>
              <a:gd name="connsiteX2" fmla="*/ 4457700 w 4457700"/>
              <a:gd name="connsiteY2" fmla="*/ 1271581 h 1271581"/>
              <a:gd name="connsiteX3" fmla="*/ 0 w 4457700"/>
              <a:gd name="connsiteY3" fmla="*/ 1271581 h 1271581"/>
              <a:gd name="connsiteX4" fmla="*/ 0 w 4457700"/>
              <a:gd name="connsiteY4" fmla="*/ 0 h 1271581"/>
              <a:gd name="connsiteX0" fmla="*/ 0 w 4457700"/>
              <a:gd name="connsiteY0" fmla="*/ 0 h 1271581"/>
              <a:gd name="connsiteX1" fmla="*/ 4457700 w 4457700"/>
              <a:gd name="connsiteY1" fmla="*/ 0 h 1271581"/>
              <a:gd name="connsiteX2" fmla="*/ 4443413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 name="connsiteX0" fmla="*/ 0 w 4457700"/>
              <a:gd name="connsiteY0" fmla="*/ 0 h 1271581"/>
              <a:gd name="connsiteX1" fmla="*/ 4457700 w 4457700"/>
              <a:gd name="connsiteY1" fmla="*/ 0 h 1271581"/>
              <a:gd name="connsiteX2" fmla="*/ 3943351 w 4457700"/>
              <a:gd name="connsiteY2" fmla="*/ 647701 h 1271581"/>
              <a:gd name="connsiteX3" fmla="*/ 4457700 w 4457700"/>
              <a:gd name="connsiteY3" fmla="*/ 1271581 h 1271581"/>
              <a:gd name="connsiteX4" fmla="*/ 0 w 4457700"/>
              <a:gd name="connsiteY4" fmla="*/ 1271581 h 1271581"/>
              <a:gd name="connsiteX5" fmla="*/ 0 w 4457700"/>
              <a:gd name="connsiteY5" fmla="*/ 0 h 12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271581">
                <a:moveTo>
                  <a:pt x="0" y="0"/>
                </a:moveTo>
                <a:lnTo>
                  <a:pt x="4457700" y="0"/>
                </a:lnTo>
                <a:lnTo>
                  <a:pt x="3943351" y="647701"/>
                </a:lnTo>
                <a:lnTo>
                  <a:pt x="4457700" y="1271581"/>
                </a:lnTo>
                <a:lnTo>
                  <a:pt x="0" y="1271581"/>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1" y="-4763"/>
            <a:ext cx="1485900" cy="1271581"/>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1564532"/>
            <a:ext cx="3043237" cy="954107"/>
          </a:xfrm>
          <a:prstGeom prst="rect">
            <a:avLst/>
          </a:prstGeom>
          <a:noFill/>
        </p:spPr>
        <p:txBody>
          <a:bodyPr wrap="square" rtlCol="0">
            <a:spAutoFit/>
          </a:bodyPr>
          <a:lstStyle/>
          <a:p>
            <a:pPr algn="ctr"/>
            <a:r>
              <a:rPr lang="en-US" sz="2800" b="1" dirty="0" smtClean="0">
                <a:solidFill>
                  <a:srgbClr val="D7DF21"/>
                </a:solidFill>
              </a:rPr>
              <a:t>Understanding Culture</a:t>
            </a:r>
            <a:endParaRPr lang="en-US" sz="2800" b="1" dirty="0">
              <a:solidFill>
                <a:srgbClr val="D7DF21"/>
              </a:solidFill>
            </a:endParaRPr>
          </a:p>
        </p:txBody>
      </p:sp>
    </p:spTree>
    <p:extLst>
      <p:ext uri="{BB962C8B-B14F-4D97-AF65-F5344CB8AC3E}">
        <p14:creationId xmlns:p14="http://schemas.microsoft.com/office/powerpoint/2010/main" val="2176270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5922</TotalTime>
  <Words>567</Words>
  <Application>Microsoft Macintosh PowerPoint</Application>
  <PresentationFormat>Widescreen</PresentationFormat>
  <Paragraphs>146</Paragraphs>
  <Slides>25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Calibri</vt:lpstr>
      <vt:lpstr>Calibri Light</vt:lpstr>
      <vt:lpstr>Century Gothic</vt:lpstr>
      <vt:lpstr>Mangal</vt:lpstr>
      <vt:lpstr>Wingdings</vt:lpstr>
      <vt:lpstr>Arial</vt:lpstr>
      <vt:lpstr>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kate browne</dc:creator>
  <cp:keywords/>
  <dc:description/>
  <cp:lastModifiedBy>Browne,Kate</cp:lastModifiedBy>
  <cp:revision>144</cp:revision>
  <cp:lastPrinted>2017-05-22T13:22:15Z</cp:lastPrinted>
  <dcterms:created xsi:type="dcterms:W3CDTF">2017-05-15T22:06:16Z</dcterms:created>
  <dcterms:modified xsi:type="dcterms:W3CDTF">2017-06-02T14:20:57Z</dcterms:modified>
  <cp:category/>
</cp:coreProperties>
</file>