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83" r:id="rId2"/>
    <p:sldId id="346" r:id="rId3"/>
    <p:sldId id="291" r:id="rId4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958982"/>
    <a:srgbClr val="B4ACA6"/>
    <a:srgbClr val="541818"/>
    <a:srgbClr val="CF1C21"/>
    <a:srgbClr val="8B4907"/>
    <a:srgbClr val="5C4F46"/>
    <a:srgbClr val="66584E"/>
    <a:srgbClr val="E8C7B0"/>
    <a:srgbClr val="F4D1B9"/>
    <a:srgbClr val="B9BFC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67" autoAdjust="0"/>
    <p:restoredTop sz="96625" autoAdjust="0"/>
  </p:normalViewPr>
  <p:slideViewPr>
    <p:cSldViewPr>
      <p:cViewPr varScale="1">
        <p:scale>
          <a:sx n="82" d="100"/>
          <a:sy n="82" d="100"/>
        </p:scale>
        <p:origin x="1608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D17A2E-01AE-8744-8BF2-0E8BF9AF35EB}" type="datetimeFigureOut">
              <a:rPr lang="fr-FR" smtClean="0"/>
              <a:t>24/05/2017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EF196B-4847-304B-B661-79EE4B71ED2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489394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16785C-FACA-4C6C-A8D8-75C96997202B}" type="datetimeFigureOut">
              <a:rPr lang="en-GB" smtClean="0"/>
              <a:t>24/05/2017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9E6006-B63D-413F-9419-A37ED61F48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32303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over without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" y="1124744"/>
            <a:ext cx="8839200" cy="5616624"/>
          </a:xfrm>
          <a:prstGeom prst="rect">
            <a:avLst/>
          </a:prstGeom>
          <a:solidFill>
            <a:srgbClr val="95898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2819400"/>
            <a:ext cx="7239000" cy="647591"/>
          </a:xfrm>
          <a:prstGeom prst="rect">
            <a:avLst/>
          </a:prstGeom>
        </p:spPr>
        <p:txBody>
          <a:bodyPr/>
          <a:lstStyle>
            <a:lvl1pPr algn="r">
              <a:defRPr b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3886200"/>
            <a:ext cx="7239000" cy="213508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r">
              <a:buNone/>
              <a:defRPr sz="2400" b="1">
                <a:solidFill>
                  <a:srgbClr val="541818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9" name="Rectangle 8"/>
          <p:cNvSpPr/>
          <p:nvPr userDrawn="1"/>
        </p:nvSpPr>
        <p:spPr>
          <a:xfrm>
            <a:off x="152400" y="188640"/>
            <a:ext cx="8812088" cy="93610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10" name="Image 9" descr="IFRC-Logo-RGB-Tagline-EN.jpg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26" t="1905" b="-2"/>
          <a:stretch/>
        </p:blipFill>
        <p:spPr>
          <a:xfrm>
            <a:off x="222334" y="0"/>
            <a:ext cx="3845610" cy="107041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395536" y="2060848"/>
            <a:ext cx="828092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4"/>
          <p:cNvCxnSpPr/>
          <p:nvPr userDrawn="1"/>
        </p:nvCxnSpPr>
        <p:spPr>
          <a:xfrm>
            <a:off x="395536" y="908720"/>
            <a:ext cx="828092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itle Placeholder 1"/>
          <p:cNvSpPr>
            <a:spLocks noGrp="1"/>
          </p:cNvSpPr>
          <p:nvPr>
            <p:ph type="title"/>
          </p:nvPr>
        </p:nvSpPr>
        <p:spPr bwMode="auto">
          <a:xfrm>
            <a:off x="395536" y="908720"/>
            <a:ext cx="828092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8" name="Text Placeholder 2"/>
          <p:cNvSpPr>
            <a:spLocks noGrp="1"/>
          </p:cNvSpPr>
          <p:nvPr>
            <p:ph idx="1"/>
          </p:nvPr>
        </p:nvSpPr>
        <p:spPr bwMode="auto">
          <a:xfrm>
            <a:off x="1828800" y="2234282"/>
            <a:ext cx="68580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art Placeholder 3"/>
          <p:cNvSpPr>
            <a:spLocks noGrp="1"/>
          </p:cNvSpPr>
          <p:nvPr>
            <p:ph type="chart" sz="quarter" idx="10"/>
          </p:nvPr>
        </p:nvSpPr>
        <p:spPr>
          <a:xfrm>
            <a:off x="395536" y="2204864"/>
            <a:ext cx="3414464" cy="3960440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/>
            <a:r>
              <a:rPr lang="en-US" noProof="0"/>
              <a:t>Click icon to add chart</a:t>
            </a:r>
            <a:endParaRPr lang="en-GB" noProof="0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3959770" y="2204864"/>
            <a:ext cx="4724400" cy="396044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cxnSp>
        <p:nvCxnSpPr>
          <p:cNvPr id="8" name="Straight Connector 4"/>
          <p:cNvCxnSpPr/>
          <p:nvPr userDrawn="1"/>
        </p:nvCxnSpPr>
        <p:spPr>
          <a:xfrm>
            <a:off x="395536" y="2060848"/>
            <a:ext cx="828092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4"/>
          <p:cNvCxnSpPr/>
          <p:nvPr userDrawn="1"/>
        </p:nvCxnSpPr>
        <p:spPr>
          <a:xfrm>
            <a:off x="395536" y="908720"/>
            <a:ext cx="828092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itle Placeholder 1"/>
          <p:cNvSpPr>
            <a:spLocks noGrp="1"/>
          </p:cNvSpPr>
          <p:nvPr>
            <p:ph type="title"/>
          </p:nvPr>
        </p:nvSpPr>
        <p:spPr bwMode="auto">
          <a:xfrm>
            <a:off x="395536" y="908720"/>
            <a:ext cx="828092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1828800" y="3468732"/>
            <a:ext cx="6858000" cy="2755776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/>
            <a:r>
              <a:rPr lang="en-US" noProof="0" dirty="0"/>
              <a:t>Click icon to add picture</a:t>
            </a:r>
            <a:endParaRPr lang="en-GB" noProof="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1828800" y="2204864"/>
            <a:ext cx="6858000" cy="1143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 bwMode="auto">
          <a:xfrm>
            <a:off x="395536" y="908720"/>
            <a:ext cx="828092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  <a:endParaRPr lang="en-GB" dirty="0"/>
          </a:p>
        </p:txBody>
      </p:sp>
      <p:cxnSp>
        <p:nvCxnSpPr>
          <p:cNvPr id="12" name="Straight Connector 4"/>
          <p:cNvCxnSpPr/>
          <p:nvPr userDrawn="1"/>
        </p:nvCxnSpPr>
        <p:spPr>
          <a:xfrm>
            <a:off x="395536" y="2060848"/>
            <a:ext cx="828092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4"/>
          <p:cNvCxnSpPr/>
          <p:nvPr userDrawn="1"/>
        </p:nvCxnSpPr>
        <p:spPr>
          <a:xfrm>
            <a:off x="395536" y="908720"/>
            <a:ext cx="828092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nd contac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7"/>
          <p:cNvGrpSpPr>
            <a:grpSpLocks/>
          </p:cNvGrpSpPr>
          <p:nvPr userDrawn="1"/>
        </p:nvGrpSpPr>
        <p:grpSpPr bwMode="auto">
          <a:xfrm>
            <a:off x="152400" y="152400"/>
            <a:ext cx="8839200" cy="6553200"/>
            <a:chOff x="152400" y="76200"/>
            <a:chExt cx="8839200" cy="6553200"/>
          </a:xfrm>
        </p:grpSpPr>
        <p:sp>
          <p:nvSpPr>
            <p:cNvPr id="3" name="Rectangle 2"/>
            <p:cNvSpPr/>
            <p:nvPr/>
          </p:nvSpPr>
          <p:spPr>
            <a:xfrm>
              <a:off x="152400" y="76200"/>
              <a:ext cx="8839200" cy="65532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4" name="Rectangle 3"/>
            <p:cNvSpPr/>
            <p:nvPr userDrawn="1"/>
          </p:nvSpPr>
          <p:spPr>
            <a:xfrm>
              <a:off x="152400" y="76200"/>
              <a:ext cx="8839200" cy="5760000"/>
            </a:xfrm>
            <a:prstGeom prst="rect">
              <a:avLst/>
            </a:prstGeom>
            <a:solidFill>
              <a:srgbClr val="CF1C2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533400" y="498475"/>
              <a:ext cx="4724400" cy="4431983"/>
            </a:xfrm>
            <a:prstGeom prst="rect">
              <a:avLst/>
            </a:prstGeom>
            <a:noFill/>
          </p:spPr>
          <p:txBody>
            <a:bodyPr lIns="0" tIns="0" rIns="0" bIns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b="1" baseline="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FOR FURTHER INFORMATION ON XXXXXXXXX XXXXXXXX XXXXXXXXX XXXX, PLEASE CONTACT: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600" b="1" baseline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b="1" baseline="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IFRC XXXXXXXXXXXXX DEPARTMENT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baseline="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NAME SURNAME, TITLE</a:t>
              </a:r>
              <a:br>
                <a:rPr lang="en-US" sz="1600" baseline="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</a:br>
              <a:r>
                <a:rPr lang="en-US" sz="1600" b="1" baseline="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TEL. : +41 022 730 XXXX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b="1" baseline="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EMAIL: name.surname@ifrc.org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600" b="1" baseline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b="1" baseline="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THIS PRESENTATION IS PUBLISHED BY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b="1" baseline="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INTERNATIONAL FEDERATION OF </a:t>
              </a:r>
              <a:br>
                <a:rPr lang="en-US" sz="1600" b="1" baseline="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</a:br>
              <a:r>
                <a:rPr lang="en-US" sz="1600" b="1" baseline="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RED CROSS AND RED CRESCENT SOCIETIES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b="1" baseline="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P.O. BOX 303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b="1" baseline="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CH-1211 GENEVA 19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b="1" baseline="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SWITZERLAND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600" b="1" baseline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b="1" baseline="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TEL.: +41 22 730 42 22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b="1" baseline="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FAX.: +41 22 733 03 95</a:t>
              </a:r>
              <a:endParaRPr lang="en-US" sz="1600" baseline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pic>
        <p:nvPicPr>
          <p:cNvPr id="11" name="Image 10" descr="IFRC-tagline-logo-EN.jpg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7805"/>
          <a:stretch/>
        </p:blipFill>
        <p:spPr>
          <a:xfrm>
            <a:off x="179512" y="5949280"/>
            <a:ext cx="2433619" cy="789432"/>
          </a:xfrm>
          <a:prstGeom prst="rect">
            <a:avLst/>
          </a:prstGeom>
        </p:spPr>
      </p:pic>
      <p:pic>
        <p:nvPicPr>
          <p:cNvPr id="12" name="Image 11" descr="IFRC-tagline-logo-EN.jpg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391"/>
          <a:stretch/>
        </p:blipFill>
        <p:spPr>
          <a:xfrm>
            <a:off x="5004048" y="5949280"/>
            <a:ext cx="4052320" cy="789432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Image 14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4048" y="260648"/>
            <a:ext cx="3737926" cy="553245"/>
          </a:xfrm>
          <a:prstGeom prst="rect">
            <a:avLst/>
          </a:prstGeom>
        </p:spPr>
      </p:pic>
      <p:sp>
        <p:nvSpPr>
          <p:cNvPr id="16" name="Title Placeholder 1"/>
          <p:cNvSpPr>
            <a:spLocks noGrp="1"/>
          </p:cNvSpPr>
          <p:nvPr>
            <p:ph type="title"/>
          </p:nvPr>
        </p:nvSpPr>
        <p:spPr bwMode="auto">
          <a:xfrm>
            <a:off x="395536" y="908720"/>
            <a:ext cx="828092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1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828800" y="2234282"/>
            <a:ext cx="68580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21" name="TextBox 18"/>
          <p:cNvSpPr txBox="1"/>
          <p:nvPr/>
        </p:nvSpPr>
        <p:spPr bwMode="auto">
          <a:xfrm>
            <a:off x="395536" y="404664"/>
            <a:ext cx="3456384" cy="169277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b="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Roadmap to Community Resilience</a:t>
            </a:r>
          </a:p>
        </p:txBody>
      </p:sp>
      <p:cxnSp>
        <p:nvCxnSpPr>
          <p:cNvPr id="3" name="Connecteur droit 2"/>
          <p:cNvCxnSpPr/>
          <p:nvPr userDrawn="1"/>
        </p:nvCxnSpPr>
        <p:spPr>
          <a:xfrm>
            <a:off x="395536" y="332656"/>
            <a:ext cx="3456384" cy="0"/>
          </a:xfrm>
          <a:prstGeom prst="line">
            <a:avLst/>
          </a:prstGeom>
          <a:ln w="381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25" r:id="rId2"/>
    <p:sldLayoutId id="2147483726" r:id="rId3"/>
    <p:sldLayoutId id="2147483727" r:id="rId4"/>
    <p:sldLayoutId id="2147483730" r:id="rId5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2600" b="1" i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600" b="1" i="1">
          <a:solidFill>
            <a:schemeClr val="tx1"/>
          </a:solidFill>
          <a:latin typeface="Arial" pitchFamily="34" charset="0"/>
          <a:cs typeface="Arial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600" b="1" i="1">
          <a:solidFill>
            <a:schemeClr val="tx1"/>
          </a:solidFill>
          <a:latin typeface="Arial" pitchFamily="34" charset="0"/>
          <a:cs typeface="Arial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600" b="1" i="1">
          <a:solidFill>
            <a:schemeClr val="tx1"/>
          </a:solidFill>
          <a:latin typeface="Arial" pitchFamily="34" charset="0"/>
          <a:cs typeface="Arial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600" b="1" i="1">
          <a:solidFill>
            <a:schemeClr val="tx1"/>
          </a:solidFill>
          <a:latin typeface="Arial" pitchFamily="34" charset="0"/>
          <a:cs typeface="Arial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600" b="1" i="1">
          <a:solidFill>
            <a:schemeClr val="tx1"/>
          </a:solidFill>
          <a:latin typeface="Arial" pitchFamily="34" charset="0"/>
          <a:cs typeface="Arial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600" b="1" i="1">
          <a:solidFill>
            <a:schemeClr val="tx1"/>
          </a:solidFill>
          <a:latin typeface="Arial" pitchFamily="34" charset="0"/>
          <a:cs typeface="Arial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600" b="1" i="1">
          <a:solidFill>
            <a:schemeClr val="tx1"/>
          </a:solidFill>
          <a:latin typeface="Arial" pitchFamily="34" charset="0"/>
          <a:cs typeface="Arial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600" b="1" i="1">
          <a:solidFill>
            <a:schemeClr val="tx1"/>
          </a:solidFill>
          <a:latin typeface="Arial" pitchFamily="34" charset="0"/>
          <a:cs typeface="Arial" pitchFamily="34" charset="0"/>
        </a:defRPr>
      </a:lvl9pPr>
    </p:titleStyle>
    <p:bodyStyle>
      <a:lvl1pPr marL="273050" indent="-273050" algn="l" rtl="0" eaLnBrk="1" fontAlgn="base" hangingPunct="1">
        <a:spcBef>
          <a:spcPct val="20000"/>
        </a:spcBef>
        <a:spcAft>
          <a:spcPct val="0"/>
        </a:spcAft>
        <a:buClr>
          <a:srgbClr val="CF1C21"/>
        </a:buClr>
        <a:buSzPct val="80000"/>
        <a:buFont typeface="Wingdings" pitchFamily="2" charset="2"/>
        <a:buChar char="§"/>
        <a:defRPr sz="2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450850" indent="-177800" algn="l" rtl="0" eaLnBrk="1" fontAlgn="base" hangingPunct="1">
        <a:spcBef>
          <a:spcPct val="20000"/>
        </a:spcBef>
        <a:spcAft>
          <a:spcPct val="0"/>
        </a:spcAft>
        <a:buClr>
          <a:srgbClr val="CF1C21"/>
        </a:buClr>
        <a:buSzPct val="80000"/>
        <a:buFont typeface="Wingdings" pitchFamily="2" charset="2"/>
        <a:buChar char="§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627063" indent="-176213" algn="l" rtl="0" eaLnBrk="1" fontAlgn="base" hangingPunct="1">
        <a:spcBef>
          <a:spcPct val="20000"/>
        </a:spcBef>
        <a:spcAft>
          <a:spcPct val="0"/>
        </a:spcAft>
        <a:buClr>
          <a:srgbClr val="CF1C21"/>
        </a:buClr>
        <a:buSzPct val="80000"/>
        <a:buFont typeface="Wingdings" pitchFamily="2" charset="2"/>
        <a:buChar char="§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627063" indent="-176213" algn="l" rtl="0" eaLnBrk="1" fontAlgn="base" hangingPunct="1">
        <a:spcBef>
          <a:spcPct val="20000"/>
        </a:spcBef>
        <a:spcAft>
          <a:spcPct val="0"/>
        </a:spcAft>
        <a:buClr>
          <a:srgbClr val="CF1C21"/>
        </a:buClr>
        <a:buSzPct val="80000"/>
        <a:buFont typeface="Wingdings" pitchFamily="2" charset="2"/>
        <a:buChar char="§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627063" indent="-176213" algn="l" rtl="0" eaLnBrk="1" fontAlgn="base" hangingPunct="1">
        <a:spcBef>
          <a:spcPct val="20000"/>
        </a:spcBef>
        <a:spcAft>
          <a:spcPct val="0"/>
        </a:spcAft>
        <a:buClr>
          <a:srgbClr val="CF1C21"/>
        </a:buClr>
        <a:buSzPct val="80000"/>
        <a:buFont typeface="Wingdings" pitchFamily="2" charset="2"/>
        <a:buChar char="§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ctrTitle"/>
          </p:nvPr>
        </p:nvSpPr>
        <p:spPr>
          <a:xfrm>
            <a:off x="990600" y="2819400"/>
            <a:ext cx="7239000" cy="647700"/>
          </a:xfrm>
        </p:spPr>
        <p:txBody>
          <a:bodyPr/>
          <a:lstStyle/>
          <a:p>
            <a:pPr algn="ctr"/>
            <a:r>
              <a:rPr lang="en-GB" dirty="0">
                <a:latin typeface="Arial" charset="0"/>
                <a:cs typeface="Arial" charset="0"/>
              </a:rPr>
              <a:t>Road Map to Community Resilience</a:t>
            </a:r>
          </a:p>
        </p:txBody>
      </p:sp>
      <p:sp>
        <p:nvSpPr>
          <p:cNvPr id="10243" name="Subtitle 2"/>
          <p:cNvSpPr>
            <a:spLocks noGrp="1"/>
          </p:cNvSpPr>
          <p:nvPr>
            <p:ph type="subTitle" idx="1"/>
          </p:nvPr>
        </p:nvSpPr>
        <p:spPr>
          <a:xfrm>
            <a:off x="990600" y="4293096"/>
            <a:ext cx="7239000" cy="1728192"/>
          </a:xfrm>
        </p:spPr>
        <p:txBody>
          <a:bodyPr/>
          <a:lstStyle/>
          <a:p>
            <a:pPr algn="ctr"/>
            <a:r>
              <a:rPr lang="en-GB" dirty="0">
                <a:latin typeface="Arial" charset="0"/>
                <a:cs typeface="Arial" charset="0"/>
              </a:rPr>
              <a:t>Risk and Vulnerability Team, </a:t>
            </a:r>
          </a:p>
          <a:p>
            <a:pPr algn="ctr"/>
            <a:r>
              <a:rPr lang="en-GB" dirty="0">
                <a:latin typeface="Arial" charset="0"/>
                <a:cs typeface="Arial" charset="0"/>
              </a:rPr>
              <a:t>DCPRR, IFRC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980728"/>
            <a:ext cx="2667018" cy="3240360"/>
          </a:xfrm>
        </p:spPr>
        <p:txBody>
          <a:bodyPr/>
          <a:lstStyle/>
          <a:p>
            <a:r>
              <a:rPr lang="en-GB" sz="2800" i="0" dirty="0">
                <a:solidFill>
                  <a:srgbClr val="FF0000"/>
                </a:solidFill>
              </a:rPr>
              <a:t>Road Map to Community Resilience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419872" y="980728"/>
            <a:ext cx="5256584" cy="5760640"/>
          </a:xfrm>
          <a:prstGeom prst="rect">
            <a:avLst/>
          </a:prstGeom>
        </p:spPr>
      </p:pic>
      <p:pic>
        <p:nvPicPr>
          <p:cNvPr id="5" name="Picture 3" descr="PapierAlettre_HeaderHR-0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23528" y="4365104"/>
            <a:ext cx="3960440" cy="1474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665048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107504" y="116632"/>
            <a:ext cx="8928992" cy="6624736"/>
          </a:xfrm>
          <a:prstGeom prst="rect">
            <a:avLst/>
          </a:prstGeom>
          <a:solidFill>
            <a:srgbClr val="B4ACA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noFill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106488" y="1093788"/>
            <a:ext cx="209550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849313" y="1052513"/>
            <a:ext cx="7467600" cy="35984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r>
              <a:rPr lang="en-US" sz="3600" b="1" dirty="0">
                <a:solidFill>
                  <a:schemeClr val="bg1"/>
                </a:solidFill>
              </a:rPr>
              <a:t>Thank you</a:t>
            </a:r>
            <a:r>
              <a:rPr lang="en-US" sz="3600" dirty="0">
                <a:solidFill>
                  <a:schemeClr val="bg1"/>
                </a:solidFill>
                <a:latin typeface="45 Helvetica Light" charset="0"/>
              </a:rPr>
              <a:t> </a:t>
            </a:r>
          </a:p>
          <a:p>
            <a:endParaRPr lang="fr-FR" sz="1200" dirty="0">
              <a:solidFill>
                <a:srgbClr val="FFFFFF"/>
              </a:solidFill>
            </a:endParaRPr>
          </a:p>
          <a:p>
            <a:endParaRPr lang="fr-FR" sz="1200" dirty="0">
              <a:solidFill>
                <a:srgbClr val="FFFFFF"/>
              </a:solidFill>
            </a:endParaRPr>
          </a:p>
          <a:p>
            <a:r>
              <a:rPr lang="fr-FR" sz="1200" dirty="0">
                <a:solidFill>
                  <a:srgbClr val="FFFFFF"/>
                </a:solidFill>
              </a:rPr>
              <a:t>© International </a:t>
            </a:r>
            <a:r>
              <a:rPr lang="fr-FR" sz="1200" dirty="0" err="1">
                <a:solidFill>
                  <a:srgbClr val="FFFFFF"/>
                </a:solidFill>
              </a:rPr>
              <a:t>Federation</a:t>
            </a:r>
            <a:r>
              <a:rPr lang="fr-FR" sz="1200" dirty="0">
                <a:solidFill>
                  <a:srgbClr val="FFFFFF"/>
                </a:solidFill>
              </a:rPr>
              <a:t> of </a:t>
            </a:r>
            <a:r>
              <a:rPr lang="fr-FR" sz="1200" dirty="0" err="1">
                <a:solidFill>
                  <a:srgbClr val="FFFFFF"/>
                </a:solidFill>
              </a:rPr>
              <a:t>Red</a:t>
            </a:r>
            <a:r>
              <a:rPr lang="fr-FR" sz="1200" dirty="0">
                <a:solidFill>
                  <a:srgbClr val="FFFFFF"/>
                </a:solidFill>
              </a:rPr>
              <a:t> Cross and </a:t>
            </a:r>
            <a:r>
              <a:rPr lang="fr-FR" sz="1200" dirty="0" err="1">
                <a:solidFill>
                  <a:srgbClr val="FFFFFF"/>
                </a:solidFill>
              </a:rPr>
              <a:t>Red</a:t>
            </a:r>
            <a:r>
              <a:rPr lang="fr-FR" sz="1200" dirty="0">
                <a:solidFill>
                  <a:srgbClr val="FFFFFF"/>
                </a:solidFill>
              </a:rPr>
              <a:t> Crescent </a:t>
            </a:r>
            <a:r>
              <a:rPr lang="fr-FR" sz="1200" dirty="0" err="1">
                <a:solidFill>
                  <a:srgbClr val="FFFFFF"/>
                </a:solidFill>
              </a:rPr>
              <a:t>Societies</a:t>
            </a:r>
            <a:r>
              <a:rPr lang="fr-FR" sz="1200" dirty="0">
                <a:solidFill>
                  <a:srgbClr val="FFFFFF"/>
                </a:solidFill>
              </a:rPr>
              <a:t>, Geneva, 2014. </a:t>
            </a:r>
          </a:p>
          <a:p>
            <a:endParaRPr lang="fr-CH" sz="1200" dirty="0">
              <a:solidFill>
                <a:srgbClr val="FFFFFF"/>
              </a:solidFill>
            </a:endParaRPr>
          </a:p>
          <a:p>
            <a:r>
              <a:rPr lang="fr-CH" sz="1200" i="1" dirty="0">
                <a:solidFill>
                  <a:srgbClr val="CF1C21"/>
                </a:solidFill>
              </a:rPr>
              <a:t>Add any information to copyrighted materials here</a:t>
            </a:r>
            <a:r>
              <a:rPr lang="en-US" sz="1200" i="1" dirty="0">
                <a:solidFill>
                  <a:srgbClr val="CF1C21"/>
                </a:solidFill>
              </a:rPr>
              <a:t>. </a:t>
            </a:r>
          </a:p>
          <a:p>
            <a:endParaRPr lang="fr-FR" sz="1200" dirty="0">
              <a:solidFill>
                <a:srgbClr val="FFFFFF"/>
              </a:solidFill>
            </a:endParaRPr>
          </a:p>
          <a:p>
            <a:r>
              <a:rPr lang="fr-FR" sz="1200" dirty="0" err="1">
                <a:solidFill>
                  <a:srgbClr val="FFFFFF"/>
                </a:solidFill>
              </a:rPr>
              <a:t>Any</a:t>
            </a:r>
            <a:r>
              <a:rPr lang="fr-FR" sz="1200" dirty="0">
                <a:solidFill>
                  <a:srgbClr val="FFFFFF"/>
                </a:solidFill>
              </a:rPr>
              <a:t> part of </a:t>
            </a:r>
            <a:r>
              <a:rPr lang="fr-FR" sz="1200" dirty="0" err="1">
                <a:solidFill>
                  <a:srgbClr val="FFFFFF"/>
                </a:solidFill>
              </a:rPr>
              <a:t>this</a:t>
            </a:r>
            <a:r>
              <a:rPr lang="fr-FR" sz="1200" dirty="0">
                <a:solidFill>
                  <a:srgbClr val="FFFFFF"/>
                </a:solidFill>
              </a:rPr>
              <a:t> </a:t>
            </a:r>
            <a:r>
              <a:rPr lang="fr-FR" sz="1200" dirty="0" err="1">
                <a:solidFill>
                  <a:srgbClr val="FFFFFF"/>
                </a:solidFill>
              </a:rPr>
              <a:t>presentation</a:t>
            </a:r>
            <a:r>
              <a:rPr lang="fr-FR" sz="1200" dirty="0">
                <a:solidFill>
                  <a:srgbClr val="FFFFFF"/>
                </a:solidFill>
              </a:rPr>
              <a:t> </a:t>
            </a:r>
            <a:r>
              <a:rPr lang="fr-FR" sz="1200" dirty="0" err="1">
                <a:solidFill>
                  <a:srgbClr val="FFFFFF"/>
                </a:solidFill>
              </a:rPr>
              <a:t>may</a:t>
            </a:r>
            <a:r>
              <a:rPr lang="fr-FR" sz="1200" dirty="0">
                <a:solidFill>
                  <a:srgbClr val="FFFFFF"/>
                </a:solidFill>
              </a:rPr>
              <a:t> </a:t>
            </a:r>
            <a:r>
              <a:rPr lang="fr-FR" sz="1200" dirty="0" err="1">
                <a:solidFill>
                  <a:srgbClr val="FFFFFF"/>
                </a:solidFill>
              </a:rPr>
              <a:t>be</a:t>
            </a:r>
            <a:r>
              <a:rPr lang="fr-FR" sz="1200" dirty="0">
                <a:solidFill>
                  <a:srgbClr val="FFFFFF"/>
                </a:solidFill>
              </a:rPr>
              <a:t> </a:t>
            </a:r>
            <a:r>
              <a:rPr lang="fr-FR" sz="1200" dirty="0" err="1">
                <a:solidFill>
                  <a:srgbClr val="FFFFFF"/>
                </a:solidFill>
              </a:rPr>
              <a:t>cited</a:t>
            </a:r>
            <a:r>
              <a:rPr lang="fr-FR" sz="1200" dirty="0">
                <a:solidFill>
                  <a:srgbClr val="FFFFFF"/>
                </a:solidFill>
              </a:rPr>
              <a:t>, </a:t>
            </a:r>
            <a:r>
              <a:rPr lang="fr-FR" sz="1200" dirty="0" err="1">
                <a:solidFill>
                  <a:srgbClr val="FFFFFF"/>
                </a:solidFill>
              </a:rPr>
              <a:t>copied</a:t>
            </a:r>
            <a:r>
              <a:rPr lang="fr-FR" sz="1200" dirty="0">
                <a:solidFill>
                  <a:srgbClr val="FFFFFF"/>
                </a:solidFill>
              </a:rPr>
              <a:t>, </a:t>
            </a:r>
            <a:r>
              <a:rPr lang="fr-FR" sz="1200" dirty="0" err="1">
                <a:solidFill>
                  <a:srgbClr val="FFFFFF"/>
                </a:solidFill>
              </a:rPr>
              <a:t>translated</a:t>
            </a:r>
            <a:r>
              <a:rPr lang="fr-FR" sz="1200" dirty="0">
                <a:solidFill>
                  <a:srgbClr val="FFFFFF"/>
                </a:solidFill>
              </a:rPr>
              <a:t> </a:t>
            </a:r>
            <a:r>
              <a:rPr lang="fr-FR" sz="1200" dirty="0" err="1">
                <a:solidFill>
                  <a:srgbClr val="FFFFFF"/>
                </a:solidFill>
              </a:rPr>
              <a:t>into</a:t>
            </a:r>
            <a:r>
              <a:rPr lang="fr-FR" sz="1200" dirty="0">
                <a:solidFill>
                  <a:srgbClr val="FFFFFF"/>
                </a:solidFill>
              </a:rPr>
              <a:t> </a:t>
            </a:r>
            <a:r>
              <a:rPr lang="fr-FR" sz="1200" dirty="0" err="1">
                <a:solidFill>
                  <a:srgbClr val="FFFFFF"/>
                </a:solidFill>
              </a:rPr>
              <a:t>other</a:t>
            </a:r>
            <a:r>
              <a:rPr lang="fr-FR" sz="1200" dirty="0">
                <a:solidFill>
                  <a:srgbClr val="FFFFFF"/>
                </a:solidFill>
              </a:rPr>
              <a:t> </a:t>
            </a:r>
            <a:r>
              <a:rPr lang="fr-FR" sz="1200" dirty="0" err="1">
                <a:solidFill>
                  <a:srgbClr val="FFFFFF"/>
                </a:solidFill>
              </a:rPr>
              <a:t>languages</a:t>
            </a:r>
            <a:r>
              <a:rPr lang="fr-FR" sz="1200" dirty="0">
                <a:solidFill>
                  <a:srgbClr val="FFFFFF"/>
                </a:solidFill>
              </a:rPr>
              <a:t> or </a:t>
            </a:r>
            <a:r>
              <a:rPr lang="fr-FR" sz="1200" dirty="0" err="1">
                <a:solidFill>
                  <a:srgbClr val="FFFFFF"/>
                </a:solidFill>
              </a:rPr>
              <a:t>adapted</a:t>
            </a:r>
            <a:r>
              <a:rPr lang="fr-FR" sz="1200" dirty="0">
                <a:solidFill>
                  <a:srgbClr val="FFFFFF"/>
                </a:solidFill>
              </a:rPr>
              <a:t> to </a:t>
            </a:r>
            <a:r>
              <a:rPr lang="fr-FR" sz="1200" dirty="0" err="1">
                <a:solidFill>
                  <a:srgbClr val="FFFFFF"/>
                </a:solidFill>
              </a:rPr>
              <a:t>meet</a:t>
            </a:r>
            <a:r>
              <a:rPr lang="fr-FR" sz="1200" dirty="0">
                <a:solidFill>
                  <a:srgbClr val="FFFFFF"/>
                </a:solidFill>
              </a:rPr>
              <a:t> local </a:t>
            </a:r>
            <a:r>
              <a:rPr lang="fr-FR" sz="1200" dirty="0" err="1">
                <a:solidFill>
                  <a:srgbClr val="FFFFFF"/>
                </a:solidFill>
              </a:rPr>
              <a:t>needs</a:t>
            </a:r>
            <a:r>
              <a:rPr lang="fr-FR" sz="1200" dirty="0">
                <a:solidFill>
                  <a:srgbClr val="FFFFFF"/>
                </a:solidFill>
              </a:rPr>
              <a:t> </a:t>
            </a:r>
            <a:r>
              <a:rPr lang="fr-FR" sz="1200" dirty="0" err="1">
                <a:solidFill>
                  <a:srgbClr val="FFFFFF"/>
                </a:solidFill>
              </a:rPr>
              <a:t>without</a:t>
            </a:r>
            <a:r>
              <a:rPr lang="fr-FR" sz="1200" dirty="0">
                <a:solidFill>
                  <a:srgbClr val="FFFFFF"/>
                </a:solidFill>
              </a:rPr>
              <a:t> </a:t>
            </a:r>
            <a:r>
              <a:rPr lang="fr-FR" sz="1200" dirty="0" err="1">
                <a:solidFill>
                  <a:srgbClr val="FFFFFF"/>
                </a:solidFill>
              </a:rPr>
              <a:t>prior</a:t>
            </a:r>
            <a:r>
              <a:rPr lang="fr-FR" sz="1200" dirty="0">
                <a:solidFill>
                  <a:srgbClr val="FFFFFF"/>
                </a:solidFill>
              </a:rPr>
              <a:t> permission </a:t>
            </a:r>
            <a:r>
              <a:rPr lang="fr-FR" sz="1200" dirty="0" err="1">
                <a:solidFill>
                  <a:srgbClr val="FFFFFF"/>
                </a:solidFill>
              </a:rPr>
              <a:t>from</a:t>
            </a:r>
            <a:r>
              <a:rPr lang="fr-FR" sz="1200" dirty="0">
                <a:solidFill>
                  <a:srgbClr val="FFFFFF"/>
                </a:solidFill>
              </a:rPr>
              <a:t> the International </a:t>
            </a:r>
            <a:r>
              <a:rPr lang="fr-FR" sz="1200" dirty="0" err="1">
                <a:solidFill>
                  <a:srgbClr val="FFFFFF"/>
                </a:solidFill>
              </a:rPr>
              <a:t>Federation</a:t>
            </a:r>
            <a:r>
              <a:rPr lang="fr-FR" sz="1200" dirty="0">
                <a:solidFill>
                  <a:srgbClr val="FFFFFF"/>
                </a:solidFill>
              </a:rPr>
              <a:t> of </a:t>
            </a:r>
            <a:r>
              <a:rPr lang="fr-FR" sz="1200" dirty="0" err="1">
                <a:solidFill>
                  <a:srgbClr val="FFFFFF"/>
                </a:solidFill>
              </a:rPr>
              <a:t>Red</a:t>
            </a:r>
            <a:r>
              <a:rPr lang="fr-FR" sz="1200" dirty="0">
                <a:solidFill>
                  <a:srgbClr val="FFFFFF"/>
                </a:solidFill>
              </a:rPr>
              <a:t> Cross and </a:t>
            </a:r>
            <a:r>
              <a:rPr lang="fr-FR" sz="1200" dirty="0" err="1">
                <a:solidFill>
                  <a:srgbClr val="FFFFFF"/>
                </a:solidFill>
              </a:rPr>
              <a:t>Red</a:t>
            </a:r>
            <a:r>
              <a:rPr lang="fr-FR" sz="1200" dirty="0">
                <a:solidFill>
                  <a:srgbClr val="FFFFFF"/>
                </a:solidFill>
              </a:rPr>
              <a:t> Crescent </a:t>
            </a:r>
            <a:r>
              <a:rPr lang="fr-FR" sz="1200" dirty="0" err="1">
                <a:solidFill>
                  <a:srgbClr val="FFFFFF"/>
                </a:solidFill>
              </a:rPr>
              <a:t>Societies</a:t>
            </a:r>
            <a:r>
              <a:rPr lang="fr-FR" sz="1200" dirty="0">
                <a:solidFill>
                  <a:srgbClr val="FFFFFF"/>
                </a:solidFill>
              </a:rPr>
              <a:t>, </a:t>
            </a:r>
            <a:r>
              <a:rPr lang="fr-FR" sz="1200" dirty="0" err="1">
                <a:solidFill>
                  <a:srgbClr val="FFFFFF"/>
                </a:solidFill>
              </a:rPr>
              <a:t>provided</a:t>
            </a:r>
            <a:r>
              <a:rPr lang="fr-FR" sz="1200" dirty="0">
                <a:solidFill>
                  <a:srgbClr val="FFFFFF"/>
                </a:solidFill>
              </a:rPr>
              <a:t> </a:t>
            </a:r>
            <a:r>
              <a:rPr lang="fr-FR" sz="1200" dirty="0" err="1">
                <a:solidFill>
                  <a:srgbClr val="FFFFFF"/>
                </a:solidFill>
              </a:rPr>
              <a:t>that</a:t>
            </a:r>
            <a:r>
              <a:rPr lang="fr-FR" sz="1200" dirty="0">
                <a:solidFill>
                  <a:srgbClr val="FFFFFF"/>
                </a:solidFill>
              </a:rPr>
              <a:t> the source </a:t>
            </a:r>
            <a:r>
              <a:rPr lang="fr-FR" sz="1200" dirty="0" err="1">
                <a:solidFill>
                  <a:srgbClr val="FFFFFF"/>
                </a:solidFill>
              </a:rPr>
              <a:t>is</a:t>
            </a:r>
            <a:r>
              <a:rPr lang="fr-FR" sz="1200" dirty="0">
                <a:solidFill>
                  <a:srgbClr val="FFFFFF"/>
                </a:solidFill>
              </a:rPr>
              <a:t> </a:t>
            </a:r>
            <a:r>
              <a:rPr lang="fr-FR" sz="1200" dirty="0" err="1">
                <a:solidFill>
                  <a:srgbClr val="FFFFFF"/>
                </a:solidFill>
              </a:rPr>
              <a:t>clearly</a:t>
            </a:r>
            <a:r>
              <a:rPr lang="fr-FR" sz="1200" dirty="0">
                <a:solidFill>
                  <a:srgbClr val="FFFFFF"/>
                </a:solidFill>
              </a:rPr>
              <a:t> </a:t>
            </a:r>
            <a:r>
              <a:rPr lang="fr-FR" sz="1200" dirty="0" err="1">
                <a:solidFill>
                  <a:srgbClr val="FFFFFF"/>
                </a:solidFill>
              </a:rPr>
              <a:t>stated</a:t>
            </a:r>
            <a:r>
              <a:rPr lang="fr-FR" sz="1200" dirty="0">
                <a:solidFill>
                  <a:srgbClr val="FFFFFF"/>
                </a:solidFill>
              </a:rPr>
              <a:t>. </a:t>
            </a:r>
            <a:r>
              <a:rPr lang="fr-FR" sz="1200" dirty="0" err="1">
                <a:solidFill>
                  <a:srgbClr val="FFFFFF"/>
                </a:solidFill>
              </a:rPr>
              <a:t>Requests</a:t>
            </a:r>
            <a:r>
              <a:rPr lang="fr-FR" sz="1200" dirty="0">
                <a:solidFill>
                  <a:srgbClr val="FFFFFF"/>
                </a:solidFill>
              </a:rPr>
              <a:t> for commercial reproduction </a:t>
            </a:r>
            <a:r>
              <a:rPr lang="fr-FR" sz="1200" dirty="0" err="1">
                <a:solidFill>
                  <a:srgbClr val="FFFFFF"/>
                </a:solidFill>
              </a:rPr>
              <a:t>should</a:t>
            </a:r>
            <a:r>
              <a:rPr lang="fr-FR" sz="1200" dirty="0">
                <a:solidFill>
                  <a:srgbClr val="FFFFFF"/>
                </a:solidFill>
              </a:rPr>
              <a:t> </a:t>
            </a:r>
            <a:r>
              <a:rPr lang="fr-FR" sz="1200" dirty="0" err="1">
                <a:solidFill>
                  <a:srgbClr val="FFFFFF"/>
                </a:solidFill>
              </a:rPr>
              <a:t>be</a:t>
            </a:r>
            <a:r>
              <a:rPr lang="fr-FR" sz="1200" dirty="0">
                <a:solidFill>
                  <a:srgbClr val="FFFFFF"/>
                </a:solidFill>
              </a:rPr>
              <a:t> </a:t>
            </a:r>
            <a:r>
              <a:rPr lang="fr-FR" sz="1200" dirty="0" err="1">
                <a:solidFill>
                  <a:srgbClr val="FFFFFF"/>
                </a:solidFill>
              </a:rPr>
              <a:t>directed</a:t>
            </a:r>
            <a:r>
              <a:rPr lang="fr-FR" sz="1200" dirty="0">
                <a:solidFill>
                  <a:srgbClr val="FFFFFF"/>
                </a:solidFill>
              </a:rPr>
              <a:t> to the IFRC </a:t>
            </a:r>
            <a:r>
              <a:rPr lang="fr-FR" sz="1200" dirty="0" err="1">
                <a:solidFill>
                  <a:srgbClr val="FFFFFF"/>
                </a:solidFill>
              </a:rPr>
              <a:t>Secretariat</a:t>
            </a:r>
            <a:r>
              <a:rPr lang="fr-FR" sz="1200" dirty="0">
                <a:solidFill>
                  <a:srgbClr val="FFFFFF"/>
                </a:solidFill>
              </a:rPr>
              <a:t> </a:t>
            </a:r>
            <a:r>
              <a:rPr lang="fr-FR" sz="1200" dirty="0" err="1">
                <a:solidFill>
                  <a:srgbClr val="FFFFFF"/>
                </a:solidFill>
              </a:rPr>
              <a:t>at</a:t>
            </a:r>
            <a:r>
              <a:rPr lang="fr-FR" sz="1200" dirty="0">
                <a:solidFill>
                  <a:srgbClr val="FFFFFF"/>
                </a:solidFill>
              </a:rPr>
              <a:t> </a:t>
            </a:r>
            <a:r>
              <a:rPr lang="fr-FR" sz="1200" dirty="0" err="1">
                <a:solidFill>
                  <a:srgbClr val="FFFFFF"/>
                </a:solidFill>
              </a:rPr>
              <a:t>secretariat@ifrc.org</a:t>
            </a:r>
            <a:endParaRPr lang="fr-FR" sz="1200" dirty="0">
              <a:solidFill>
                <a:srgbClr val="FFFFFF"/>
              </a:solidFill>
            </a:endParaRPr>
          </a:p>
          <a:p>
            <a:endParaRPr lang="fr-FR" sz="1200" dirty="0">
              <a:solidFill>
                <a:srgbClr val="FFFFFF"/>
              </a:solidFill>
            </a:endParaRPr>
          </a:p>
          <a:p>
            <a:r>
              <a:rPr lang="fr-FR" sz="1200" dirty="0">
                <a:solidFill>
                  <a:srgbClr val="FFFFFF"/>
                </a:solidFill>
              </a:rPr>
              <a:t>All photos </a:t>
            </a:r>
            <a:r>
              <a:rPr lang="fr-FR" sz="1200" dirty="0" err="1">
                <a:solidFill>
                  <a:srgbClr val="FFFFFF"/>
                </a:solidFill>
              </a:rPr>
              <a:t>used</a:t>
            </a:r>
            <a:r>
              <a:rPr lang="fr-FR" sz="1200" dirty="0">
                <a:solidFill>
                  <a:srgbClr val="FFFFFF"/>
                </a:solidFill>
              </a:rPr>
              <a:t> in </a:t>
            </a:r>
            <a:r>
              <a:rPr lang="fr-FR" sz="1200" dirty="0" err="1">
                <a:solidFill>
                  <a:srgbClr val="FFFFFF"/>
                </a:solidFill>
              </a:rPr>
              <a:t>this</a:t>
            </a:r>
            <a:r>
              <a:rPr lang="fr-FR" sz="1200" dirty="0">
                <a:solidFill>
                  <a:srgbClr val="FFFFFF"/>
                </a:solidFill>
              </a:rPr>
              <a:t> </a:t>
            </a:r>
            <a:r>
              <a:rPr lang="fr-FR" sz="1200" dirty="0" err="1">
                <a:solidFill>
                  <a:srgbClr val="FFFFFF"/>
                </a:solidFill>
              </a:rPr>
              <a:t>presentation</a:t>
            </a:r>
            <a:r>
              <a:rPr lang="fr-FR" sz="1200" dirty="0">
                <a:solidFill>
                  <a:srgbClr val="FFFFFF"/>
                </a:solidFill>
              </a:rPr>
              <a:t> are copyright of the IFRC </a:t>
            </a:r>
            <a:r>
              <a:rPr lang="fr-FR" sz="1200" dirty="0" err="1">
                <a:solidFill>
                  <a:srgbClr val="FFFFFF"/>
                </a:solidFill>
              </a:rPr>
              <a:t>unless</a:t>
            </a:r>
            <a:r>
              <a:rPr lang="fr-FR" sz="1200" dirty="0">
                <a:solidFill>
                  <a:srgbClr val="FFFFFF"/>
                </a:solidFill>
              </a:rPr>
              <a:t> </a:t>
            </a:r>
            <a:r>
              <a:rPr lang="fr-FR" sz="1200" dirty="0" err="1">
                <a:solidFill>
                  <a:srgbClr val="FFFFFF"/>
                </a:solidFill>
              </a:rPr>
              <a:t>otherwise</a:t>
            </a:r>
            <a:r>
              <a:rPr lang="fr-FR" sz="1200" dirty="0">
                <a:solidFill>
                  <a:srgbClr val="FFFFFF"/>
                </a:solidFill>
              </a:rPr>
              <a:t> </a:t>
            </a:r>
            <a:r>
              <a:rPr lang="fr-FR" sz="1200" dirty="0" err="1">
                <a:solidFill>
                  <a:srgbClr val="FFFFFF"/>
                </a:solidFill>
              </a:rPr>
              <a:t>indicated</a:t>
            </a:r>
            <a:r>
              <a:rPr lang="fr-FR" sz="1200" dirty="0">
                <a:solidFill>
                  <a:srgbClr val="FFFFFF"/>
                </a:solidFill>
              </a:rPr>
              <a:t>.</a:t>
            </a:r>
            <a:endParaRPr lang="en-US" sz="1200" baseline="0" dirty="0">
              <a:solidFill>
                <a:srgbClr val="FFFFFF"/>
              </a:solidFill>
            </a:endParaRPr>
          </a:p>
          <a:p>
            <a:pPr algn="l" defTabSz="762000" eaLnBrk="1" hangingPunct="1"/>
            <a:endParaRPr lang="en-US" sz="1200" baseline="0" dirty="0">
              <a:solidFill>
                <a:srgbClr val="FFFFFF"/>
              </a:solidFill>
              <a:latin typeface="Arial" charset="0"/>
            </a:endParaRPr>
          </a:p>
          <a:p>
            <a:pPr algn="l" defTabSz="762000" eaLnBrk="1" hangingPunct="1"/>
            <a:r>
              <a:rPr lang="en-US" sz="1200" baseline="0" dirty="0">
                <a:solidFill>
                  <a:srgbClr val="FFFFFF"/>
                </a:solidFill>
                <a:latin typeface="Arial" charset="0"/>
              </a:rPr>
              <a:t>This presentation was written and developed by Bruno Haghebaert</a:t>
            </a:r>
            <a:r>
              <a:rPr lang="en-US" sz="1200" i="1" dirty="0">
                <a:solidFill>
                  <a:srgbClr val="CF1C21"/>
                </a:solidFill>
                <a:latin typeface="Arial" charset="0"/>
              </a:rPr>
              <a:t> </a:t>
            </a:r>
            <a:r>
              <a:rPr lang="en-US" sz="1200" baseline="0" dirty="0">
                <a:solidFill>
                  <a:srgbClr val="FFFFFF"/>
                </a:solidFill>
                <a:latin typeface="Arial" charset="0"/>
              </a:rPr>
              <a:t>and produced in May 2017.</a:t>
            </a:r>
          </a:p>
          <a:p>
            <a:pPr algn="l" defTabSz="762000" eaLnBrk="1" hangingPunct="1"/>
            <a:endParaRPr lang="en-US" sz="1200" baseline="0" dirty="0">
              <a:solidFill>
                <a:srgbClr val="FFFFFF"/>
              </a:solidFill>
              <a:latin typeface="Arial" charset="0"/>
            </a:endParaRPr>
          </a:p>
          <a:p>
            <a:pPr algn="l" defTabSz="762000" eaLnBrk="1" hangingPunct="1"/>
            <a:r>
              <a:rPr lang="en-US" sz="1200" baseline="0" dirty="0">
                <a:solidFill>
                  <a:srgbClr val="FFFFFF"/>
                </a:solidFill>
                <a:latin typeface="Arial" charset="0"/>
              </a:rPr>
              <a:t>This presentation</a:t>
            </a:r>
            <a:r>
              <a:rPr lang="en-US" sz="1200" dirty="0">
                <a:solidFill>
                  <a:srgbClr val="FFFFFF"/>
                </a:solidFill>
                <a:latin typeface="Arial" charset="0"/>
              </a:rPr>
              <a:t> and relevant resources are available on </a:t>
            </a:r>
            <a:r>
              <a:rPr lang="en-US" sz="1200" dirty="0" err="1">
                <a:solidFill>
                  <a:srgbClr val="FFFFFF"/>
                </a:solidFill>
                <a:latin typeface="Arial" charset="0"/>
              </a:rPr>
              <a:t>FedNet</a:t>
            </a:r>
            <a:r>
              <a:rPr lang="en-US" sz="1200" dirty="0">
                <a:solidFill>
                  <a:srgbClr val="FFFFFF"/>
                </a:solidFill>
                <a:latin typeface="Arial" charset="0"/>
              </a:rPr>
              <a:t> at </a:t>
            </a:r>
            <a:r>
              <a:rPr lang="en-US" sz="1200" b="1" baseline="0" dirty="0" err="1">
                <a:solidFill>
                  <a:srgbClr val="FFFFFF"/>
                </a:solidFill>
                <a:latin typeface="Arial" charset="0"/>
              </a:rPr>
              <a:t>fednet.ifrc.org</a:t>
            </a:r>
            <a:endParaRPr lang="en-US" sz="1200" baseline="0" dirty="0">
              <a:solidFill>
                <a:srgbClr val="FFFFFF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669639"/>
      </p:ext>
    </p:extLst>
  </p:cSld>
  <p:clrMapOvr>
    <a:masterClrMapping/>
  </p:clrMapOvr>
  <p:transition spd="slow">
    <p:randomBar dir="vert"/>
  </p:transition>
</p:sld>
</file>

<file path=ppt/theme/theme1.xml><?xml version="1.0" encoding="utf-8"?>
<a:theme xmlns:a="http://schemas.openxmlformats.org/drawingml/2006/main" name="IFRC_2011 presentation-E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IFRC_2011 presentation-EN</Template>
  <TotalTime>598</TotalTime>
  <Words>141</Words>
  <Application>Microsoft Office PowerPoint</Application>
  <PresentationFormat>On-screen Show (4:3)</PresentationFormat>
  <Paragraphs>18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45 Helvetica Light</vt:lpstr>
      <vt:lpstr>Arial</vt:lpstr>
      <vt:lpstr>Calibri</vt:lpstr>
      <vt:lpstr>Wingdings</vt:lpstr>
      <vt:lpstr>IFRC_2011 presentation-EN</vt:lpstr>
      <vt:lpstr>Road Map to Community Resilience</vt:lpstr>
      <vt:lpstr>Road Map to Community Resilience</vt:lpstr>
      <vt:lpstr>PowerPoint Presentation</vt:lpstr>
    </vt:vector>
  </TitlesOfParts>
  <Company>IFRC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Customer</dc:creator>
  <cp:lastModifiedBy>Ch CHOE</cp:lastModifiedBy>
  <cp:revision>71</cp:revision>
  <cp:lastPrinted>2014-09-11T14:32:53Z</cp:lastPrinted>
  <dcterms:created xsi:type="dcterms:W3CDTF">2012-03-29T08:37:58Z</dcterms:created>
  <dcterms:modified xsi:type="dcterms:W3CDTF">2017-05-24T03:09:27Z</dcterms:modified>
</cp:coreProperties>
</file>