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296" r:id="rId3"/>
    <p:sldId id="286" r:id="rId4"/>
    <p:sldId id="287" r:id="rId5"/>
    <p:sldId id="273" r:id="rId6"/>
    <p:sldId id="262" r:id="rId7"/>
    <p:sldId id="302" r:id="rId8"/>
    <p:sldId id="298" r:id="rId9"/>
    <p:sldId id="299" r:id="rId10"/>
    <p:sldId id="303" r:id="rId11"/>
    <p:sldId id="267" r:id="rId12"/>
    <p:sldId id="301" r:id="rId13"/>
    <p:sldId id="271" r:id="rId14"/>
    <p:sldId id="300" r:id="rId15"/>
    <p:sldId id="266" r:id="rId16"/>
    <p:sldId id="297" r:id="rId17"/>
    <p:sldId id="283" r:id="rId18"/>
    <p:sldId id="264" r:id="rId19"/>
    <p:sldId id="295" r:id="rId20"/>
    <p:sldId id="272" r:id="rId21"/>
  </p:sldIdLst>
  <p:sldSz cx="9144000" cy="6858000" type="screen4x3"/>
  <p:notesSz cx="6858000" cy="99456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02" autoAdjust="0"/>
    <p:restoredTop sz="94660"/>
  </p:normalViewPr>
  <p:slideViewPr>
    <p:cSldViewPr showGuides="1">
      <p:cViewPr varScale="1">
        <p:scale>
          <a:sx n="87" d="100"/>
          <a:sy n="87" d="100"/>
        </p:scale>
        <p:origin x="174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EE674-9460-4022-B5F0-4732290F6913}" type="datetimeFigureOut">
              <a:rPr kumimoji="1" lang="ja-JP" altLang="en-US" smtClean="0"/>
              <a:t>2017/5/23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6FD3F8-EF1F-486D-9886-0376F4108D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1036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6010" tIns="48006" rIns="96010" bIns="48006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6010" tIns="48006" rIns="96010" bIns="48006" rtlCol="0"/>
          <a:lstStyle>
            <a:lvl1pPr algn="r">
              <a:defRPr sz="1300"/>
            </a:lvl1pPr>
          </a:lstStyle>
          <a:p>
            <a:fld id="{6AE65E9C-0563-41EB-BB5F-CC0B2AC1CEFF}" type="datetimeFigureOut">
              <a:rPr kumimoji="1" lang="ja-JP" altLang="en-US" smtClean="0"/>
              <a:t>2017/5/23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4538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010" tIns="48006" rIns="96010" bIns="4800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6010" tIns="48006" rIns="96010" bIns="4800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6010" tIns="48006" rIns="96010" bIns="48006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6010" tIns="48006" rIns="96010" bIns="48006" rtlCol="0" anchor="b"/>
          <a:lstStyle>
            <a:lvl1pPr algn="r">
              <a:defRPr sz="1300"/>
            </a:lvl1pPr>
          </a:lstStyle>
          <a:p>
            <a:fld id="{DE99D220-5D0F-48D6-A14E-C1CE4C2A6D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5065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2823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99D220-5D0F-48D6-A14E-C1CE4C2A6D2E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0660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正方形/長方形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正方形/長方形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正方形/長方形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正方形/長方形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角丸四角形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角丸四角形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正方形/長方形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B8731AC-B5AD-483A-A99C-A377EBA3D260}" type="datetimeFigureOut">
              <a:rPr kumimoji="1" lang="ja-JP" altLang="en-US" smtClean="0"/>
              <a:t>2017/5/23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A2FDBE7D-015E-4298-8ABA-25F2E8DF72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731AC-B5AD-483A-A99C-A377EBA3D260}" type="datetimeFigureOut">
              <a:rPr kumimoji="1" lang="ja-JP" altLang="en-US" smtClean="0"/>
              <a:t>2017/5/23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BE7D-015E-4298-8ABA-25F2E8DF72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731AC-B5AD-483A-A99C-A377EBA3D260}" type="datetimeFigureOut">
              <a:rPr kumimoji="1" lang="ja-JP" altLang="en-US" smtClean="0"/>
              <a:t>2017/5/23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BE7D-015E-4298-8ABA-25F2E8DF72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731AC-B5AD-483A-A99C-A377EBA3D260}" type="datetimeFigureOut">
              <a:rPr kumimoji="1" lang="ja-JP" altLang="en-US" smtClean="0"/>
              <a:t>2017/5/23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BE7D-015E-4298-8ABA-25F2E8DF72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26" name="日付プレースホルダー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B8731AC-B5AD-483A-A99C-A377EBA3D260}" type="datetimeFigureOut">
              <a:rPr kumimoji="1" lang="ja-JP" altLang="en-US" smtClean="0"/>
              <a:t>2017/5/23</a:t>
            </a:fld>
            <a:endParaRPr kumimoji="1" lang="ja-JP" altLang="en-US"/>
          </a:p>
        </p:txBody>
      </p:sp>
      <p:sp>
        <p:nvSpPr>
          <p:cNvPr id="27" name="スライド番号プレースホルダー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2FDBE7D-015E-4298-8ABA-25F2E8DF720B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8" name="フッター プレースホルダー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B8731AC-B5AD-483A-A99C-A377EBA3D260}" type="datetimeFigureOut">
              <a:rPr kumimoji="1" lang="ja-JP" altLang="en-US" smtClean="0"/>
              <a:t>2017/5/23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A2FDBE7D-015E-4298-8ABA-25F2E8DF72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731AC-B5AD-483A-A99C-A377EBA3D260}" type="datetimeFigureOut">
              <a:rPr kumimoji="1" lang="ja-JP" altLang="en-US" smtClean="0"/>
              <a:t>2017/5/23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BE7D-015E-4298-8ABA-25F2E8DF72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731AC-B5AD-483A-A99C-A377EBA3D260}" type="datetimeFigureOut">
              <a:rPr kumimoji="1" lang="ja-JP" altLang="en-US" smtClean="0"/>
              <a:t>2017/5/23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BE7D-015E-4298-8ABA-25F2E8DF72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731AC-B5AD-483A-A99C-A377EBA3D260}" type="datetimeFigureOut">
              <a:rPr kumimoji="1" lang="ja-JP" altLang="en-US" smtClean="0"/>
              <a:t>2017/5/23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BE7D-015E-4298-8ABA-25F2E8DF72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731AC-B5AD-483A-A99C-A377EBA3D260}" type="datetimeFigureOut">
              <a:rPr kumimoji="1" lang="ja-JP" altLang="en-US" smtClean="0"/>
              <a:t>2017/5/23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BE7D-015E-4298-8ABA-25F2E8DF72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731AC-B5AD-483A-A99C-A377EBA3D260}" type="datetimeFigureOut">
              <a:rPr kumimoji="1" lang="ja-JP" altLang="en-US" smtClean="0"/>
              <a:t>2017/5/23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DBE7D-015E-4298-8ABA-25F2E8DF72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正方形/長方形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正方形/長方形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正方形/長方形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正方形/長方形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角丸四角形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角丸四角形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正方形/長方形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正方形/長方形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正方形/長方形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正方形/長方形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正方形/長方形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正方形/長方形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B8731AC-B5AD-483A-A99C-A377EBA3D260}" type="datetimeFigureOut">
              <a:rPr kumimoji="1" lang="ja-JP" altLang="en-US" smtClean="0"/>
              <a:t>2017/5/23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A2FDBE7D-015E-4298-8ABA-25F2E8DF72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1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67544" y="4293096"/>
            <a:ext cx="7128792" cy="1752600"/>
          </a:xfrm>
        </p:spPr>
        <p:txBody>
          <a:bodyPr>
            <a:noAutofit/>
          </a:bodyPr>
          <a:lstStyle/>
          <a:p>
            <a:r>
              <a:rPr kumimoji="1" lang="en-US" altLang="ja-JP" sz="3600" dirty="0" smtClean="0"/>
              <a:t>Nobuyuki </a:t>
            </a:r>
            <a:r>
              <a:rPr kumimoji="1" lang="en-US" altLang="ja-JP" sz="3600" dirty="0" err="1" smtClean="0"/>
              <a:t>Asai</a:t>
            </a:r>
            <a:endParaRPr kumimoji="1" lang="en-US" altLang="ja-JP" sz="3600" dirty="0"/>
          </a:p>
          <a:p>
            <a:r>
              <a:rPr kumimoji="1" lang="en-US" altLang="ja-JP" sz="3600" dirty="0" err="1"/>
              <a:t>Soka</a:t>
            </a:r>
            <a:r>
              <a:rPr kumimoji="1" lang="en-US" altLang="ja-JP" sz="3600" dirty="0"/>
              <a:t> </a:t>
            </a:r>
            <a:r>
              <a:rPr kumimoji="1" lang="en-US" altLang="ja-JP" sz="3600" dirty="0" err="1"/>
              <a:t>Gakkai</a:t>
            </a:r>
            <a:r>
              <a:rPr kumimoji="1" lang="en-US" altLang="ja-JP" sz="3600" dirty="0"/>
              <a:t> International</a:t>
            </a:r>
            <a:endParaRPr kumimoji="1" lang="ja-JP" altLang="en-US" sz="3600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4941168"/>
            <a:ext cx="163830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444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288" t="16694" r="-16288" b="6232"/>
          <a:stretch/>
        </p:blipFill>
        <p:spPr>
          <a:xfrm>
            <a:off x="611560" y="548680"/>
            <a:ext cx="10979127" cy="63093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43100" y="-1428750"/>
            <a:ext cx="13030200" cy="971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779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hape 1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576" y="1556792"/>
            <a:ext cx="768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正方形/長方形 2"/>
          <p:cNvSpPr/>
          <p:nvPr/>
        </p:nvSpPr>
        <p:spPr>
          <a:xfrm>
            <a:off x="611560" y="548680"/>
            <a:ext cx="83536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ja-JP" sz="3200" b="1" dirty="0" smtClean="0">
                <a:solidFill>
                  <a:schemeClr val="accent1"/>
                </a:solidFill>
              </a:rPr>
              <a:t>SGI’s community centers accommodated thousands of evacuees.</a:t>
            </a:r>
            <a:endParaRPr lang="ja-JP" altLang="en-US" sz="3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018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7504" y="476672"/>
            <a:ext cx="8928992" cy="615267"/>
          </a:xfrm>
        </p:spPr>
        <p:txBody>
          <a:bodyPr>
            <a:normAutofit fontScale="90000"/>
          </a:bodyPr>
          <a:lstStyle/>
          <a:p>
            <a:r>
              <a:rPr lang="en-US" altLang="ja-JP" sz="3200" b="1" dirty="0" smtClean="0"/>
              <a:t>Many individuals volunteered to run the shelter.</a:t>
            </a:r>
            <a:endParaRPr kumimoji="1" lang="ja-JP" altLang="en-US" sz="3200" b="1" dirty="0"/>
          </a:p>
        </p:txBody>
      </p:sp>
      <p:pic>
        <p:nvPicPr>
          <p:cNvPr id="4" name="コンテンツ プレースホルダー 3" descr="④DSC_0023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268760"/>
            <a:ext cx="7741200" cy="542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508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221" y="548680"/>
            <a:ext cx="8952291" cy="106680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>
                <a:latin typeface="+mn-lt"/>
              </a:rPr>
              <a:t>Network </a:t>
            </a:r>
            <a:r>
              <a:rPr kumimoji="1" lang="en-US" altLang="ja-JP" dirty="0">
                <a:latin typeface="+mn-lt"/>
              </a:rPr>
              <a:t>of </a:t>
            </a:r>
            <a:r>
              <a:rPr kumimoji="1" lang="en-US" altLang="ja-JP" dirty="0" smtClean="0">
                <a:latin typeface="+mn-lt"/>
              </a:rPr>
              <a:t>individuals built through daily religious activity</a:t>
            </a:r>
            <a:endParaRPr kumimoji="1" lang="ja-JP" altLang="en-US" dirty="0">
              <a:latin typeface="+mn-lt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06" y="1772816"/>
            <a:ext cx="2624124" cy="1746127"/>
          </a:xfrm>
          <a:prstGeom prst="rect">
            <a:avLst/>
          </a:prstGeom>
        </p:spPr>
      </p:pic>
      <p:pic>
        <p:nvPicPr>
          <p:cNvPr id="6" name="Picture 4" descr="\\iasv15\PR-Data\MyQuick\External Relations\UN &amp; NGO &amp; Conference\【国際広報第３部】\人道\国連防災世界会議201503\英文パンフ\Tohoku Photo\物資を配布、激励（岩手県北）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362267"/>
            <a:ext cx="2557446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\\iasv15\PR-Data\MyQuick\External Relations\UN &amp; NGO &amp; Conference\【国際広報第３部】\人道\国連防災世界会議201503\英文パンフ\Tohoku Photo\40353669ランドセル贈呈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72816"/>
            <a:ext cx="2705463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\\iasv15\PR-Data\MyQuick\External Relations\UN &amp; NGO &amp; Conference\【国際広報第３部】\人道\国連防災世界会議201503\英文パンフ\Tohoku Photo\40415365看護師の健康診断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943" y="4000371"/>
            <a:ext cx="1441264" cy="216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8" y="1855683"/>
            <a:ext cx="6621660" cy="432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7161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199" y="764704"/>
            <a:ext cx="8229600" cy="106680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At public shelters SGI members often volunteered to run them as well.</a:t>
            </a:r>
            <a:endParaRPr kumimoji="1" lang="ja-JP" altLang="en-US" dirty="0"/>
          </a:p>
        </p:txBody>
      </p:sp>
      <p:pic>
        <p:nvPicPr>
          <p:cNvPr id="3" name="コンテンツ プレースホルダー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013" y="2249488"/>
            <a:ext cx="6481973" cy="4324350"/>
          </a:xfrm>
        </p:spPr>
      </p:pic>
    </p:spTree>
    <p:extLst>
      <p:ext uri="{BB962C8B-B14F-4D97-AF65-F5344CB8AC3E}">
        <p14:creationId xmlns:p14="http://schemas.microsoft.com/office/powerpoint/2010/main" val="3662319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en-US" altLang="ja-JP" sz="5400" dirty="0" smtClean="0"/>
              <a:t>Recovery phase</a:t>
            </a:r>
            <a:endParaRPr kumimoji="1" lang="ja-JP" altLang="en-US" sz="5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6900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54" y="1327760"/>
            <a:ext cx="7950678" cy="5293793"/>
          </a:xfrm>
        </p:spPr>
      </p:pic>
      <p:sp>
        <p:nvSpPr>
          <p:cNvPr id="5" name="正方形/長方形 4"/>
          <p:cNvSpPr/>
          <p:nvPr/>
        </p:nvSpPr>
        <p:spPr>
          <a:xfrm>
            <a:off x="457198" y="358618"/>
            <a:ext cx="65083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b="1" dirty="0">
                <a:solidFill>
                  <a:schemeClr val="accent1"/>
                </a:solidFill>
              </a:rPr>
              <a:t>Concert series</a:t>
            </a:r>
          </a:p>
          <a:p>
            <a:r>
              <a:rPr lang="en-US" altLang="ja-JP" sz="2800" b="1" dirty="0">
                <a:solidFill>
                  <a:schemeClr val="accent1"/>
                </a:solidFill>
              </a:rPr>
              <a:t>“</a:t>
            </a:r>
            <a:r>
              <a:rPr lang="en-US" altLang="ja-JP" sz="2800" b="1" i="1" dirty="0">
                <a:solidFill>
                  <a:schemeClr val="accent1"/>
                </a:solidFill>
              </a:rPr>
              <a:t>Building </a:t>
            </a:r>
            <a:r>
              <a:rPr lang="en-US" altLang="ja-JP" sz="2800" b="1" i="1" dirty="0" smtClean="0">
                <a:solidFill>
                  <a:schemeClr val="accent1"/>
                </a:solidFill>
              </a:rPr>
              <a:t>Bonds </a:t>
            </a:r>
            <a:r>
              <a:rPr lang="en-US" altLang="ja-JP" sz="2800" b="1" i="1" dirty="0">
                <a:solidFill>
                  <a:schemeClr val="accent1"/>
                </a:solidFill>
              </a:rPr>
              <a:t>of </a:t>
            </a:r>
            <a:r>
              <a:rPr lang="en-US" altLang="ja-JP" sz="2800" b="1" i="1" dirty="0" smtClean="0">
                <a:solidFill>
                  <a:schemeClr val="accent1"/>
                </a:solidFill>
              </a:rPr>
              <a:t>Hope</a:t>
            </a:r>
            <a:r>
              <a:rPr lang="en-US" altLang="ja-JP" sz="2800" b="1" dirty="0">
                <a:solidFill>
                  <a:schemeClr val="accent1"/>
                </a:solidFill>
              </a:rPr>
              <a:t>”</a:t>
            </a:r>
            <a:endParaRPr lang="ja-JP" altLang="en-US" sz="2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347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sankyofrontier.com/images/files/showcase/1010_showcase_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714" y="3140968"/>
            <a:ext cx="5524790" cy="368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geocities.jp/ojiya_recreationschool2/_gl_images_/PC02054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65" y="958313"/>
            <a:ext cx="5116073" cy="383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正方形/長方形 5"/>
          <p:cNvSpPr/>
          <p:nvPr/>
        </p:nvSpPr>
        <p:spPr>
          <a:xfrm>
            <a:off x="2267744" y="457508"/>
            <a:ext cx="4836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3600" b="1" dirty="0">
                <a:solidFill>
                  <a:schemeClr val="accent1"/>
                </a:solidFill>
              </a:rPr>
              <a:t>Temporary </a:t>
            </a:r>
            <a:r>
              <a:rPr lang="en-US" altLang="ja-JP" sz="3600" b="1" dirty="0" smtClean="0">
                <a:solidFill>
                  <a:schemeClr val="accent1"/>
                </a:solidFill>
              </a:rPr>
              <a:t>housing </a:t>
            </a:r>
            <a:endParaRPr lang="ja-JP" altLang="en-US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588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en-US" altLang="ja-JP" sz="5400" dirty="0" smtClean="0"/>
              <a:t>Preparation phase</a:t>
            </a:r>
            <a:endParaRPr kumimoji="1" lang="ja-JP" altLang="en-US" sz="5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9673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066800"/>
          </a:xfrm>
        </p:spPr>
        <p:txBody>
          <a:bodyPr>
            <a:noAutofit/>
          </a:bodyPr>
          <a:lstStyle/>
          <a:p>
            <a:r>
              <a:rPr kumimoji="1" lang="en-US" altLang="ja-JP" sz="4400" dirty="0" smtClean="0"/>
              <a:t>Workshop for preparation for a huge disaster</a:t>
            </a:r>
            <a:endParaRPr kumimoji="1" lang="ja-JP" altLang="en-US" sz="4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100" y="2249488"/>
            <a:ext cx="5765800" cy="4324350"/>
          </a:xfrm>
        </p:spPr>
      </p:pic>
    </p:spTree>
    <p:extLst>
      <p:ext uri="{BB962C8B-B14F-4D97-AF65-F5344CB8AC3E}">
        <p14:creationId xmlns:p14="http://schemas.microsoft.com/office/powerpoint/2010/main" val="2707176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4056" y="836712"/>
            <a:ext cx="9036496" cy="106680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Shikoku region </a:t>
            </a:r>
            <a:r>
              <a:rPr kumimoji="1" lang="en-US" altLang="ja-JP" dirty="0" smtClean="0"/>
              <a:t>members have conducted </a:t>
            </a:r>
            <a:r>
              <a:rPr kumimoji="1" lang="en-US" altLang="ja-JP" dirty="0" smtClean="0"/>
              <a:t>awareness survey with around 5,000 </a:t>
            </a:r>
            <a:r>
              <a:rPr kumimoji="1" lang="en-US" altLang="ja-JP" dirty="0" smtClean="0"/>
              <a:t>respondents past five years. 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5" t="1" r="36889" b="23850"/>
          <a:stretch/>
        </p:blipFill>
        <p:spPr>
          <a:xfrm>
            <a:off x="1115616" y="2187537"/>
            <a:ext cx="6696744" cy="4660744"/>
          </a:xfrm>
        </p:spPr>
      </p:pic>
    </p:spTree>
    <p:extLst>
      <p:ext uri="{BB962C8B-B14F-4D97-AF65-F5344CB8AC3E}">
        <p14:creationId xmlns:p14="http://schemas.microsoft.com/office/powerpoint/2010/main" val="3508467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6680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“Have you chosen a place to meet with family members during emergency?”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1869" t="18858" r="12248" b="8095"/>
          <a:stretch/>
        </p:blipFill>
        <p:spPr>
          <a:xfrm>
            <a:off x="179512" y="1372733"/>
            <a:ext cx="8784976" cy="565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306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55576" y="489992"/>
            <a:ext cx="8229600" cy="106680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Japan Religion Coordinating Project for Disaster Relief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t="12974" r="21728" b="-12974"/>
          <a:stretch/>
        </p:blipFill>
        <p:spPr bwMode="auto">
          <a:xfrm>
            <a:off x="1043608" y="1556792"/>
            <a:ext cx="6959330" cy="5575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8593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64306" y="1340768"/>
            <a:ext cx="8147248" cy="22322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ja-JP" sz="4400" dirty="0" smtClean="0"/>
              <a:t>- At the Market Place, SGI’s booth will be at C2, titled “Japanese </a:t>
            </a:r>
            <a:r>
              <a:rPr lang="en-US" altLang="ja-JP" sz="4400" dirty="0" err="1" smtClean="0"/>
              <a:t>FBOs</a:t>
            </a:r>
            <a:r>
              <a:rPr lang="en-US" altLang="ja-JP" sz="4400" dirty="0" smtClean="0"/>
              <a:t>’ contribution to </a:t>
            </a:r>
            <a:r>
              <a:rPr lang="en-US" altLang="ja-JP" sz="4400" dirty="0" err="1" smtClean="0"/>
              <a:t>DRR</a:t>
            </a:r>
            <a:r>
              <a:rPr lang="en-US" altLang="ja-JP" sz="4400" dirty="0" smtClean="0"/>
              <a:t>.”</a:t>
            </a:r>
            <a:endParaRPr kumimoji="1" lang="ja-JP" altLang="en-US" sz="4400" dirty="0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sz="4400" dirty="0" smtClean="0"/>
              <a:t>SGI’s commitment in 2017GP</a:t>
            </a:r>
            <a:endParaRPr kumimoji="1" lang="ja-JP" altLang="en-US" sz="4400" dirty="0"/>
          </a:p>
        </p:txBody>
      </p:sp>
      <p:sp>
        <p:nvSpPr>
          <p:cNvPr id="5" name="コンテンツ プレースホルダー 2"/>
          <p:cNvSpPr txBox="1">
            <a:spLocks/>
          </p:cNvSpPr>
          <p:nvPr/>
        </p:nvSpPr>
        <p:spPr>
          <a:xfrm>
            <a:off x="565899" y="4221088"/>
            <a:ext cx="8147248" cy="2232248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1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1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1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1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1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1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1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1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Georgia"/>
              <a:buNone/>
            </a:pPr>
            <a:r>
              <a:rPr lang="en-US" altLang="ja-JP" sz="4400" dirty="0" smtClean="0"/>
              <a:t>- SGI will deliver </a:t>
            </a:r>
            <a:r>
              <a:rPr lang="en-US" altLang="ja-JP" sz="4400" dirty="0" smtClean="0"/>
              <a:t>an </a:t>
            </a:r>
            <a:r>
              <a:rPr lang="en-US" altLang="ja-JP" sz="4400" dirty="0" smtClean="0"/>
              <a:t>Ignite Stage presentation with the title of “Engaging private citizens </a:t>
            </a:r>
            <a:r>
              <a:rPr lang="en-US" altLang="ja-JP" sz="4400" dirty="0" smtClean="0"/>
              <a:t>in </a:t>
            </a:r>
            <a:r>
              <a:rPr lang="en-US" altLang="ja-JP" sz="4400" dirty="0" err="1" smtClean="0"/>
              <a:t>DRR</a:t>
            </a:r>
            <a:r>
              <a:rPr lang="en-US" altLang="ja-JP" sz="4400" dirty="0" smtClean="0"/>
              <a:t>” from 5:45pm of 24</a:t>
            </a:r>
            <a:r>
              <a:rPr lang="en-US" altLang="ja-JP" sz="4400" baseline="30000" dirty="0" smtClean="0"/>
              <a:t>th</a:t>
            </a:r>
            <a:r>
              <a:rPr lang="en-US" altLang="ja-JP" sz="4400" dirty="0" smtClean="0"/>
              <a:t>.</a:t>
            </a:r>
            <a:endParaRPr lang="ja-JP" altLang="en-US" sz="4400" dirty="0"/>
          </a:p>
        </p:txBody>
      </p:sp>
    </p:spTree>
    <p:extLst>
      <p:ext uri="{BB962C8B-B14F-4D97-AF65-F5344CB8AC3E}">
        <p14:creationId xmlns:p14="http://schemas.microsoft.com/office/powerpoint/2010/main" val="767095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15" y="836712"/>
            <a:ext cx="8229600" cy="106680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/>
              <a:t>The 6</a:t>
            </a:r>
            <a:r>
              <a:rPr kumimoji="1" lang="en-US" altLang="ja-JP" baseline="30000" dirty="0"/>
              <a:t>th</a:t>
            </a:r>
            <a:r>
              <a:rPr kumimoji="1" lang="en-US" altLang="ja-JP" dirty="0"/>
              <a:t> Asian Ministerial Conference on </a:t>
            </a:r>
            <a:r>
              <a:rPr kumimoji="1" lang="en-US" altLang="ja-JP" dirty="0" err="1"/>
              <a:t>DRR</a:t>
            </a:r>
            <a:r>
              <a:rPr kumimoji="1" lang="en-US" altLang="ja-JP" dirty="0"/>
              <a:t> held in Delhi in Nov. </a:t>
            </a:r>
            <a:r>
              <a:rPr kumimoji="1" lang="en-US" altLang="ja-JP"/>
              <a:t>2016</a:t>
            </a:r>
            <a:endParaRPr kumimoji="1" lang="ja-JP" alt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" t="23843" r="22234" b="18247"/>
          <a:stretch/>
        </p:blipFill>
        <p:spPr>
          <a:xfrm>
            <a:off x="395536" y="2060848"/>
            <a:ext cx="8381396" cy="4680520"/>
          </a:xfrm>
        </p:spPr>
      </p:pic>
      <p:sp>
        <p:nvSpPr>
          <p:cNvPr id="7" name="Oval 6"/>
          <p:cNvSpPr/>
          <p:nvPr/>
        </p:nvSpPr>
        <p:spPr>
          <a:xfrm>
            <a:off x="1449022" y="4598884"/>
            <a:ext cx="1728192" cy="360040"/>
          </a:xfrm>
          <a:prstGeom prst="ellipse">
            <a:avLst/>
          </a:prstGeom>
          <a:noFill/>
          <a:ln w="793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5070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5536" y="2204864"/>
            <a:ext cx="8229600" cy="3361560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kumimoji="1" lang="en-US" altLang="ja-JP" sz="4800" dirty="0"/>
              <a:t>Thank you very much!</a:t>
            </a:r>
          </a:p>
          <a:p>
            <a:pPr marL="109728" indent="0" algn="ctr">
              <a:buNone/>
            </a:pPr>
            <a:endParaRPr lang="en-US" altLang="ja-JP" sz="4800" dirty="0"/>
          </a:p>
          <a:p>
            <a:pPr marL="109728" indent="0" algn="ctr">
              <a:buNone/>
            </a:pPr>
            <a:r>
              <a:rPr kumimoji="1" lang="en-US" altLang="ja-JP" sz="4800" dirty="0"/>
              <a:t>www.sgi.org</a:t>
            </a:r>
            <a:endParaRPr kumimoji="1" lang="ja-JP" altLang="en-US" sz="4800" dirty="0"/>
          </a:p>
        </p:txBody>
      </p:sp>
    </p:spTree>
    <p:extLst>
      <p:ext uri="{BB962C8B-B14F-4D97-AF65-F5344CB8AC3E}">
        <p14:creationId xmlns:p14="http://schemas.microsoft.com/office/powerpoint/2010/main" val="1037598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8496944" cy="1085056"/>
          </a:xfrm>
        </p:spPr>
        <p:txBody>
          <a:bodyPr/>
          <a:lstStyle/>
          <a:p>
            <a:r>
              <a:rPr kumimoji="1" lang="en-US" altLang="ja-JP" dirty="0"/>
              <a:t>Concert of the </a:t>
            </a:r>
            <a:r>
              <a:rPr kumimoji="1" lang="en-US" altLang="ja-JP" dirty="0" err="1"/>
              <a:t>Shinano</a:t>
            </a:r>
            <a:r>
              <a:rPr kumimoji="1" lang="en-US" altLang="ja-JP" dirty="0"/>
              <a:t> Men’s Choir</a:t>
            </a:r>
            <a:endParaRPr kumimoji="1" lang="ja-JP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252" t="11783" r="-13252" b="-11783"/>
          <a:stretch/>
        </p:blipFill>
        <p:spPr>
          <a:xfrm>
            <a:off x="1259632" y="1628800"/>
            <a:ext cx="13030200" cy="971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13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604157"/>
            <a:ext cx="8229600" cy="1066800"/>
          </a:xfrm>
        </p:spPr>
        <p:txBody>
          <a:bodyPr/>
          <a:lstStyle/>
          <a:p>
            <a:r>
              <a:rPr kumimoji="1" lang="en-US" altLang="ja-JP" dirty="0" err="1"/>
              <a:t>Soka</a:t>
            </a:r>
            <a:r>
              <a:rPr kumimoji="1" lang="en-US" altLang="ja-JP" dirty="0"/>
              <a:t> </a:t>
            </a:r>
            <a:r>
              <a:rPr kumimoji="1" lang="en-US" altLang="ja-JP" dirty="0" err="1"/>
              <a:t>Gakkai</a:t>
            </a:r>
            <a:r>
              <a:rPr kumimoji="1" lang="en-US" altLang="ja-JP" dirty="0"/>
              <a:t> International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1080120"/>
          </a:xfrm>
        </p:spPr>
        <p:txBody>
          <a:bodyPr anchor="ctr">
            <a:noAutofit/>
          </a:bodyPr>
          <a:lstStyle/>
          <a:p>
            <a:r>
              <a:rPr lang="en-US" altLang="ja-JP" sz="4000" dirty="0"/>
              <a:t>Emergency</a:t>
            </a:r>
            <a:r>
              <a:rPr lang="en-US" altLang="ja-JP" sz="3600" dirty="0"/>
              <a:t> evacuation shelters that were safe and stocked with relief supplies</a:t>
            </a:r>
            <a:endParaRPr kumimoji="1" lang="ja-JP" altLang="en-US" sz="4400" dirty="0"/>
          </a:p>
        </p:txBody>
      </p:sp>
      <p:sp>
        <p:nvSpPr>
          <p:cNvPr id="4" name="コンテンツ プレースホルダー 2"/>
          <p:cNvSpPr txBox="1">
            <a:spLocks/>
          </p:cNvSpPr>
          <p:nvPr/>
        </p:nvSpPr>
        <p:spPr>
          <a:xfrm>
            <a:off x="458182" y="3645024"/>
            <a:ext cx="8229600" cy="108012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1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1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1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1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1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1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1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1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3600" dirty="0"/>
              <a:t>Regular interactions within the network of people rooted in the community</a:t>
            </a:r>
            <a:endParaRPr lang="ja-JP" altLang="en-US" sz="4400" dirty="0"/>
          </a:p>
        </p:txBody>
      </p:sp>
      <p:sp>
        <p:nvSpPr>
          <p:cNvPr id="5" name="コンテンツ プレースホルダー 2"/>
          <p:cNvSpPr txBox="1">
            <a:spLocks/>
          </p:cNvSpPr>
          <p:nvPr/>
        </p:nvSpPr>
        <p:spPr>
          <a:xfrm>
            <a:off x="457200" y="5013176"/>
            <a:ext cx="8229600" cy="108012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1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1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1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1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1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1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1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1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4400" dirty="0"/>
              <a:t>Emotional encouragement</a:t>
            </a:r>
            <a:endParaRPr lang="ja-JP" altLang="en-US" sz="5400" dirty="0"/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457200" y="5949280"/>
            <a:ext cx="8229600" cy="108012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1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1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1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1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1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1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1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1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4400" dirty="0"/>
              <a:t>Involvement of youth</a:t>
            </a:r>
            <a:endParaRPr lang="ja-JP" altLang="en-US" sz="5400" dirty="0"/>
          </a:p>
        </p:txBody>
      </p:sp>
    </p:spTree>
    <p:extLst>
      <p:ext uri="{BB962C8B-B14F-4D97-AF65-F5344CB8AC3E}">
        <p14:creationId xmlns:p14="http://schemas.microsoft.com/office/powerpoint/2010/main" val="8492347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3251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ja-JP" sz="3600" dirty="0"/>
              <a:t>“Disaster victims are not weak people despite living every day in harsh conditions. I know that they have strength within themselves. They have the potential to engage in relief activities.”</a:t>
            </a:r>
          </a:p>
          <a:p>
            <a:pPr marL="0" indent="0" algn="r">
              <a:buNone/>
            </a:pPr>
            <a:r>
              <a:rPr lang="en-US" altLang="ja-JP" dirty="0"/>
              <a:t>A local </a:t>
            </a:r>
            <a:r>
              <a:rPr lang="en-US" altLang="ja-JP" dirty="0" err="1"/>
              <a:t>Soka</a:t>
            </a:r>
            <a:r>
              <a:rPr lang="en-US" altLang="ja-JP" dirty="0"/>
              <a:t> </a:t>
            </a:r>
            <a:r>
              <a:rPr lang="en-US" altLang="ja-JP" dirty="0" err="1"/>
              <a:t>Gakkai</a:t>
            </a:r>
            <a:r>
              <a:rPr lang="en-US" altLang="ja-JP" dirty="0"/>
              <a:t> leader in Miyagi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11059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アーバン">
  <a:themeElements>
    <a:clrScheme name="アーバン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アーバン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アーバン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693</TotalTime>
  <Words>247</Words>
  <Application>Microsoft Office PowerPoint</Application>
  <PresentationFormat>画面に合わせる (4:3)</PresentationFormat>
  <Paragraphs>31</Paragraphs>
  <Slides>20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8" baseType="lpstr">
      <vt:lpstr>HGｺﾞｼｯｸM</vt:lpstr>
      <vt:lpstr>HG明朝B</vt:lpstr>
      <vt:lpstr>ＭＳ Ｐゴシック</vt:lpstr>
      <vt:lpstr>Calibri</vt:lpstr>
      <vt:lpstr>Georgia</vt:lpstr>
      <vt:lpstr>Trebuchet MS</vt:lpstr>
      <vt:lpstr>Wingdings 2</vt:lpstr>
      <vt:lpstr>アーバン</vt:lpstr>
      <vt:lpstr>PowerPoint プレゼンテーション</vt:lpstr>
      <vt:lpstr>PowerPoint プレゼンテーション</vt:lpstr>
      <vt:lpstr>PowerPoint プレゼンテーション</vt:lpstr>
      <vt:lpstr>Many individuals volunteered to run the shelter.</vt:lpstr>
      <vt:lpstr>Network of individuals built through daily religious activity</vt:lpstr>
      <vt:lpstr>At public shelters SGI members often volunteered to run them as well.</vt:lpstr>
      <vt:lpstr>Recovery phase</vt:lpstr>
      <vt:lpstr>PowerPoint プレゼンテーション</vt:lpstr>
      <vt:lpstr>PowerPoint プレゼンテーション</vt:lpstr>
      <vt:lpstr>Preparation phase</vt:lpstr>
      <vt:lpstr>Workshop for preparation for a huge disaster</vt:lpstr>
      <vt:lpstr>Shikoku region members have conducted awareness survey with around 5,000 respondents past five years. </vt:lpstr>
      <vt:lpstr>“Have you chosen a place to meet with family members during emergency?”</vt:lpstr>
      <vt:lpstr>Japan Religion Coordinating Project for Disaster Relief</vt:lpstr>
      <vt:lpstr>SGI’s commitment in 2017GP</vt:lpstr>
      <vt:lpstr>The 6th Asian Ministerial Conference on DRR held in Delhi in Nov. 2016</vt:lpstr>
      <vt:lpstr>PowerPoint プレゼンテーション</vt:lpstr>
      <vt:lpstr>Concert of the Shinano Men’s Choir</vt:lpstr>
      <vt:lpstr>Soka Gakkai International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Keiko Morimoto</dc:creator>
  <cp:lastModifiedBy>浅井 伸行</cp:lastModifiedBy>
  <cp:revision>37</cp:revision>
  <cp:lastPrinted>2015-03-17T14:33:06Z</cp:lastPrinted>
  <dcterms:created xsi:type="dcterms:W3CDTF">2015-03-13T04:21:42Z</dcterms:created>
  <dcterms:modified xsi:type="dcterms:W3CDTF">2017-05-23T04:09:30Z</dcterms:modified>
</cp:coreProperties>
</file>