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7" r:id="rId2"/>
    <p:sldId id="270" r:id="rId3"/>
    <p:sldId id="258" r:id="rId4"/>
    <p:sldId id="259" r:id="rId5"/>
    <p:sldId id="260" r:id="rId6"/>
    <p:sldId id="261" r:id="rId7"/>
    <p:sldId id="262" r:id="rId8"/>
    <p:sldId id="271" r:id="rId9"/>
    <p:sldId id="272" r:id="rId10"/>
    <p:sldId id="263" r:id="rId11"/>
    <p:sldId id="265" r:id="rId12"/>
    <p:sldId id="273" r:id="rId13"/>
    <p:sldId id="267" r:id="rId14"/>
    <p:sldId id="268"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79EFC-2A12-C041-948C-D460AE468407}" type="datetimeFigureOut">
              <a:rPr lang="en-US" smtClean="0"/>
              <a:t>18/05/17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5BFB3-B260-C942-9F58-D862E08CD385}" type="slidenum">
              <a:rPr lang="en-GB" smtClean="0"/>
              <a:t>‹#›</a:t>
            </a:fld>
            <a:endParaRPr lang="en-GB"/>
          </a:p>
        </p:txBody>
      </p:sp>
    </p:spTree>
    <p:extLst>
      <p:ext uri="{BB962C8B-B14F-4D97-AF65-F5344CB8AC3E}">
        <p14:creationId xmlns:p14="http://schemas.microsoft.com/office/powerpoint/2010/main" val="27912466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 earthquakes can’t be predicted, aftershocks are more amenable to forecasting as they follow certain robust seismological rules</a:t>
            </a:r>
          </a:p>
          <a:p>
            <a:endParaRPr lang="en-GB" dirty="0" smtClean="0"/>
          </a:p>
          <a:p>
            <a:r>
              <a:rPr lang="en-GB" dirty="0" smtClean="0"/>
              <a:t>These rules give us an ability</a:t>
            </a:r>
            <a:r>
              <a:rPr lang="en-GB" baseline="0" dirty="0" smtClean="0"/>
              <a:t> to determine the probabilities of aftershocks of certain sizes, within certain time windows</a:t>
            </a:r>
          </a:p>
          <a:p>
            <a:endParaRPr lang="en-GB" baseline="0" dirty="0" smtClean="0"/>
          </a:p>
          <a:p>
            <a:r>
              <a:rPr lang="en-GB" baseline="0" dirty="0" smtClean="0"/>
              <a:t>We can also indicate roughly where they are most likely to happen</a:t>
            </a:r>
          </a:p>
          <a:p>
            <a:endParaRPr lang="en-GB" baseline="0" dirty="0" smtClean="0"/>
          </a:p>
          <a:p>
            <a:r>
              <a:rPr lang="en-GB" baseline="0" dirty="0" smtClean="0"/>
              <a:t>I would like to introduce these laws</a:t>
            </a:r>
            <a:endParaRPr lang="en-GB" dirty="0"/>
          </a:p>
        </p:txBody>
      </p:sp>
      <p:sp>
        <p:nvSpPr>
          <p:cNvPr id="4" name="Slide Number Placeholder 3"/>
          <p:cNvSpPr>
            <a:spLocks noGrp="1"/>
          </p:cNvSpPr>
          <p:nvPr>
            <p:ph type="sldNum" sz="quarter" idx="10"/>
          </p:nvPr>
        </p:nvSpPr>
        <p:spPr/>
        <p:txBody>
          <a:bodyPr/>
          <a:lstStyle/>
          <a:p>
            <a:fld id="{C8B5BFB3-B260-C942-9F58-D862E08CD385}" type="slidenum">
              <a:rPr lang="en-GB" smtClean="0"/>
              <a:t>3</a:t>
            </a:fld>
            <a:endParaRPr lang="en-GB"/>
          </a:p>
        </p:txBody>
      </p:sp>
    </p:spTree>
    <p:extLst>
      <p:ext uri="{BB962C8B-B14F-4D97-AF65-F5344CB8AC3E}">
        <p14:creationId xmlns:p14="http://schemas.microsoft.com/office/powerpoint/2010/main" val="52298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what we will focus on going forwards – who wants to receive</a:t>
            </a:r>
            <a:r>
              <a:rPr lang="en-GB" baseline="0" dirty="0" smtClean="0"/>
              <a:t> the training? </a:t>
            </a:r>
          </a:p>
          <a:p>
            <a:endParaRPr lang="en-GB" baseline="0" dirty="0" smtClean="0"/>
          </a:p>
          <a:p>
            <a:r>
              <a:rPr lang="en-GB" baseline="0" dirty="0" smtClean="0"/>
              <a:t>Accelerometers in phones / rapid deployment </a:t>
            </a:r>
            <a:r>
              <a:rPr lang="en-GB" baseline="0" smtClean="0"/>
              <a:t>of seismometers...</a:t>
            </a:r>
            <a:endParaRPr lang="en-GB" dirty="0"/>
          </a:p>
        </p:txBody>
      </p:sp>
      <p:sp>
        <p:nvSpPr>
          <p:cNvPr id="4" name="Slide Number Placeholder 3"/>
          <p:cNvSpPr>
            <a:spLocks noGrp="1"/>
          </p:cNvSpPr>
          <p:nvPr>
            <p:ph type="sldNum" sz="quarter" idx="10"/>
          </p:nvPr>
        </p:nvSpPr>
        <p:spPr/>
        <p:txBody>
          <a:bodyPr/>
          <a:lstStyle/>
          <a:p>
            <a:fld id="{C8B5BFB3-B260-C942-9F58-D862E08CD385}" type="slidenum">
              <a:rPr lang="en-GB" smtClean="0"/>
              <a:t>14</a:t>
            </a:fld>
            <a:endParaRPr lang="en-GB"/>
          </a:p>
        </p:txBody>
      </p:sp>
    </p:spTree>
    <p:extLst>
      <p:ext uri="{BB962C8B-B14F-4D97-AF65-F5344CB8AC3E}">
        <p14:creationId xmlns:p14="http://schemas.microsoft.com/office/powerpoint/2010/main" val="390570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 law shows the relationship between magnitude and total number of earthquakes – basically you are more likely to get small aftershocks than big ones, which is not to say that you won’t get big ones, and we must remember that it is possible for an aftershock to be bigger than the main shock.</a:t>
            </a:r>
          </a:p>
          <a:p>
            <a:endParaRPr lang="en-GB" dirty="0" smtClean="0"/>
          </a:p>
          <a:p>
            <a:r>
              <a:rPr lang="en-GB" dirty="0" smtClean="0"/>
              <a:t>The graph shows real</a:t>
            </a:r>
            <a:r>
              <a:rPr lang="en-GB" baseline="0" dirty="0" smtClean="0"/>
              <a:t> data from Nepal – you can see how the cumulative number of aftershocks of different sizes are plotted on this graph, and a clear trend emerges which can have a best-fit line drawn – this is important as it can be used to derive the probabilities of aftershocks of different sizes</a:t>
            </a:r>
            <a:endParaRPr lang="en-GB" dirty="0"/>
          </a:p>
        </p:txBody>
      </p:sp>
      <p:sp>
        <p:nvSpPr>
          <p:cNvPr id="4" name="Slide Number Placeholder 3"/>
          <p:cNvSpPr>
            <a:spLocks noGrp="1"/>
          </p:cNvSpPr>
          <p:nvPr>
            <p:ph type="sldNum" sz="quarter" idx="10"/>
          </p:nvPr>
        </p:nvSpPr>
        <p:spPr/>
        <p:txBody>
          <a:bodyPr/>
          <a:lstStyle/>
          <a:p>
            <a:fld id="{C8B5BFB3-B260-C942-9F58-D862E08CD385}" type="slidenum">
              <a:rPr lang="en-GB" smtClean="0"/>
              <a:t>4</a:t>
            </a:fld>
            <a:endParaRPr lang="en-GB"/>
          </a:p>
        </p:txBody>
      </p:sp>
    </p:spTree>
    <p:extLst>
      <p:ext uri="{BB962C8B-B14F-4D97-AF65-F5344CB8AC3E}">
        <p14:creationId xmlns:p14="http://schemas.microsoft.com/office/powerpoint/2010/main" val="3198079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Omori law shows how the number of aftershocks decays</a:t>
            </a:r>
            <a:r>
              <a:rPr lang="en-GB" baseline="0" dirty="0" smtClean="0"/>
              <a:t> through time. </a:t>
            </a:r>
          </a:p>
          <a:p>
            <a:endParaRPr lang="en-GB" baseline="0" dirty="0" smtClean="0"/>
          </a:p>
          <a:p>
            <a:r>
              <a:rPr lang="en-GB" baseline="0" dirty="0" smtClean="0"/>
              <a:t>This graph shows how the cumulative number of aftershocks was levelling off when the large aftershock on the May 12</a:t>
            </a:r>
            <a:r>
              <a:rPr lang="en-GB" baseline="30000" dirty="0" smtClean="0"/>
              <a:t>th</a:t>
            </a:r>
            <a:r>
              <a:rPr lang="en-GB" baseline="0" dirty="0" smtClean="0"/>
              <a:t> struck – which has its own aftershock sequence, hence the double curve. This information allows the probabilities to be placed in time, and thus creates a forecast.</a:t>
            </a:r>
          </a:p>
        </p:txBody>
      </p:sp>
      <p:sp>
        <p:nvSpPr>
          <p:cNvPr id="4" name="Slide Number Placeholder 3"/>
          <p:cNvSpPr>
            <a:spLocks noGrp="1"/>
          </p:cNvSpPr>
          <p:nvPr>
            <p:ph type="sldNum" sz="quarter" idx="10"/>
          </p:nvPr>
        </p:nvSpPr>
        <p:spPr/>
        <p:txBody>
          <a:bodyPr/>
          <a:lstStyle/>
          <a:p>
            <a:fld id="{C8B5BFB3-B260-C942-9F58-D862E08CD385}" type="slidenum">
              <a:rPr lang="en-GB" smtClean="0"/>
              <a:t>5</a:t>
            </a:fld>
            <a:endParaRPr lang="en-GB"/>
          </a:p>
        </p:txBody>
      </p:sp>
    </p:spTree>
    <p:extLst>
      <p:ext uri="{BB962C8B-B14F-4D97-AF65-F5344CB8AC3E}">
        <p14:creationId xmlns:p14="http://schemas.microsoft.com/office/powerpoint/2010/main" val="263637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table shows the information we received from the team in the University of Edinburgh.</a:t>
            </a:r>
            <a:r>
              <a:rPr lang="en-GB" baseline="0" dirty="0" smtClean="0"/>
              <a:t> It shows that for the 30 days after the May 12</a:t>
            </a:r>
            <a:r>
              <a:rPr lang="en-GB" baseline="30000" dirty="0" smtClean="0"/>
              <a:t>th</a:t>
            </a:r>
            <a:r>
              <a:rPr lang="en-GB" baseline="0" dirty="0" smtClean="0"/>
              <a:t> event, there was a 70% to 100% likelihood of M6 aftershocks, and events as large as M7.5 came with a probability between 10 and 23%. Far too high to ignore.</a:t>
            </a:r>
            <a:endParaRPr lang="en-GB" dirty="0"/>
          </a:p>
        </p:txBody>
      </p:sp>
      <p:sp>
        <p:nvSpPr>
          <p:cNvPr id="4" name="Slide Number Placeholder 3"/>
          <p:cNvSpPr>
            <a:spLocks noGrp="1"/>
          </p:cNvSpPr>
          <p:nvPr>
            <p:ph type="sldNum" sz="quarter" idx="10"/>
          </p:nvPr>
        </p:nvSpPr>
        <p:spPr/>
        <p:txBody>
          <a:bodyPr/>
          <a:lstStyle/>
          <a:p>
            <a:fld id="{C8B5BFB3-B260-C942-9F58-D862E08CD385}" type="slidenum">
              <a:rPr lang="en-GB" smtClean="0"/>
              <a:t>7</a:t>
            </a:fld>
            <a:endParaRPr lang="en-GB"/>
          </a:p>
        </p:txBody>
      </p:sp>
    </p:spTree>
    <p:extLst>
      <p:ext uri="{BB962C8B-B14F-4D97-AF65-F5344CB8AC3E}">
        <p14:creationId xmlns:p14="http://schemas.microsoft.com/office/powerpoint/2010/main" val="75878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what we did as a response</a:t>
            </a:r>
            <a:endParaRPr lang="en-GB" dirty="0"/>
          </a:p>
        </p:txBody>
      </p:sp>
      <p:sp>
        <p:nvSpPr>
          <p:cNvPr id="4" name="Slide Number Placeholder 3"/>
          <p:cNvSpPr>
            <a:spLocks noGrp="1"/>
          </p:cNvSpPr>
          <p:nvPr>
            <p:ph type="sldNum" sz="quarter" idx="10"/>
          </p:nvPr>
        </p:nvSpPr>
        <p:spPr/>
        <p:txBody>
          <a:bodyPr/>
          <a:lstStyle/>
          <a:p>
            <a:fld id="{C8B5BFB3-B260-C942-9F58-D862E08CD385}" type="slidenum">
              <a:rPr lang="en-GB" smtClean="0"/>
              <a:t>9</a:t>
            </a:fld>
            <a:endParaRPr lang="en-GB"/>
          </a:p>
        </p:txBody>
      </p:sp>
    </p:spTree>
    <p:extLst>
      <p:ext uri="{BB962C8B-B14F-4D97-AF65-F5344CB8AC3E}">
        <p14:creationId xmlns:p14="http://schemas.microsoft.com/office/powerpoint/2010/main" val="89924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Recognising the risks of further aftershocks made us focus on staff safety – making tents</a:t>
            </a:r>
            <a:r>
              <a:rPr lang="en-GB" baseline="0" dirty="0" smtClean="0"/>
              <a:t> and</a:t>
            </a:r>
            <a:r>
              <a:rPr lang="en-GB" dirty="0" smtClean="0"/>
              <a:t> whistles available to all, including partners, making sure all vehicles</a:t>
            </a:r>
            <a:r>
              <a:rPr lang="en-GB" baseline="0" dirty="0" smtClean="0"/>
              <a:t> had emergency supplies in them, sleeping in as safe as possible conditions in town...</a:t>
            </a:r>
            <a:endParaRPr lang="en-GB" dirty="0"/>
          </a:p>
        </p:txBody>
      </p:sp>
      <p:sp>
        <p:nvSpPr>
          <p:cNvPr id="4" name="Slide Number Placeholder 3"/>
          <p:cNvSpPr>
            <a:spLocks noGrp="1"/>
          </p:cNvSpPr>
          <p:nvPr>
            <p:ph type="sldNum" sz="quarter" idx="10"/>
          </p:nvPr>
        </p:nvSpPr>
        <p:spPr/>
        <p:txBody>
          <a:bodyPr/>
          <a:lstStyle/>
          <a:p>
            <a:fld id="{C8B5BFB3-B260-C942-9F58-D862E08CD385}" type="slidenum">
              <a:rPr lang="en-GB" smtClean="0"/>
              <a:t>10</a:t>
            </a:fld>
            <a:endParaRPr lang="en-GB"/>
          </a:p>
        </p:txBody>
      </p:sp>
    </p:spTree>
    <p:extLst>
      <p:ext uri="{BB962C8B-B14F-4D97-AF65-F5344CB8AC3E}">
        <p14:creationId xmlns:p14="http://schemas.microsoft.com/office/powerpoint/2010/main" val="297373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Messaging to the populations</a:t>
            </a:r>
            <a:endParaRPr lang="en-GB" dirty="0"/>
          </a:p>
        </p:txBody>
      </p:sp>
      <p:sp>
        <p:nvSpPr>
          <p:cNvPr id="4" name="Slide Number Placeholder 3"/>
          <p:cNvSpPr>
            <a:spLocks noGrp="1"/>
          </p:cNvSpPr>
          <p:nvPr>
            <p:ph type="sldNum" sz="quarter" idx="10"/>
          </p:nvPr>
        </p:nvSpPr>
        <p:spPr/>
        <p:txBody>
          <a:bodyPr/>
          <a:lstStyle/>
          <a:p>
            <a:fld id="{C8B5BFB3-B260-C942-9F58-D862E08CD385}" type="slidenum">
              <a:rPr lang="en-GB" smtClean="0"/>
              <a:t>11</a:t>
            </a:fld>
            <a:endParaRPr lang="en-GB"/>
          </a:p>
        </p:txBody>
      </p:sp>
    </p:spTree>
    <p:extLst>
      <p:ext uri="{BB962C8B-B14F-4D97-AF65-F5344CB8AC3E}">
        <p14:creationId xmlns:p14="http://schemas.microsoft.com/office/powerpoint/2010/main" val="346860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Confidence that in</a:t>
            </a:r>
            <a:r>
              <a:rPr lang="en-GB" baseline="0" dirty="0" smtClean="0"/>
              <a:t> spite of conflicting information we have access to believable info that can help us to nuance our work.</a:t>
            </a:r>
          </a:p>
          <a:p>
            <a:endParaRPr lang="en-GB" baseline="0" dirty="0" smtClean="0"/>
          </a:p>
          <a:p>
            <a:r>
              <a:rPr lang="en-GB" baseline="0" dirty="0" smtClean="0"/>
              <a:t>Had we not been in the most active zone we would have launched an information campaign urging people not to be indoors until the risks diminish</a:t>
            </a:r>
            <a:endParaRPr lang="en-GB" dirty="0"/>
          </a:p>
        </p:txBody>
      </p:sp>
      <p:sp>
        <p:nvSpPr>
          <p:cNvPr id="4" name="Slide Number Placeholder 3"/>
          <p:cNvSpPr>
            <a:spLocks noGrp="1"/>
          </p:cNvSpPr>
          <p:nvPr>
            <p:ph type="sldNum" sz="quarter" idx="10"/>
          </p:nvPr>
        </p:nvSpPr>
        <p:spPr/>
        <p:txBody>
          <a:bodyPr/>
          <a:lstStyle/>
          <a:p>
            <a:fld id="{C8B5BFB3-B260-C942-9F58-D862E08CD385}" type="slidenum">
              <a:rPr lang="en-GB" smtClean="0"/>
              <a:t>12</a:t>
            </a:fld>
            <a:endParaRPr lang="en-GB"/>
          </a:p>
        </p:txBody>
      </p:sp>
    </p:spTree>
    <p:extLst>
      <p:ext uri="{BB962C8B-B14F-4D97-AF65-F5344CB8AC3E}">
        <p14:creationId xmlns:p14="http://schemas.microsoft.com/office/powerpoint/2010/main" val="420283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better the data the better the forecast – OK in Nepal, wouldn’t be OK in Afghanistan</a:t>
            </a:r>
          </a:p>
          <a:p>
            <a:endParaRPr lang="en-GB" dirty="0" smtClean="0"/>
          </a:p>
          <a:p>
            <a:r>
              <a:rPr lang="en-GB" dirty="0" smtClean="0"/>
              <a:t>Need to understand probabilities</a:t>
            </a:r>
            <a:r>
              <a:rPr lang="en-GB" baseline="0" dirty="0" smtClean="0"/>
              <a:t> and aftershock science to be able to make decent decisions – training needed</a:t>
            </a:r>
            <a:endParaRPr lang="en-GB" dirty="0"/>
          </a:p>
        </p:txBody>
      </p:sp>
      <p:sp>
        <p:nvSpPr>
          <p:cNvPr id="4" name="Slide Number Placeholder 3"/>
          <p:cNvSpPr>
            <a:spLocks noGrp="1"/>
          </p:cNvSpPr>
          <p:nvPr>
            <p:ph type="sldNum" sz="quarter" idx="10"/>
          </p:nvPr>
        </p:nvSpPr>
        <p:spPr/>
        <p:txBody>
          <a:bodyPr/>
          <a:lstStyle/>
          <a:p>
            <a:fld id="{C8B5BFB3-B260-C942-9F58-D862E08CD385}" type="slidenum">
              <a:rPr lang="en-GB" smtClean="0"/>
              <a:t>13</a:t>
            </a:fld>
            <a:endParaRPr lang="en-GB"/>
          </a:p>
        </p:txBody>
      </p:sp>
    </p:spTree>
    <p:extLst>
      <p:ext uri="{BB962C8B-B14F-4D97-AF65-F5344CB8AC3E}">
        <p14:creationId xmlns:p14="http://schemas.microsoft.com/office/powerpoint/2010/main" val="68992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 Id="rId3" Type="http://schemas.openxmlformats.org/officeDocument/2006/relationships/image" Target="file://localhost/Users/Austin/Desktop/Concern%20PPT/Cover%207.wmf"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Austin/Desktop/Concern%20PPT/Background_Panel_Green&amp;Biscuit.wmf" TargetMode="External"/><Relationship Id="rId4" Type="http://schemas.openxmlformats.org/officeDocument/2006/relationships/image" Target="../media/image3.wmf"/><Relationship Id="rId5" Type="http://schemas.openxmlformats.org/officeDocument/2006/relationships/image" Target="file://localhost/Macintosh%20HD/Users/Austin/%E2%80%A2%20Current/Concern%20PPT/concern_logo.wmf" TargetMode="External"/><Relationship Id="rId1" Type="http://schemas.openxmlformats.org/officeDocument/2006/relationships/slideMaster" Target="../slideMasters/slideMaster1.xml"/><Relationship Id="rId2" Type="http://schemas.openxmlformats.org/officeDocument/2006/relationships/image" Target="../media/image2.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file://localhost/Users/Austin/Desktop/Concern%20PPT/Background_Panel_Green&amp;Biscuit.wmf" TargetMode="External"/><Relationship Id="rId5" Type="http://schemas.openxmlformats.org/officeDocument/2006/relationships/image" Target="../media/image3.wmf"/><Relationship Id="rId6" Type="http://schemas.openxmlformats.org/officeDocument/2006/relationships/image" Target="file://localhost/Macintosh%20HD/Users/Austin/%E2%80%A2%20Current/Concern%20PPT/concern_logo.wmf" TargetMode="External"/><Relationship Id="rId1" Type="http://schemas.openxmlformats.org/officeDocument/2006/relationships/slideMaster" Target="../slideMasters/slideMaster1.xml"/><Relationship Id="rId2" Type="http://schemas.openxmlformats.org/officeDocument/2006/relationships/image" Target="../media/image4.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file://localhost/Macintosh%20HD/Users/Austin/%E2%80%A2%20Current/Concern%20PPT/concern_logo.wmf" TargetMode="External"/><Relationship Id="rId1" Type="http://schemas.openxmlformats.org/officeDocument/2006/relationships/slideMaster" Target="../slideMasters/slideMaster1.xml"/><Relationship Id="rId2" Type="http://schemas.openxmlformats.org/officeDocument/2006/relationships/image" Target="../media/image4.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7" name="Cover 7.wmf" descr="/Users/Austin/Desktop/Concern PPT/Cover 7.wmf"/>
          <p:cNvPicPr>
            <a:picLocks noChangeAspect="1"/>
          </p:cNvPicPr>
          <p:nvPr userDrawn="1"/>
        </p:nvPicPr>
        <p:blipFill>
          <a:blip r:embed="rId2" r:link="rId3" cstate="email">
            <a:extLst>
              <a:ext uri="{28A0092B-C50C-407E-A947-70E740481C1C}">
                <a14:useLocalDpi xmlns:a14="http://schemas.microsoft.com/office/drawing/2010/main" val="0"/>
              </a:ext>
            </a:extLst>
          </a:blip>
          <a:stretch>
            <a:fillRect/>
          </a:stretch>
        </p:blipFill>
        <p:spPr>
          <a:xfrm>
            <a:off x="228600" y="266700"/>
            <a:ext cx="8674100" cy="6324600"/>
          </a:xfrm>
          <a:prstGeom prst="rect">
            <a:avLst/>
          </a:prstGeom>
        </p:spPr>
      </p:pic>
      <p:sp>
        <p:nvSpPr>
          <p:cNvPr id="12" name="Text Placeholder 11"/>
          <p:cNvSpPr>
            <a:spLocks noGrp="1"/>
          </p:cNvSpPr>
          <p:nvPr>
            <p:ph type="body" sz="quarter" idx="12"/>
          </p:nvPr>
        </p:nvSpPr>
        <p:spPr>
          <a:xfrm>
            <a:off x="3635896" y="5301208"/>
            <a:ext cx="3384177" cy="432593"/>
          </a:xfrm>
          <a:prstGeom prst="rect">
            <a:avLst/>
          </a:prstGeom>
        </p:spPr>
        <p:txBody>
          <a:bodyPr vert="horz"/>
          <a:lstStyle>
            <a:lvl1pPr marL="0" indent="0">
              <a:buNone/>
              <a:defRPr lang="ga-IE" sz="1600" kern="1200" dirty="0" smtClean="0">
                <a:solidFill>
                  <a:schemeClr val="bg1"/>
                </a:solidFill>
                <a:latin typeface="Arial"/>
                <a:ea typeface="ＭＳ Ｐゴシック" charset="0"/>
                <a:cs typeface="Arial"/>
              </a:defRPr>
            </a:lvl1pPr>
            <a:lvl2pPr>
              <a:defRPr lang="ga-IE" sz="1600" kern="1200" dirty="0" smtClean="0">
                <a:solidFill>
                  <a:schemeClr val="bg1"/>
                </a:solidFill>
                <a:latin typeface="Arial"/>
                <a:ea typeface="ＭＳ Ｐゴシック" charset="0"/>
                <a:cs typeface="Arial"/>
              </a:defRPr>
            </a:lvl2pPr>
          </a:lstStyle>
          <a:p>
            <a:pPr lvl="0"/>
            <a:r>
              <a:rPr lang="en-GB" smtClean="0"/>
              <a:t>Click to edit Master text styles</a:t>
            </a:r>
          </a:p>
        </p:txBody>
      </p:sp>
      <p:sp>
        <p:nvSpPr>
          <p:cNvPr id="6" name="Text Placeholder 5"/>
          <p:cNvSpPr>
            <a:spLocks noGrp="1"/>
          </p:cNvSpPr>
          <p:nvPr>
            <p:ph type="body" sz="quarter" idx="10"/>
          </p:nvPr>
        </p:nvSpPr>
        <p:spPr>
          <a:xfrm>
            <a:off x="3635896" y="4365104"/>
            <a:ext cx="4536504" cy="360040"/>
          </a:xfrm>
          <a:prstGeom prst="rect">
            <a:avLst/>
          </a:prstGeom>
        </p:spPr>
        <p:txBody>
          <a:bodyPr vert="horz"/>
          <a:lstStyle>
            <a:lvl1pPr marL="0" indent="0" algn="l">
              <a:buFontTx/>
              <a:buNone/>
              <a:defRPr lang="ga-IE" sz="2000" kern="1200" dirty="0" smtClean="0">
                <a:solidFill>
                  <a:schemeClr val="bg1"/>
                </a:solidFill>
                <a:latin typeface="Arial"/>
                <a:ea typeface="ＭＳ Ｐゴシック" charset="0"/>
                <a:cs typeface="Arial"/>
              </a:defRPr>
            </a:lvl1pPr>
            <a:lvl2pPr marL="457200" indent="0" algn="l" rtl="0" fontAlgn="base">
              <a:spcBef>
                <a:spcPct val="0"/>
              </a:spcBef>
              <a:spcAft>
                <a:spcPct val="0"/>
              </a:spcAft>
              <a:buFontTx/>
              <a:buNone/>
              <a:defRPr lang="ga-IE" sz="2000" b="1" kern="1200" dirty="0" smtClean="0">
                <a:solidFill>
                  <a:schemeClr val="bg1"/>
                </a:solidFill>
                <a:latin typeface="Arial"/>
                <a:ea typeface="ＭＳ Ｐゴシック" charset="0"/>
                <a:cs typeface="Arial"/>
              </a:defRPr>
            </a:lvl2pPr>
            <a:lvl3pPr marL="914400" indent="0" algn="l">
              <a:buFontTx/>
              <a:buNone/>
              <a:defRPr lang="ga-IE" sz="1600" kern="1200" dirty="0" smtClean="0">
                <a:solidFill>
                  <a:schemeClr val="bg1"/>
                </a:solidFill>
                <a:latin typeface="Arial"/>
                <a:ea typeface="ＭＳ Ｐゴシック" charset="0"/>
                <a:cs typeface="Arial"/>
              </a:defRPr>
            </a:lvl3pPr>
          </a:lstStyle>
          <a:p>
            <a:pPr lvl="0"/>
            <a:r>
              <a:rPr lang="en-GB" smtClean="0"/>
              <a:t>Click to edit Master text styles</a:t>
            </a:r>
          </a:p>
        </p:txBody>
      </p:sp>
      <p:sp>
        <p:nvSpPr>
          <p:cNvPr id="10" name="Text Placeholder 9"/>
          <p:cNvSpPr>
            <a:spLocks noGrp="1"/>
          </p:cNvSpPr>
          <p:nvPr>
            <p:ph type="body" sz="quarter" idx="11"/>
          </p:nvPr>
        </p:nvSpPr>
        <p:spPr>
          <a:xfrm>
            <a:off x="3635896" y="4725144"/>
            <a:ext cx="4536504" cy="360363"/>
          </a:xfrm>
          <a:prstGeom prst="rect">
            <a:avLst/>
          </a:prstGeom>
        </p:spPr>
        <p:txBody>
          <a:bodyPr vert="horz"/>
          <a:lstStyle>
            <a:lvl1pPr marL="0" indent="0">
              <a:buFontTx/>
              <a:buNone/>
              <a:defRPr lang="ga-IE" sz="2000" b="1" kern="1200" dirty="0" smtClean="0">
                <a:solidFill>
                  <a:schemeClr val="bg1"/>
                </a:solidFill>
                <a:latin typeface="Arial"/>
                <a:ea typeface="ＭＳ Ｐゴシック" charset="0"/>
                <a:cs typeface="Arial"/>
              </a:defRPr>
            </a:lvl1pPr>
          </a:lstStyle>
          <a:p>
            <a:pPr lvl="0"/>
            <a:r>
              <a:rPr lang="en-GB" smtClean="0"/>
              <a:t>Click to edit Master text styles</a:t>
            </a:r>
          </a:p>
        </p:txBody>
      </p:sp>
    </p:spTree>
    <p:extLst>
      <p:ext uri="{BB962C8B-B14F-4D97-AF65-F5344CB8AC3E}">
        <p14:creationId xmlns:p14="http://schemas.microsoft.com/office/powerpoint/2010/main" val="307107662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Background_Panel_Green&amp;Biscuit.wmf" descr="/Users/Austin/Desktop/Concern PPT/Background_Panel_Green&amp;Biscuit.wmf"/>
          <p:cNvPicPr>
            <a:picLocks noChangeAspect="1"/>
          </p:cNvPicPr>
          <p:nvPr userDrawn="1"/>
        </p:nvPicPr>
        <p:blipFill>
          <a:blip r:embed="rId2" r:link="rId3" cstate="email">
            <a:extLst>
              <a:ext uri="{28A0092B-C50C-407E-A947-70E740481C1C}">
                <a14:useLocalDpi xmlns:a14="http://schemas.microsoft.com/office/drawing/2010/main" val="0"/>
              </a:ext>
            </a:extLst>
          </a:blip>
          <a:stretch>
            <a:fillRect/>
          </a:stretch>
        </p:blipFill>
        <p:spPr>
          <a:xfrm>
            <a:off x="203200" y="188640"/>
            <a:ext cx="8724900" cy="5765800"/>
          </a:xfrm>
          <a:prstGeom prst="rect">
            <a:avLst/>
          </a:prstGeom>
        </p:spPr>
      </p:pic>
      <p:sp>
        <p:nvSpPr>
          <p:cNvPr id="10" name="Text Placeholder 9"/>
          <p:cNvSpPr>
            <a:spLocks noGrp="1"/>
          </p:cNvSpPr>
          <p:nvPr>
            <p:ph type="body" sz="quarter" idx="10"/>
          </p:nvPr>
        </p:nvSpPr>
        <p:spPr>
          <a:xfrm>
            <a:off x="323528" y="1628800"/>
            <a:ext cx="5472608" cy="4176464"/>
          </a:xfrm>
          <a:prstGeom prst="rect">
            <a:avLst/>
          </a:prstGeom>
        </p:spPr>
        <p:txBody>
          <a:bodyPr vert="horz" anchor="ctr"/>
          <a:lstStyle>
            <a:lvl1pPr marL="0" indent="0">
              <a:lnSpc>
                <a:spcPct val="120000"/>
              </a:lnSpc>
              <a:spcBef>
                <a:spcPts val="0"/>
              </a:spcBef>
              <a:buFontTx/>
              <a:buNone/>
              <a:defRPr lang="ga-IE" sz="2000" b="0" kern="1200" dirty="0" smtClean="0">
                <a:solidFill>
                  <a:schemeClr val="tx1"/>
                </a:solidFill>
                <a:latin typeface="Arial" charset="0"/>
                <a:ea typeface="ＭＳ Ｐゴシック" charset="0"/>
                <a:cs typeface="ＭＳ Ｐゴシック" charset="0"/>
              </a:defRPr>
            </a:lvl1pPr>
            <a:lvl2pPr marL="486000" indent="-234000">
              <a:lnSpc>
                <a:spcPct val="120000"/>
              </a:lnSpc>
              <a:spcBef>
                <a:spcPts val="0"/>
              </a:spcBef>
              <a:defRPr lang="ga-IE" sz="1800" b="0" dirty="0" smtClean="0">
                <a:solidFill>
                  <a:schemeClr val="tx1"/>
                </a:solidFill>
                <a:latin typeface="Arial" charset="0"/>
                <a:ea typeface="ＭＳ Ｐゴシック" charset="0"/>
                <a:cs typeface="ＭＳ Ｐゴシック" charset="0"/>
              </a:defRPr>
            </a:lvl2pPr>
            <a:lvl3pPr marL="810900" indent="-342900">
              <a:lnSpc>
                <a:spcPct val="120000"/>
              </a:lnSpc>
              <a:spcBef>
                <a:spcPts val="0"/>
              </a:spcBef>
              <a:defRPr lang="ga-IE" sz="2000" b="0" dirty="0" smtClean="0">
                <a:solidFill>
                  <a:schemeClr val="tx1"/>
                </a:solidFill>
                <a:latin typeface="Arial" charset="0"/>
                <a:ea typeface="ＭＳ Ｐゴシック" charset="0"/>
                <a:cs typeface="ＭＳ Ｐゴシック" charset="0"/>
              </a:defRPr>
            </a:lvl3pPr>
            <a:lvl4pPr marL="1206900" indent="-342900">
              <a:lnSpc>
                <a:spcPct val="120000"/>
              </a:lnSpc>
              <a:spcBef>
                <a:spcPts val="0"/>
              </a:spcBef>
              <a:defRPr lang="ga-IE" sz="2000" b="0" dirty="0" smtClean="0">
                <a:solidFill>
                  <a:schemeClr val="tx1"/>
                </a:solidFill>
                <a:latin typeface="Arial" charset="0"/>
                <a:ea typeface="ＭＳ Ｐゴシック" charset="0"/>
                <a:cs typeface="ＭＳ Ｐゴシック" charset="0"/>
              </a:defRPr>
            </a:lvl4pPr>
            <a:lvl5pPr marL="1342800" indent="-234000">
              <a:lnSpc>
                <a:spcPct val="120000"/>
              </a:lnSpc>
              <a:spcBef>
                <a:spcPts val="0"/>
              </a:spcBef>
              <a:buFont typeface="Lucida Grande"/>
              <a:buChar char="-"/>
              <a:defRPr sz="2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1" name="Picture 7" descr="Macintosh HD:Users:Austin:• Current:Concern PPT:concern_logo.wmf"/>
          <p:cNvPicPr>
            <a:picLocks noChangeAspect="1" noChangeArrowheads="1"/>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7086600" y="6146800"/>
            <a:ext cx="1597025" cy="541338"/>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8"/>
          <p:cNvSpPr>
            <a:spLocks noGrp="1"/>
          </p:cNvSpPr>
          <p:nvPr>
            <p:ph type="ftr" sz="quarter" idx="3"/>
          </p:nvPr>
        </p:nvSpPr>
        <p:spPr>
          <a:xfrm>
            <a:off x="323528" y="6237312"/>
            <a:ext cx="59122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IE" dirty="0" smtClean="0">
                <a:latin typeface="Arial"/>
                <a:cs typeface="Arial"/>
              </a:rPr>
              <a:t>A presentation to Karina Howley, KPMG  —  4th April 2011 </a:t>
            </a:r>
            <a:endParaRPr lang="en-US" dirty="0"/>
          </a:p>
        </p:txBody>
      </p:sp>
      <p:sp>
        <p:nvSpPr>
          <p:cNvPr id="7" name="Title 1"/>
          <p:cNvSpPr>
            <a:spLocks noGrp="1"/>
          </p:cNvSpPr>
          <p:nvPr>
            <p:ph type="title"/>
          </p:nvPr>
        </p:nvSpPr>
        <p:spPr>
          <a:xfrm>
            <a:off x="457200" y="274638"/>
            <a:ext cx="8229600" cy="1143000"/>
          </a:xfrm>
          <a:prstGeom prst="rect">
            <a:avLst/>
          </a:prstGeom>
        </p:spPr>
        <p:txBody>
          <a:bodyPr vert="horz" anchor="ctr"/>
          <a:lstStyle>
            <a:lvl1pPr algn="ctr">
              <a:defRPr sz="2800">
                <a:solidFill>
                  <a:schemeClr val="bg1"/>
                </a:solidFill>
              </a:defRPr>
            </a:lvl1pPr>
          </a:lstStyle>
          <a:p>
            <a:r>
              <a:rPr lang="en-GB" smtClean="0"/>
              <a:t>Click to edit Master title style</a:t>
            </a:r>
            <a:endParaRPr lang="en-US" dirty="0"/>
          </a:p>
        </p:txBody>
      </p:sp>
    </p:spTree>
    <p:extLst>
      <p:ext uri="{BB962C8B-B14F-4D97-AF65-F5344CB8AC3E}">
        <p14:creationId xmlns:p14="http://schemas.microsoft.com/office/powerpoint/2010/main" val="180297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descr="concern_title_bar.wm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3200" y="5877272"/>
            <a:ext cx="8724900" cy="876300"/>
          </a:xfrm>
          <a:prstGeom prst="rect">
            <a:avLst/>
          </a:prstGeom>
        </p:spPr>
      </p:pic>
      <p:pic>
        <p:nvPicPr>
          <p:cNvPr id="4" name="Background_Panel_Green&amp;Biscuit.wmf" descr="/Users/Austin/Desktop/Concern PPT/Background_Panel_Green&amp;Biscuit.wmf"/>
          <p:cNvPicPr>
            <a:picLocks noChangeAspect="1"/>
          </p:cNvPicPr>
          <p:nvPr userDrawn="1"/>
        </p:nvPicPr>
        <p:blipFill rotWithShape="1">
          <a:blip r:embed="rId3" r:link="rId4" cstate="email">
            <a:extLst>
              <a:ext uri="{28A0092B-C50C-407E-A947-70E740481C1C}">
                <a14:useLocalDpi xmlns:a14="http://schemas.microsoft.com/office/drawing/2010/main" val="0"/>
              </a:ext>
            </a:extLst>
          </a:blip>
          <a:srcRect b="78015"/>
          <a:stretch/>
        </p:blipFill>
        <p:spPr>
          <a:xfrm>
            <a:off x="203200" y="188640"/>
            <a:ext cx="8724900" cy="1267627"/>
          </a:xfrm>
          <a:prstGeom prst="rect">
            <a:avLst/>
          </a:prstGeom>
        </p:spPr>
      </p:pic>
      <p:sp>
        <p:nvSpPr>
          <p:cNvPr id="2" name="Title 1"/>
          <p:cNvSpPr>
            <a:spLocks noGrp="1"/>
          </p:cNvSpPr>
          <p:nvPr>
            <p:ph type="title"/>
          </p:nvPr>
        </p:nvSpPr>
        <p:spPr>
          <a:xfrm>
            <a:off x="457200" y="274638"/>
            <a:ext cx="8219256" cy="1066130"/>
          </a:xfrm>
          <a:prstGeom prst="rect">
            <a:avLst/>
          </a:prstGeom>
        </p:spPr>
        <p:txBody>
          <a:bodyPr vert="horz" anchor="ctr"/>
          <a:lstStyle>
            <a:lvl1pPr algn="ctr">
              <a:defRPr sz="2800">
                <a:solidFill>
                  <a:schemeClr val="bg1"/>
                </a:solidFill>
              </a:defRPr>
            </a:lvl1pPr>
          </a:lstStyle>
          <a:p>
            <a:r>
              <a:rPr lang="en-GB" smtClean="0"/>
              <a:t>Click to edit Master title style</a:t>
            </a:r>
            <a:endParaRPr lang="en-US" dirty="0"/>
          </a:p>
        </p:txBody>
      </p:sp>
      <p:sp>
        <p:nvSpPr>
          <p:cNvPr id="6" name="Text Placeholder 9"/>
          <p:cNvSpPr>
            <a:spLocks noGrp="1"/>
          </p:cNvSpPr>
          <p:nvPr>
            <p:ph type="body" sz="quarter" idx="10"/>
          </p:nvPr>
        </p:nvSpPr>
        <p:spPr>
          <a:xfrm>
            <a:off x="323528" y="1484784"/>
            <a:ext cx="5472608" cy="4320480"/>
          </a:xfrm>
          <a:prstGeom prst="rect">
            <a:avLst/>
          </a:prstGeom>
        </p:spPr>
        <p:txBody>
          <a:bodyPr vert="horz" anchor="ctr"/>
          <a:lstStyle>
            <a:lvl1pPr marL="0" indent="0">
              <a:lnSpc>
                <a:spcPct val="120000"/>
              </a:lnSpc>
              <a:spcBef>
                <a:spcPts val="0"/>
              </a:spcBef>
              <a:buFontTx/>
              <a:buNone/>
              <a:defRPr lang="ga-IE" sz="2000" b="0" kern="1200" dirty="0" smtClean="0">
                <a:solidFill>
                  <a:schemeClr val="tx1"/>
                </a:solidFill>
                <a:latin typeface="Arial" charset="0"/>
                <a:ea typeface="ＭＳ Ｐゴシック" charset="0"/>
                <a:cs typeface="ＭＳ Ｐゴシック" charset="0"/>
              </a:defRPr>
            </a:lvl1pPr>
            <a:lvl2pPr marL="486000" indent="-234000">
              <a:lnSpc>
                <a:spcPct val="120000"/>
              </a:lnSpc>
              <a:spcBef>
                <a:spcPts val="0"/>
              </a:spcBef>
              <a:defRPr lang="ga-IE" sz="1800" b="0" dirty="0" smtClean="0">
                <a:solidFill>
                  <a:schemeClr val="tx1"/>
                </a:solidFill>
                <a:latin typeface="Arial" charset="0"/>
                <a:ea typeface="ＭＳ Ｐゴシック" charset="0"/>
                <a:cs typeface="ＭＳ Ｐゴシック" charset="0"/>
              </a:defRPr>
            </a:lvl2pPr>
            <a:lvl3pPr marL="810900" indent="-342900">
              <a:lnSpc>
                <a:spcPct val="120000"/>
              </a:lnSpc>
              <a:spcBef>
                <a:spcPts val="0"/>
              </a:spcBef>
              <a:defRPr lang="ga-IE" sz="2000" b="0" dirty="0" smtClean="0">
                <a:solidFill>
                  <a:schemeClr val="tx1"/>
                </a:solidFill>
                <a:latin typeface="Arial" charset="0"/>
                <a:ea typeface="ＭＳ Ｐゴシック" charset="0"/>
                <a:cs typeface="ＭＳ Ｐゴシック" charset="0"/>
              </a:defRPr>
            </a:lvl3pPr>
            <a:lvl4pPr marL="1206900" indent="-342900">
              <a:lnSpc>
                <a:spcPct val="120000"/>
              </a:lnSpc>
              <a:spcBef>
                <a:spcPts val="0"/>
              </a:spcBef>
              <a:defRPr lang="ga-IE" sz="2000" b="0" dirty="0" smtClean="0">
                <a:solidFill>
                  <a:schemeClr val="tx1"/>
                </a:solidFill>
                <a:latin typeface="Arial" charset="0"/>
                <a:ea typeface="ＭＳ Ｐゴシック" charset="0"/>
                <a:cs typeface="ＭＳ Ｐゴシック" charset="0"/>
              </a:defRPr>
            </a:lvl4pPr>
            <a:lvl5pPr marL="1342800" indent="-234000">
              <a:lnSpc>
                <a:spcPct val="120000"/>
              </a:lnSpc>
              <a:spcBef>
                <a:spcPts val="0"/>
              </a:spcBef>
              <a:buFont typeface="Lucida Grande"/>
              <a:buChar char="-"/>
              <a:defRPr sz="2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7" name="Picture 7" descr="Macintosh HD:Users:Austin:• Current:Concern PPT:concern_logo.wmf"/>
          <p:cNvPicPr>
            <a:picLocks noChangeAspect="1" noChangeArrowheads="1"/>
          </p:cNvPicPr>
          <p:nvPr userDrawn="1"/>
        </p:nvPicPr>
        <p:blipFill>
          <a:blip r:embed="rId5" r:link="rId6" cstate="email">
            <a:extLst>
              <a:ext uri="{28A0092B-C50C-407E-A947-70E740481C1C}">
                <a14:useLocalDpi xmlns:a14="http://schemas.microsoft.com/office/drawing/2010/main" val="0"/>
              </a:ext>
            </a:extLst>
          </a:blip>
          <a:srcRect/>
          <a:stretch>
            <a:fillRect/>
          </a:stretch>
        </p:blipFill>
        <p:spPr bwMode="auto">
          <a:xfrm>
            <a:off x="7086600" y="6056014"/>
            <a:ext cx="1597025" cy="5413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p:cNvSpPr>
            <a:spLocks noGrp="1"/>
          </p:cNvSpPr>
          <p:nvPr>
            <p:ph type="body" sz="quarter" idx="11"/>
          </p:nvPr>
        </p:nvSpPr>
        <p:spPr>
          <a:xfrm>
            <a:off x="468313" y="6165850"/>
            <a:ext cx="6480175" cy="358775"/>
          </a:xfrm>
          <a:prstGeom prst="rect">
            <a:avLst/>
          </a:prstGeom>
        </p:spPr>
        <p:txBody>
          <a:bodyPr vert="horz"/>
          <a:lstStyle>
            <a:lvl1pPr marL="0" indent="0">
              <a:buNone/>
              <a:defRPr lang="ga-IE" sz="1200" kern="1200" dirty="0" smtClean="0">
                <a:solidFill>
                  <a:schemeClr val="tx1">
                    <a:tint val="75000"/>
                  </a:schemeClr>
                </a:solidFill>
                <a:latin typeface="Arial"/>
                <a:ea typeface="ＭＳ Ｐゴシック" charset="0"/>
                <a:cs typeface="Arial"/>
              </a:defRPr>
            </a:lvl1pPr>
          </a:lstStyle>
          <a:p>
            <a:pPr lvl="0"/>
            <a:r>
              <a:rPr lang="en-GB" smtClean="0"/>
              <a:t>Click to edit Master text styles</a:t>
            </a:r>
          </a:p>
        </p:txBody>
      </p:sp>
    </p:spTree>
    <p:extLst>
      <p:ext uri="{BB962C8B-B14F-4D97-AF65-F5344CB8AC3E}">
        <p14:creationId xmlns:p14="http://schemas.microsoft.com/office/powerpoint/2010/main" val="423888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concern_title_bar.wm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3200" y="5877272"/>
            <a:ext cx="8724900" cy="876300"/>
          </a:xfrm>
          <a:prstGeom prst="rect">
            <a:avLst/>
          </a:prstGeom>
        </p:spPr>
      </p:pic>
      <p:pic>
        <p:nvPicPr>
          <p:cNvPr id="6" name="Picture 7" descr="Macintosh HD:Users:Austin:• Current:Concern PPT:concern_logo.wmf"/>
          <p:cNvPicPr>
            <a:picLocks noChangeAspect="1" noChangeArrowheads="1"/>
          </p:cNvPicPr>
          <p:nvPr userDrawn="1"/>
        </p:nvPicPr>
        <p:blipFill>
          <a:blip r:embed="rId3" r:link="rId4" cstate="email">
            <a:extLst>
              <a:ext uri="{28A0092B-C50C-407E-A947-70E740481C1C}">
                <a14:useLocalDpi xmlns:a14="http://schemas.microsoft.com/office/drawing/2010/main" val="0"/>
              </a:ext>
            </a:extLst>
          </a:blip>
          <a:srcRect/>
          <a:stretch>
            <a:fillRect/>
          </a:stretch>
        </p:blipFill>
        <p:spPr bwMode="auto">
          <a:xfrm>
            <a:off x="7086600" y="6056014"/>
            <a:ext cx="1597025" cy="541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3"/>
          <p:cNvSpPr>
            <a:spLocks noGrp="1"/>
          </p:cNvSpPr>
          <p:nvPr>
            <p:ph type="body" sz="quarter" idx="11"/>
          </p:nvPr>
        </p:nvSpPr>
        <p:spPr>
          <a:xfrm>
            <a:off x="467544" y="6454593"/>
            <a:ext cx="6480175" cy="286775"/>
          </a:xfrm>
          <a:prstGeom prst="rect">
            <a:avLst/>
          </a:prstGeom>
        </p:spPr>
        <p:txBody>
          <a:bodyPr vert="horz"/>
          <a:lstStyle>
            <a:lvl1pPr marL="0" indent="0">
              <a:buNone/>
              <a:defRPr lang="ga-IE" sz="1200" kern="1200" dirty="0" smtClean="0">
                <a:solidFill>
                  <a:schemeClr val="tx1">
                    <a:tint val="75000"/>
                  </a:schemeClr>
                </a:solidFill>
                <a:latin typeface="Arial"/>
                <a:ea typeface="ＭＳ Ｐゴシック" charset="0"/>
                <a:cs typeface="Arial"/>
              </a:defRPr>
            </a:lvl1pPr>
          </a:lstStyle>
          <a:p>
            <a:pPr lvl="0"/>
            <a:r>
              <a:rPr lang="en-GB" smtClean="0"/>
              <a:t>Click to edit Master text styles</a:t>
            </a:r>
          </a:p>
        </p:txBody>
      </p:sp>
      <p:sp>
        <p:nvSpPr>
          <p:cNvPr id="9" name="Title 8"/>
          <p:cNvSpPr>
            <a:spLocks noGrp="1"/>
          </p:cNvSpPr>
          <p:nvPr>
            <p:ph type="title"/>
          </p:nvPr>
        </p:nvSpPr>
        <p:spPr>
          <a:xfrm>
            <a:off x="467544" y="6042534"/>
            <a:ext cx="6480720" cy="360000"/>
          </a:xfrm>
          <a:prstGeom prst="rect">
            <a:avLst/>
          </a:prstGeom>
        </p:spPr>
        <p:txBody>
          <a:bodyPr vert="horz"/>
          <a:lstStyle>
            <a:lvl1pPr>
              <a:defRPr sz="1800">
                <a:solidFill>
                  <a:srgbClr val="00734A"/>
                </a:solidFill>
              </a:defRPr>
            </a:lvl1pPr>
          </a:lstStyle>
          <a:p>
            <a:r>
              <a:rPr lang="en-GB" smtClean="0"/>
              <a:t>Click to edit Master title style</a:t>
            </a:r>
            <a:endParaRPr lang="en-US" dirty="0"/>
          </a:p>
        </p:txBody>
      </p:sp>
    </p:spTree>
    <p:extLst>
      <p:ext uri="{BB962C8B-B14F-4D97-AF65-F5344CB8AC3E}">
        <p14:creationId xmlns:p14="http://schemas.microsoft.com/office/powerpoint/2010/main" val="120044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400" b="1" kern="1200">
          <a:solidFill>
            <a:schemeClr val="tx1"/>
          </a:solidFill>
          <a:latin typeface="Arial" charset="0"/>
          <a:ea typeface="ＭＳ Ｐゴシック" charset="0"/>
          <a:cs typeface="ＭＳ Ｐゴシック" charset="0"/>
        </a:defRPr>
      </a:lvl1pPr>
      <a:lvl2pPr algn="ctr" rtl="0" eaLnBrk="1" fontAlgn="base" hangingPunct="1">
        <a:spcBef>
          <a:spcPct val="0"/>
        </a:spcBef>
        <a:spcAft>
          <a:spcPct val="0"/>
        </a:spcAft>
        <a:defRPr sz="4000" b="1">
          <a:solidFill>
            <a:srgbClr val="008000"/>
          </a:solidFill>
          <a:latin typeface="Arial" charset="0"/>
          <a:ea typeface="ＭＳ Ｐゴシック" charset="0"/>
          <a:cs typeface="ＭＳ Ｐゴシック" charset="0"/>
        </a:defRPr>
      </a:lvl2pPr>
      <a:lvl3pPr algn="ctr" rtl="0" eaLnBrk="1" fontAlgn="base" hangingPunct="1">
        <a:spcBef>
          <a:spcPct val="0"/>
        </a:spcBef>
        <a:spcAft>
          <a:spcPct val="0"/>
        </a:spcAft>
        <a:defRPr sz="4000" b="1">
          <a:solidFill>
            <a:srgbClr val="008000"/>
          </a:solidFill>
          <a:latin typeface="Arial" charset="0"/>
          <a:ea typeface="ＭＳ Ｐゴシック" charset="0"/>
          <a:cs typeface="ＭＳ Ｐゴシック" charset="0"/>
        </a:defRPr>
      </a:lvl3pPr>
      <a:lvl4pPr algn="ctr" rtl="0" eaLnBrk="1" fontAlgn="base" hangingPunct="1">
        <a:spcBef>
          <a:spcPct val="0"/>
        </a:spcBef>
        <a:spcAft>
          <a:spcPct val="0"/>
        </a:spcAft>
        <a:defRPr sz="4000" b="1">
          <a:solidFill>
            <a:srgbClr val="008000"/>
          </a:solidFill>
          <a:latin typeface="Arial" charset="0"/>
          <a:ea typeface="ＭＳ Ｐゴシック" charset="0"/>
          <a:cs typeface="ＭＳ Ｐゴシック" charset="0"/>
        </a:defRPr>
      </a:lvl4pPr>
      <a:lvl5pPr algn="ctr" rtl="0" eaLnBrk="1" fontAlgn="base" hangingPunct="1">
        <a:spcBef>
          <a:spcPct val="0"/>
        </a:spcBef>
        <a:spcAft>
          <a:spcPct val="0"/>
        </a:spcAft>
        <a:defRPr sz="4000" b="1">
          <a:solidFill>
            <a:srgbClr val="008000"/>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Rockwell" pitchFamily="18" charset="0"/>
        </a:defRPr>
      </a:lvl6pPr>
      <a:lvl7pPr marL="914400" algn="ctr" rtl="0" eaLnBrk="1" fontAlgn="base" hangingPunct="1">
        <a:spcBef>
          <a:spcPct val="0"/>
        </a:spcBef>
        <a:spcAft>
          <a:spcPct val="0"/>
        </a:spcAft>
        <a:defRPr sz="4400">
          <a:solidFill>
            <a:schemeClr val="tx1"/>
          </a:solidFill>
          <a:latin typeface="Rockwell" pitchFamily="18" charset="0"/>
        </a:defRPr>
      </a:lvl7pPr>
      <a:lvl8pPr marL="1371600" algn="ctr" rtl="0" eaLnBrk="1" fontAlgn="base" hangingPunct="1">
        <a:spcBef>
          <a:spcPct val="0"/>
        </a:spcBef>
        <a:spcAft>
          <a:spcPct val="0"/>
        </a:spcAft>
        <a:defRPr sz="4400">
          <a:solidFill>
            <a:schemeClr val="tx1"/>
          </a:solidFill>
          <a:latin typeface="Rockwell" pitchFamily="18" charset="0"/>
        </a:defRPr>
      </a:lvl8pPr>
      <a:lvl9pPr marL="1828800" algn="ctr" rtl="0" eaLnBrk="1" fontAlgn="base" hangingPunct="1">
        <a:spcBef>
          <a:spcPct val="0"/>
        </a:spcBef>
        <a:spcAft>
          <a:spcPct val="0"/>
        </a:spcAft>
        <a:defRPr sz="4400">
          <a:solidFill>
            <a:schemeClr val="tx1"/>
          </a:solidFill>
          <a:latin typeface="Rockwell" pitchFamily="18"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Arial" charset="0"/>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000" kern="1200">
          <a:solidFill>
            <a:schemeClr val="bg1">
              <a:lumMod val="50000"/>
            </a:schemeClr>
          </a:solidFill>
          <a:latin typeface="Arial" charset="0"/>
          <a:ea typeface="ＭＳ Ｐゴシック" charset="0"/>
          <a:cs typeface="+mn-cs"/>
        </a:defRPr>
      </a:lvl2pPr>
      <a:lvl3pPr marL="1143000" indent="-228600" algn="l" rtl="0" eaLnBrk="1" fontAlgn="base" hangingPunct="1">
        <a:spcBef>
          <a:spcPct val="20000"/>
        </a:spcBef>
        <a:spcAft>
          <a:spcPct val="0"/>
        </a:spcAft>
        <a:buFont typeface="Wingdings" charset="0"/>
        <a:buChar char="§"/>
        <a:defRPr sz="2000" kern="1200">
          <a:solidFill>
            <a:schemeClr val="bg1">
              <a:lumMod val="50000"/>
            </a:schemeClr>
          </a:solidFill>
          <a:latin typeface="Arial" charset="0"/>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bg1">
              <a:lumMod val="50000"/>
            </a:schemeClr>
          </a:solidFill>
          <a:latin typeface="Arial" charset="0"/>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bg1">
              <a:lumMod val="50000"/>
            </a:schemeClr>
          </a:solidFill>
          <a:latin typeface="Arial"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35896" y="4278129"/>
            <a:ext cx="4536504" cy="360040"/>
          </a:xfrm>
        </p:spPr>
        <p:txBody>
          <a:bodyPr/>
          <a:lstStyle/>
          <a:p>
            <a:r>
              <a:rPr lang="en-GB" dirty="0" smtClean="0"/>
              <a:t>Earthquake </a:t>
            </a:r>
            <a:r>
              <a:rPr lang="en-GB" dirty="0"/>
              <a:t>aftershock forecasting </a:t>
            </a:r>
            <a:endParaRPr lang="en-GB" dirty="0"/>
          </a:p>
          <a:p>
            <a:r>
              <a:rPr lang="en-GB" dirty="0" smtClean="0"/>
              <a:t>and humanitarian response</a:t>
            </a:r>
            <a:endParaRPr lang="en-GB" dirty="0"/>
          </a:p>
          <a:p>
            <a:r>
              <a:rPr lang="en-GB" dirty="0" smtClean="0"/>
              <a:t> </a:t>
            </a:r>
          </a:p>
          <a:p>
            <a:r>
              <a:rPr lang="en-GB" dirty="0"/>
              <a:t>L</a:t>
            </a:r>
            <a:r>
              <a:rPr lang="en-GB" dirty="0" smtClean="0"/>
              <a:t>essons </a:t>
            </a:r>
            <a:r>
              <a:rPr lang="en-GB" dirty="0"/>
              <a:t>from Nepal</a:t>
            </a:r>
          </a:p>
        </p:txBody>
      </p:sp>
      <p:pic>
        <p:nvPicPr>
          <p:cNvPr id="5" name="Picture 4"/>
          <p:cNvPicPr>
            <a:picLocks noChangeAspect="1"/>
          </p:cNvPicPr>
          <p:nvPr/>
        </p:nvPicPr>
        <p:blipFill>
          <a:blip r:embed="rId2"/>
          <a:stretch>
            <a:fillRect/>
          </a:stretch>
        </p:blipFill>
        <p:spPr>
          <a:xfrm>
            <a:off x="457652" y="3621713"/>
            <a:ext cx="2743291" cy="2743291"/>
          </a:xfrm>
          <a:prstGeom prst="rect">
            <a:avLst/>
          </a:prstGeom>
        </p:spPr>
      </p:pic>
    </p:spTree>
    <p:extLst>
      <p:ext uri="{BB962C8B-B14F-4D97-AF65-F5344CB8AC3E}">
        <p14:creationId xmlns:p14="http://schemas.microsoft.com/office/powerpoint/2010/main" val="5118175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1803.jpg"/>
          <p:cNvPicPr>
            <a:picLocks noChangeAspect="1"/>
          </p:cNvPicPr>
          <p:nvPr/>
        </p:nvPicPr>
        <p:blipFill>
          <a:blip r:embed="rId3">
            <a:alphaModFix amt="78000"/>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 Placeholder 1"/>
          <p:cNvSpPr>
            <a:spLocks noGrp="1"/>
          </p:cNvSpPr>
          <p:nvPr>
            <p:ph type="body" sz="quarter" idx="10"/>
          </p:nvPr>
        </p:nvSpPr>
        <p:spPr>
          <a:xfrm>
            <a:off x="323527" y="1628800"/>
            <a:ext cx="8496463" cy="4176464"/>
          </a:xfrm>
        </p:spPr>
        <p:txBody>
          <a:bodyPr/>
          <a:lstStyle/>
          <a:p>
            <a:r>
              <a:rPr lang="en-GB" sz="2400" b="1" u="sng" dirty="0" smtClean="0">
                <a:solidFill>
                  <a:schemeClr val="bg1"/>
                </a:solidFill>
              </a:rPr>
              <a:t>In </a:t>
            </a:r>
            <a:r>
              <a:rPr lang="en-GB" sz="2400" b="1" u="sng" dirty="0">
                <a:solidFill>
                  <a:schemeClr val="bg1"/>
                </a:solidFill>
              </a:rPr>
              <a:t>r</a:t>
            </a:r>
            <a:r>
              <a:rPr lang="en-GB" sz="2400" b="1" u="sng" dirty="0" smtClean="0">
                <a:solidFill>
                  <a:schemeClr val="bg1"/>
                </a:solidFill>
              </a:rPr>
              <a:t>ural areas</a:t>
            </a:r>
            <a:endParaRPr lang="en-GB" sz="2400" b="1" u="sng" dirty="0" smtClean="0">
              <a:solidFill>
                <a:schemeClr val="bg1"/>
              </a:solidFill>
            </a:endParaRPr>
          </a:p>
          <a:p>
            <a:pPr marL="342900" indent="-342900">
              <a:buFont typeface="Arial"/>
              <a:buChar char="•"/>
            </a:pPr>
            <a:r>
              <a:rPr lang="en-GB" sz="2400" dirty="0" smtClean="0">
                <a:solidFill>
                  <a:schemeClr val="bg1"/>
                </a:solidFill>
              </a:rPr>
              <a:t>Buildings</a:t>
            </a:r>
            <a:r>
              <a:rPr lang="en-GB" sz="2400" dirty="0" smtClean="0">
                <a:solidFill>
                  <a:schemeClr val="bg1"/>
                </a:solidFill>
              </a:rPr>
              <a:t>, </a:t>
            </a:r>
            <a:r>
              <a:rPr lang="en-GB" sz="2400" dirty="0" smtClean="0">
                <a:solidFill>
                  <a:schemeClr val="bg1"/>
                </a:solidFill>
              </a:rPr>
              <a:t>Steep slopes and </a:t>
            </a:r>
            <a:r>
              <a:rPr lang="en-GB" sz="2400" dirty="0" smtClean="0">
                <a:solidFill>
                  <a:schemeClr val="bg1"/>
                </a:solidFill>
              </a:rPr>
              <a:t>E</a:t>
            </a:r>
            <a:r>
              <a:rPr lang="en-GB" sz="2400" dirty="0" smtClean="0">
                <a:solidFill>
                  <a:schemeClr val="bg1"/>
                </a:solidFill>
              </a:rPr>
              <a:t>mergency gear</a:t>
            </a:r>
            <a:endParaRPr lang="en-GB" sz="2400" dirty="0" smtClean="0">
              <a:solidFill>
                <a:schemeClr val="bg1"/>
              </a:solidFill>
            </a:endParaRPr>
          </a:p>
          <a:p>
            <a:pPr marL="342900" indent="-342900">
              <a:buFont typeface="Arial"/>
              <a:buChar char="•"/>
            </a:pPr>
            <a:endParaRPr lang="en-GB" sz="2400" dirty="0">
              <a:solidFill>
                <a:schemeClr val="bg1"/>
              </a:solidFill>
            </a:endParaRPr>
          </a:p>
          <a:p>
            <a:r>
              <a:rPr lang="en-GB" sz="2400" b="1" u="sng" dirty="0" smtClean="0">
                <a:solidFill>
                  <a:schemeClr val="bg1"/>
                </a:solidFill>
              </a:rPr>
              <a:t>In </a:t>
            </a:r>
            <a:r>
              <a:rPr lang="en-GB" sz="2400" b="1" u="sng" dirty="0" smtClean="0">
                <a:solidFill>
                  <a:schemeClr val="bg1"/>
                </a:solidFill>
              </a:rPr>
              <a:t>urban areas</a:t>
            </a:r>
            <a:endParaRPr lang="en-GB" sz="2400" b="1" u="sng" dirty="0" smtClean="0">
              <a:solidFill>
                <a:schemeClr val="bg1"/>
              </a:solidFill>
            </a:endParaRPr>
          </a:p>
          <a:p>
            <a:pPr marL="342900" indent="-342900">
              <a:buFont typeface="Arial"/>
              <a:buChar char="•"/>
            </a:pPr>
            <a:r>
              <a:rPr lang="en-GB" sz="2400" dirty="0" smtClean="0">
                <a:solidFill>
                  <a:schemeClr val="bg1"/>
                </a:solidFill>
              </a:rPr>
              <a:t>Roofs and muster points</a:t>
            </a:r>
            <a:endParaRPr lang="en-GB" sz="2400" dirty="0" smtClean="0">
              <a:solidFill>
                <a:schemeClr val="bg1"/>
              </a:solidFill>
            </a:endParaRPr>
          </a:p>
          <a:p>
            <a:pPr marL="828900" lvl="1" indent="-342900">
              <a:buFont typeface="Arial"/>
              <a:buChar char="•"/>
            </a:pPr>
            <a:endParaRPr lang="en-GB" sz="2000" dirty="0">
              <a:solidFill>
                <a:schemeClr val="bg1"/>
              </a:solidFill>
            </a:endParaRPr>
          </a:p>
          <a:p>
            <a:r>
              <a:rPr lang="en-GB" sz="2400" b="1" u="sng" dirty="0" smtClean="0">
                <a:solidFill>
                  <a:schemeClr val="bg1"/>
                </a:solidFill>
              </a:rPr>
              <a:t>Everyone, everywhere</a:t>
            </a:r>
          </a:p>
          <a:p>
            <a:pPr marL="342900" indent="-342900">
              <a:buFont typeface="Arial"/>
              <a:buChar char="•"/>
            </a:pPr>
            <a:r>
              <a:rPr lang="en-GB" sz="2400" dirty="0" smtClean="0">
                <a:solidFill>
                  <a:schemeClr val="bg1"/>
                </a:solidFill>
              </a:rPr>
              <a:t>Whistles and grab</a:t>
            </a:r>
            <a:r>
              <a:rPr lang="en-GB" sz="2400" dirty="0" smtClean="0">
                <a:solidFill>
                  <a:schemeClr val="bg1"/>
                </a:solidFill>
              </a:rPr>
              <a:t>-</a:t>
            </a:r>
            <a:r>
              <a:rPr lang="en-GB" sz="2400" dirty="0" smtClean="0">
                <a:solidFill>
                  <a:schemeClr val="bg1"/>
                </a:solidFill>
              </a:rPr>
              <a:t>bags</a:t>
            </a:r>
            <a:endParaRPr lang="en-GB" sz="2400" dirty="0">
              <a:solidFill>
                <a:schemeClr val="bg1"/>
              </a:solidFill>
            </a:endParaRPr>
          </a:p>
        </p:txBody>
      </p:sp>
      <p:sp>
        <p:nvSpPr>
          <p:cNvPr id="3" name="Footer Placeholder 2"/>
          <p:cNvSpPr>
            <a:spLocks noGrp="1"/>
          </p:cNvSpPr>
          <p:nvPr>
            <p:ph type="ftr" sz="quarter" idx="3"/>
          </p:nvPr>
        </p:nvSpPr>
        <p:spPr/>
        <p:txBody>
          <a:bodyPr/>
          <a:lstStyle/>
          <a:p>
            <a:endParaRPr lang="en-US" dirty="0"/>
          </a:p>
        </p:txBody>
      </p:sp>
      <p:sp>
        <p:nvSpPr>
          <p:cNvPr id="4" name="Title 3"/>
          <p:cNvSpPr>
            <a:spLocks noGrp="1"/>
          </p:cNvSpPr>
          <p:nvPr>
            <p:ph type="title"/>
          </p:nvPr>
        </p:nvSpPr>
        <p:spPr/>
        <p:txBody>
          <a:bodyPr/>
          <a:lstStyle/>
          <a:p>
            <a:r>
              <a:rPr lang="en-GB" dirty="0" smtClean="0"/>
              <a:t>Safety </a:t>
            </a:r>
            <a:r>
              <a:rPr lang="en-GB" dirty="0"/>
              <a:t>of </a:t>
            </a:r>
            <a:r>
              <a:rPr lang="en-GB" dirty="0" smtClean="0"/>
              <a:t>all staff </a:t>
            </a:r>
            <a:endParaRPr lang="en-GB" dirty="0"/>
          </a:p>
        </p:txBody>
      </p:sp>
    </p:spTree>
    <p:extLst>
      <p:ext uri="{BB962C8B-B14F-4D97-AF65-F5344CB8AC3E}">
        <p14:creationId xmlns:p14="http://schemas.microsoft.com/office/powerpoint/2010/main" val="2299375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5941.jpg"/>
          <p:cNvPicPr>
            <a:picLocks noChangeAspect="1"/>
          </p:cNvPicPr>
          <p:nvPr/>
        </p:nvPicPr>
        <p:blipFill>
          <a:blip r:embed="rId3">
            <a:alphaModFix amt="74000"/>
            <a:extLst>
              <a:ext uri="{28A0092B-C50C-407E-A947-70E740481C1C}">
                <a14:useLocalDpi xmlns:a14="http://schemas.microsoft.com/office/drawing/2010/main" val="0"/>
              </a:ext>
            </a:extLst>
          </a:blip>
          <a:stretch>
            <a:fillRect/>
          </a:stretch>
        </p:blipFill>
        <p:spPr>
          <a:xfrm>
            <a:off x="-1171353" y="0"/>
            <a:ext cx="10315353" cy="6882273"/>
          </a:xfrm>
          <a:prstGeom prst="rect">
            <a:avLst/>
          </a:prstGeom>
        </p:spPr>
      </p:pic>
      <p:sp>
        <p:nvSpPr>
          <p:cNvPr id="2" name="Text Placeholder 1"/>
          <p:cNvSpPr>
            <a:spLocks noGrp="1"/>
          </p:cNvSpPr>
          <p:nvPr>
            <p:ph type="body" sz="quarter" idx="10"/>
          </p:nvPr>
        </p:nvSpPr>
        <p:spPr>
          <a:xfrm>
            <a:off x="323528" y="1628800"/>
            <a:ext cx="8513860" cy="4176464"/>
          </a:xfrm>
        </p:spPr>
        <p:txBody>
          <a:bodyPr/>
          <a:lstStyle/>
          <a:p>
            <a:r>
              <a:rPr lang="en-GB" sz="2400" dirty="0" smtClean="0">
                <a:solidFill>
                  <a:srgbClr val="FFFFFF"/>
                </a:solidFill>
              </a:rPr>
              <a:t>NO going back into buildings yet – even if they ‘look’ safe</a:t>
            </a:r>
          </a:p>
          <a:p>
            <a:endParaRPr lang="en-GB" sz="2400" dirty="0" smtClean="0">
              <a:solidFill>
                <a:srgbClr val="FFFFFF"/>
              </a:solidFill>
            </a:endParaRPr>
          </a:p>
          <a:p>
            <a:r>
              <a:rPr lang="en-GB" sz="2400" dirty="0" smtClean="0">
                <a:solidFill>
                  <a:srgbClr val="FFFFFF"/>
                </a:solidFill>
              </a:rPr>
              <a:t>Ignore people who suggest it is OK to move back inside; they are wrong</a:t>
            </a:r>
          </a:p>
          <a:p>
            <a:endParaRPr lang="en-GB" sz="2400" dirty="0" smtClean="0">
              <a:solidFill>
                <a:srgbClr val="FFFFFF"/>
              </a:solidFill>
            </a:endParaRPr>
          </a:p>
        </p:txBody>
      </p:sp>
      <p:sp>
        <p:nvSpPr>
          <p:cNvPr id="3" name="Footer Placeholder 2"/>
          <p:cNvSpPr>
            <a:spLocks noGrp="1"/>
          </p:cNvSpPr>
          <p:nvPr>
            <p:ph type="ftr" sz="quarter" idx="3"/>
          </p:nvPr>
        </p:nvSpPr>
        <p:spPr/>
        <p:txBody>
          <a:bodyPr/>
          <a:lstStyle/>
          <a:p>
            <a:endParaRPr lang="en-US" dirty="0"/>
          </a:p>
        </p:txBody>
      </p:sp>
      <p:sp>
        <p:nvSpPr>
          <p:cNvPr id="4" name="Title 3"/>
          <p:cNvSpPr>
            <a:spLocks noGrp="1"/>
          </p:cNvSpPr>
          <p:nvPr>
            <p:ph type="title"/>
          </p:nvPr>
        </p:nvSpPr>
        <p:spPr/>
        <p:txBody>
          <a:bodyPr/>
          <a:lstStyle/>
          <a:p>
            <a:r>
              <a:rPr lang="en-GB" dirty="0" smtClean="0"/>
              <a:t>Safety </a:t>
            </a:r>
            <a:r>
              <a:rPr lang="en-GB" dirty="0" smtClean="0"/>
              <a:t>of </a:t>
            </a:r>
            <a:r>
              <a:rPr lang="en-GB" dirty="0" smtClean="0"/>
              <a:t>earthquake affected population</a:t>
            </a:r>
            <a:endParaRPr lang="en-GB" dirty="0"/>
          </a:p>
        </p:txBody>
      </p:sp>
    </p:spTree>
    <p:extLst>
      <p:ext uri="{BB962C8B-B14F-4D97-AF65-F5344CB8AC3E}">
        <p14:creationId xmlns:p14="http://schemas.microsoft.com/office/powerpoint/2010/main" val="1177846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628800"/>
            <a:ext cx="8513860" cy="4176464"/>
          </a:xfrm>
        </p:spPr>
        <p:txBody>
          <a:bodyPr/>
          <a:lstStyle/>
          <a:p>
            <a:r>
              <a:rPr lang="en-GB" sz="2400" dirty="0" smtClean="0"/>
              <a:t>Leave dangerous places </a:t>
            </a:r>
            <a:r>
              <a:rPr lang="en-GB" sz="2400" dirty="0"/>
              <a:t>till </a:t>
            </a:r>
            <a:r>
              <a:rPr lang="en-GB" sz="2400" dirty="0" smtClean="0"/>
              <a:t>last</a:t>
            </a:r>
            <a:endParaRPr lang="en-GB" sz="2400" dirty="0"/>
          </a:p>
          <a:p>
            <a:endParaRPr lang="en-GB" sz="2400" dirty="0"/>
          </a:p>
          <a:p>
            <a:r>
              <a:rPr lang="en-GB" sz="2400" dirty="0" smtClean="0"/>
              <a:t>Keep away </a:t>
            </a:r>
            <a:r>
              <a:rPr lang="en-GB" sz="2400" dirty="0"/>
              <a:t>from steep / unstable slopes (landslides</a:t>
            </a:r>
            <a:r>
              <a:rPr lang="en-GB" sz="2400" dirty="0" smtClean="0"/>
              <a:t>)</a:t>
            </a:r>
          </a:p>
          <a:p>
            <a:endParaRPr lang="en-GB" sz="2400" dirty="0" smtClean="0"/>
          </a:p>
          <a:p>
            <a:endParaRPr lang="en-GB" sz="2400" dirty="0"/>
          </a:p>
          <a:p>
            <a:r>
              <a:rPr lang="en-GB" sz="3200" dirty="0"/>
              <a:t>We </a:t>
            </a:r>
            <a:r>
              <a:rPr lang="en-GB" sz="3200" dirty="0" smtClean="0"/>
              <a:t>can </a:t>
            </a:r>
            <a:r>
              <a:rPr lang="en-GB" sz="3200" dirty="0"/>
              <a:t>be </a:t>
            </a:r>
            <a:r>
              <a:rPr lang="en-GB" sz="3200" dirty="0" smtClean="0"/>
              <a:t>confident</a:t>
            </a:r>
            <a:endParaRPr lang="en-GB" sz="3200" dirty="0"/>
          </a:p>
          <a:p>
            <a:endParaRPr lang="en-GB" sz="2400" dirty="0"/>
          </a:p>
        </p:txBody>
      </p:sp>
      <p:sp>
        <p:nvSpPr>
          <p:cNvPr id="4" name="Title 3"/>
          <p:cNvSpPr>
            <a:spLocks noGrp="1"/>
          </p:cNvSpPr>
          <p:nvPr>
            <p:ph type="title"/>
          </p:nvPr>
        </p:nvSpPr>
        <p:spPr/>
        <p:txBody>
          <a:bodyPr/>
          <a:lstStyle/>
          <a:p>
            <a:r>
              <a:rPr lang="en-GB" dirty="0" smtClean="0"/>
              <a:t>Better programming decisions</a:t>
            </a:r>
            <a:endParaRPr lang="en-GB" dirty="0"/>
          </a:p>
        </p:txBody>
      </p:sp>
    </p:spTree>
    <p:extLst>
      <p:ext uri="{BB962C8B-B14F-4D97-AF65-F5344CB8AC3E}">
        <p14:creationId xmlns:p14="http://schemas.microsoft.com/office/powerpoint/2010/main" val="3947553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7" y="1628800"/>
            <a:ext cx="8496463" cy="4176464"/>
          </a:xfrm>
        </p:spPr>
        <p:txBody>
          <a:bodyPr/>
          <a:lstStyle/>
          <a:p>
            <a:r>
              <a:rPr lang="en-GB" sz="2400" dirty="0" smtClean="0"/>
              <a:t>More data, faster data </a:t>
            </a:r>
            <a:r>
              <a:rPr lang="en-GB" sz="2400" dirty="0" smtClean="0">
                <a:sym typeface="Wingdings"/>
              </a:rPr>
              <a:t> faster and better forecasts</a:t>
            </a:r>
            <a:endParaRPr lang="en-GB" sz="2400" dirty="0" smtClean="0"/>
          </a:p>
          <a:p>
            <a:endParaRPr lang="en-GB" sz="2400" dirty="0" smtClean="0"/>
          </a:p>
          <a:p>
            <a:r>
              <a:rPr lang="en-GB" sz="2400" dirty="0"/>
              <a:t>Communicating </a:t>
            </a:r>
            <a:r>
              <a:rPr lang="en-GB" sz="2400" dirty="0" smtClean="0"/>
              <a:t>probabilities: </a:t>
            </a:r>
            <a:r>
              <a:rPr lang="en-GB" sz="2400" u="sng" dirty="0" smtClean="0"/>
              <a:t>prior </a:t>
            </a:r>
            <a:r>
              <a:rPr lang="en-GB" sz="2400" u="sng" dirty="0" smtClean="0"/>
              <a:t>training required</a:t>
            </a:r>
            <a:endParaRPr lang="en-GB" sz="2400" u="sng" dirty="0"/>
          </a:p>
        </p:txBody>
      </p:sp>
      <p:sp>
        <p:nvSpPr>
          <p:cNvPr id="3" name="Footer Placeholder 2"/>
          <p:cNvSpPr>
            <a:spLocks noGrp="1"/>
          </p:cNvSpPr>
          <p:nvPr>
            <p:ph type="ftr" sz="quarter" idx="3"/>
          </p:nvPr>
        </p:nvSpPr>
        <p:spPr/>
        <p:txBody>
          <a:bodyPr/>
          <a:lstStyle/>
          <a:p>
            <a:endParaRPr lang="en-US" dirty="0"/>
          </a:p>
        </p:txBody>
      </p:sp>
      <p:sp>
        <p:nvSpPr>
          <p:cNvPr id="4" name="Title 3"/>
          <p:cNvSpPr>
            <a:spLocks noGrp="1"/>
          </p:cNvSpPr>
          <p:nvPr>
            <p:ph type="title"/>
          </p:nvPr>
        </p:nvSpPr>
        <p:spPr/>
        <p:txBody>
          <a:bodyPr/>
          <a:lstStyle/>
          <a:p>
            <a:r>
              <a:rPr lang="en-GB" dirty="0" smtClean="0"/>
              <a:t>Weaknesses</a:t>
            </a:r>
            <a:endParaRPr lang="en-GB" dirty="0"/>
          </a:p>
        </p:txBody>
      </p:sp>
    </p:spTree>
    <p:extLst>
      <p:ext uri="{BB962C8B-B14F-4D97-AF65-F5344CB8AC3E}">
        <p14:creationId xmlns:p14="http://schemas.microsoft.com/office/powerpoint/2010/main" val="2863017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7" y="1628800"/>
            <a:ext cx="8496463" cy="4176464"/>
          </a:xfrm>
        </p:spPr>
        <p:txBody>
          <a:bodyPr/>
          <a:lstStyle/>
          <a:p>
            <a:r>
              <a:rPr lang="en-GB" sz="2800" dirty="0" smtClean="0"/>
              <a:t>Identifying and training influential decision makers</a:t>
            </a:r>
            <a:endParaRPr lang="en-GB" sz="2800" dirty="0" smtClean="0"/>
          </a:p>
          <a:p>
            <a:pPr lvl="1"/>
            <a:endParaRPr lang="en-GB" sz="2400" dirty="0"/>
          </a:p>
          <a:p>
            <a:pPr indent="-234000"/>
            <a:r>
              <a:rPr lang="en-GB" sz="2800" dirty="0" smtClean="0"/>
              <a:t>Improving the earthquake </a:t>
            </a:r>
            <a:r>
              <a:rPr lang="en-GB" sz="2800" dirty="0" smtClean="0"/>
              <a:t>catalogue</a:t>
            </a:r>
            <a:endParaRPr lang="en-GB" sz="2800" dirty="0" smtClean="0"/>
          </a:p>
        </p:txBody>
      </p:sp>
      <p:sp>
        <p:nvSpPr>
          <p:cNvPr id="3" name="Footer Placeholder 2"/>
          <p:cNvSpPr>
            <a:spLocks noGrp="1"/>
          </p:cNvSpPr>
          <p:nvPr>
            <p:ph type="ftr" sz="quarter" idx="3"/>
          </p:nvPr>
        </p:nvSpPr>
        <p:spPr/>
        <p:txBody>
          <a:bodyPr/>
          <a:lstStyle/>
          <a:p>
            <a:endParaRPr lang="en-US" dirty="0"/>
          </a:p>
        </p:txBody>
      </p:sp>
      <p:sp>
        <p:nvSpPr>
          <p:cNvPr id="4" name="Title 3"/>
          <p:cNvSpPr>
            <a:spLocks noGrp="1"/>
          </p:cNvSpPr>
          <p:nvPr>
            <p:ph type="title"/>
          </p:nvPr>
        </p:nvSpPr>
        <p:spPr/>
        <p:txBody>
          <a:bodyPr/>
          <a:lstStyle/>
          <a:p>
            <a:r>
              <a:rPr lang="en-GB" dirty="0" smtClean="0"/>
              <a:t>Where we go from here</a:t>
            </a:r>
            <a:endParaRPr lang="en-GB" dirty="0"/>
          </a:p>
        </p:txBody>
      </p:sp>
    </p:spTree>
    <p:extLst>
      <p:ext uri="{BB962C8B-B14F-4D97-AF65-F5344CB8AC3E}">
        <p14:creationId xmlns:p14="http://schemas.microsoft.com/office/powerpoint/2010/main" val="758699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GB"/>
          </a:p>
        </p:txBody>
      </p:sp>
      <p:sp>
        <p:nvSpPr>
          <p:cNvPr id="5" name="Title 4"/>
          <p:cNvSpPr>
            <a:spLocks noGrp="1"/>
          </p:cNvSpPr>
          <p:nvPr>
            <p:ph type="title"/>
          </p:nvPr>
        </p:nvSpPr>
        <p:spPr/>
        <p:txBody>
          <a:bodyPr/>
          <a:lstStyle/>
          <a:p>
            <a:endParaRPr lang="en-GB"/>
          </a:p>
        </p:txBody>
      </p:sp>
      <p:sp>
        <p:nvSpPr>
          <p:cNvPr id="7" name="TextBox 6"/>
          <p:cNvSpPr txBox="1"/>
          <p:nvPr/>
        </p:nvSpPr>
        <p:spPr>
          <a:xfrm>
            <a:off x="467544" y="2417912"/>
            <a:ext cx="8213276" cy="954107"/>
          </a:xfrm>
          <a:prstGeom prst="rect">
            <a:avLst/>
          </a:prstGeom>
          <a:noFill/>
        </p:spPr>
        <p:txBody>
          <a:bodyPr wrap="square" rtlCol="0">
            <a:spAutoFit/>
          </a:bodyPr>
          <a:lstStyle/>
          <a:p>
            <a:pPr algn="ctr"/>
            <a:r>
              <a:rPr lang="en-GB" sz="2800" dirty="0" smtClean="0"/>
              <a:t>THE SCIENCE OF </a:t>
            </a:r>
          </a:p>
          <a:p>
            <a:pPr algn="ctr"/>
            <a:r>
              <a:rPr lang="en-GB" sz="2800" dirty="0" smtClean="0"/>
              <a:t>AFTERSHOCK FORECASTING</a:t>
            </a:r>
            <a:endParaRPr lang="en-GB" sz="2800" dirty="0"/>
          </a:p>
        </p:txBody>
      </p:sp>
    </p:spTree>
    <p:extLst>
      <p:ext uri="{BB962C8B-B14F-4D97-AF65-F5344CB8AC3E}">
        <p14:creationId xmlns:p14="http://schemas.microsoft.com/office/powerpoint/2010/main" val="10954011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5963 (2).jpg"/>
          <p:cNvPicPr>
            <a:picLocks noChangeAspect="1"/>
          </p:cNvPicPr>
          <p:nvPr/>
        </p:nvPicPr>
        <p:blipFill>
          <a:blip r:embed="rId3">
            <a:alphaModFix amt="96000"/>
            <a:extLst>
              <a:ext uri="{28A0092B-C50C-407E-A947-70E740481C1C}">
                <a14:useLocalDpi xmlns:a14="http://schemas.microsoft.com/office/drawing/2010/main" val="0"/>
              </a:ext>
            </a:extLst>
          </a:blip>
          <a:stretch>
            <a:fillRect/>
          </a:stretch>
        </p:blipFill>
        <p:spPr>
          <a:xfrm>
            <a:off x="-1215571" y="-15428"/>
            <a:ext cx="10359571" cy="6911776"/>
          </a:xfrm>
          <a:prstGeom prst="rect">
            <a:avLst/>
          </a:prstGeom>
        </p:spPr>
      </p:pic>
      <p:sp>
        <p:nvSpPr>
          <p:cNvPr id="3" name="Footer Placeholder 2"/>
          <p:cNvSpPr>
            <a:spLocks noGrp="1"/>
          </p:cNvSpPr>
          <p:nvPr>
            <p:ph type="ftr" sz="quarter" idx="3"/>
          </p:nvPr>
        </p:nvSpPr>
        <p:spPr/>
        <p:txBody>
          <a:bodyPr/>
          <a:lstStyle/>
          <a:p>
            <a:endParaRPr lang="en-US" dirty="0"/>
          </a:p>
        </p:txBody>
      </p:sp>
      <p:sp>
        <p:nvSpPr>
          <p:cNvPr id="2" name="Text Placeholder 1"/>
          <p:cNvSpPr>
            <a:spLocks noGrp="1"/>
          </p:cNvSpPr>
          <p:nvPr>
            <p:ph type="body" sz="quarter" idx="10"/>
          </p:nvPr>
        </p:nvSpPr>
        <p:spPr>
          <a:xfrm>
            <a:off x="323527" y="1785356"/>
            <a:ext cx="8493902" cy="4111568"/>
          </a:xfrm>
        </p:spPr>
        <p:txBody>
          <a:bodyPr/>
          <a:lstStyle/>
          <a:p>
            <a:r>
              <a:rPr lang="en-GB" sz="2800" b="1" dirty="0" smtClean="0">
                <a:solidFill>
                  <a:srgbClr val="FFFFFF"/>
                </a:solidFill>
              </a:rPr>
              <a:t>Earthquakes can’t be predicted</a:t>
            </a:r>
          </a:p>
          <a:p>
            <a:endParaRPr lang="en-GB" sz="2800" b="1" dirty="0" smtClean="0">
              <a:solidFill>
                <a:srgbClr val="FFFFFF"/>
              </a:solidFill>
            </a:endParaRPr>
          </a:p>
          <a:p>
            <a:r>
              <a:rPr lang="en-GB" sz="2800" b="1" dirty="0" smtClean="0">
                <a:solidFill>
                  <a:srgbClr val="FFFFFF"/>
                </a:solidFill>
              </a:rPr>
              <a:t>However, aftershocks follow robust seismological </a:t>
            </a:r>
            <a:r>
              <a:rPr lang="en-GB" sz="2800" b="1" dirty="0" smtClean="0">
                <a:solidFill>
                  <a:srgbClr val="FFFFFF"/>
                </a:solidFill>
              </a:rPr>
              <a:t>‘laws’</a:t>
            </a:r>
            <a:endParaRPr lang="en-GB" sz="2800" b="1" dirty="0" smtClean="0">
              <a:solidFill>
                <a:srgbClr val="FFFFFF"/>
              </a:solidFill>
            </a:endParaRPr>
          </a:p>
          <a:p>
            <a:endParaRPr lang="en-GB" sz="2800" b="1" dirty="0">
              <a:solidFill>
                <a:srgbClr val="FFFFFF"/>
              </a:solidFill>
            </a:endParaRPr>
          </a:p>
          <a:p>
            <a:r>
              <a:rPr lang="en-GB" sz="2800" b="1" dirty="0" smtClean="0">
                <a:solidFill>
                  <a:srgbClr val="FFFFFF"/>
                </a:solidFill>
              </a:rPr>
              <a:t>Probability </a:t>
            </a:r>
            <a:r>
              <a:rPr lang="en-GB" sz="2800" b="1" dirty="0" smtClean="0">
                <a:solidFill>
                  <a:srgbClr val="FFFFFF"/>
                </a:solidFill>
              </a:rPr>
              <a:t>of aftershocks of certain </a:t>
            </a:r>
            <a:r>
              <a:rPr lang="en-GB" sz="2800" b="1" dirty="0" smtClean="0">
                <a:solidFill>
                  <a:srgbClr val="FFFFFF"/>
                </a:solidFill>
              </a:rPr>
              <a:t>sizes</a:t>
            </a:r>
            <a:endParaRPr lang="en-GB" sz="2800" b="1" dirty="0" smtClean="0">
              <a:solidFill>
                <a:srgbClr val="FFFFFF"/>
              </a:solidFill>
            </a:endParaRPr>
          </a:p>
          <a:p>
            <a:endParaRPr lang="en-GB" sz="2800" b="1" dirty="0">
              <a:solidFill>
                <a:srgbClr val="FFFFFF"/>
              </a:solidFill>
            </a:endParaRPr>
          </a:p>
          <a:p>
            <a:r>
              <a:rPr lang="en-GB" sz="2800" b="1" dirty="0" smtClean="0">
                <a:solidFill>
                  <a:srgbClr val="FFFFFF"/>
                </a:solidFill>
              </a:rPr>
              <a:t>Where </a:t>
            </a:r>
            <a:r>
              <a:rPr lang="en-GB" sz="2800" b="1" dirty="0" smtClean="0">
                <a:solidFill>
                  <a:srgbClr val="FFFFFF"/>
                </a:solidFill>
              </a:rPr>
              <a:t>they are most likely to occur...</a:t>
            </a:r>
            <a:endParaRPr lang="en-GB" sz="2800" b="1" dirty="0">
              <a:solidFill>
                <a:srgbClr val="FFFFFF"/>
              </a:solidFill>
            </a:endParaRPr>
          </a:p>
        </p:txBody>
      </p:sp>
      <p:sp>
        <p:nvSpPr>
          <p:cNvPr id="4" name="Title 3"/>
          <p:cNvSpPr>
            <a:spLocks noGrp="1"/>
          </p:cNvSpPr>
          <p:nvPr>
            <p:ph type="title"/>
          </p:nvPr>
        </p:nvSpPr>
        <p:spPr/>
        <p:txBody>
          <a:bodyPr/>
          <a:lstStyle/>
          <a:p>
            <a:r>
              <a:rPr lang="en-GB" sz="3200" u="sng" dirty="0" err="1" smtClean="0"/>
              <a:t>AFTERshock</a:t>
            </a:r>
            <a:r>
              <a:rPr lang="en-GB" sz="3200" u="sng" dirty="0" smtClean="0"/>
              <a:t> forecasting</a:t>
            </a:r>
            <a:endParaRPr lang="en-GB" sz="3200" u="sng" dirty="0"/>
          </a:p>
        </p:txBody>
      </p:sp>
    </p:spTree>
    <p:extLst>
      <p:ext uri="{BB962C8B-B14F-4D97-AF65-F5344CB8AC3E}">
        <p14:creationId xmlns:p14="http://schemas.microsoft.com/office/powerpoint/2010/main" val="2039543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628800"/>
            <a:ext cx="4195751" cy="4176464"/>
          </a:xfrm>
        </p:spPr>
        <p:txBody>
          <a:bodyPr/>
          <a:lstStyle/>
          <a:p>
            <a:r>
              <a:rPr lang="en-GB" dirty="0" smtClean="0"/>
              <a:t>Relationship between </a:t>
            </a:r>
            <a:r>
              <a:rPr lang="en-GB" dirty="0" smtClean="0"/>
              <a:t>magnitude</a:t>
            </a:r>
          </a:p>
          <a:p>
            <a:r>
              <a:rPr lang="en-GB" dirty="0"/>
              <a:t>a</a:t>
            </a:r>
            <a:r>
              <a:rPr lang="en-GB" dirty="0" smtClean="0"/>
              <a:t>nd total </a:t>
            </a:r>
            <a:r>
              <a:rPr lang="en-GB" dirty="0" smtClean="0"/>
              <a:t>number of </a:t>
            </a:r>
            <a:r>
              <a:rPr lang="en-GB" dirty="0" smtClean="0"/>
              <a:t>earthquakes</a:t>
            </a:r>
            <a:endParaRPr lang="en-GB" dirty="0"/>
          </a:p>
          <a:p>
            <a:endParaRPr lang="en-GB" dirty="0" smtClean="0"/>
          </a:p>
          <a:p>
            <a:r>
              <a:rPr lang="en-GB" dirty="0" smtClean="0"/>
              <a:t>You get more small </a:t>
            </a:r>
            <a:r>
              <a:rPr lang="en-GB" dirty="0" smtClean="0"/>
              <a:t>aftershocks  than big </a:t>
            </a:r>
            <a:r>
              <a:rPr lang="en-GB" dirty="0" smtClean="0"/>
              <a:t>ones</a:t>
            </a:r>
            <a:endParaRPr lang="en-GB" dirty="0"/>
          </a:p>
        </p:txBody>
      </p:sp>
      <p:sp>
        <p:nvSpPr>
          <p:cNvPr id="3" name="Footer Placeholder 2"/>
          <p:cNvSpPr>
            <a:spLocks noGrp="1"/>
          </p:cNvSpPr>
          <p:nvPr>
            <p:ph type="ftr" sz="quarter" idx="3"/>
          </p:nvPr>
        </p:nvSpPr>
        <p:spPr/>
        <p:txBody>
          <a:bodyPr/>
          <a:lstStyle/>
          <a:p>
            <a:endParaRPr lang="en-US" dirty="0"/>
          </a:p>
        </p:txBody>
      </p:sp>
      <p:sp>
        <p:nvSpPr>
          <p:cNvPr id="4" name="Title 3"/>
          <p:cNvSpPr>
            <a:spLocks noGrp="1"/>
          </p:cNvSpPr>
          <p:nvPr>
            <p:ph type="title"/>
          </p:nvPr>
        </p:nvSpPr>
        <p:spPr/>
        <p:txBody>
          <a:bodyPr/>
          <a:lstStyle/>
          <a:p>
            <a:r>
              <a:rPr lang="en-GB" dirty="0"/>
              <a:t>Gutenberg Richter </a:t>
            </a:r>
            <a:r>
              <a:rPr lang="en-GB" dirty="0" smtClean="0"/>
              <a:t>law</a:t>
            </a:r>
            <a:endParaRPr lang="en-GB" dirty="0"/>
          </a:p>
        </p:txBody>
      </p:sp>
      <p:pic>
        <p:nvPicPr>
          <p:cNvPr id="6" name="Picture 5" descr="daily_report_27052015__2__doc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279" y="1417638"/>
            <a:ext cx="4405249" cy="5440362"/>
          </a:xfrm>
          <a:prstGeom prst="rect">
            <a:avLst/>
          </a:prstGeom>
        </p:spPr>
      </p:pic>
    </p:spTree>
    <p:extLst>
      <p:ext uri="{BB962C8B-B14F-4D97-AF65-F5344CB8AC3E}">
        <p14:creationId xmlns:p14="http://schemas.microsoft.com/office/powerpoint/2010/main" val="2175008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Number of </a:t>
            </a:r>
          </a:p>
          <a:p>
            <a:r>
              <a:rPr lang="en-GB" dirty="0"/>
              <a:t>a</a:t>
            </a:r>
            <a:r>
              <a:rPr lang="en-GB" dirty="0" smtClean="0"/>
              <a:t>ftershocks </a:t>
            </a:r>
          </a:p>
          <a:p>
            <a:r>
              <a:rPr lang="en-GB" dirty="0"/>
              <a:t>d</a:t>
            </a:r>
            <a:r>
              <a:rPr lang="en-GB" dirty="0" smtClean="0"/>
              <a:t>ecays through</a:t>
            </a:r>
          </a:p>
          <a:p>
            <a:r>
              <a:rPr lang="en-GB" dirty="0"/>
              <a:t>t</a:t>
            </a:r>
            <a:r>
              <a:rPr lang="en-GB" dirty="0" smtClean="0"/>
              <a:t>ime after a </a:t>
            </a:r>
          </a:p>
          <a:p>
            <a:r>
              <a:rPr lang="en-GB" dirty="0" err="1" smtClean="0"/>
              <a:t>mainshock</a:t>
            </a:r>
            <a:endParaRPr lang="en-GB" dirty="0"/>
          </a:p>
        </p:txBody>
      </p:sp>
      <p:sp>
        <p:nvSpPr>
          <p:cNvPr id="3" name="Footer Placeholder 2"/>
          <p:cNvSpPr>
            <a:spLocks noGrp="1"/>
          </p:cNvSpPr>
          <p:nvPr>
            <p:ph type="ftr" sz="quarter" idx="3"/>
          </p:nvPr>
        </p:nvSpPr>
        <p:spPr/>
        <p:txBody>
          <a:bodyPr/>
          <a:lstStyle/>
          <a:p>
            <a:endParaRPr lang="en-US" dirty="0"/>
          </a:p>
        </p:txBody>
      </p:sp>
      <p:sp>
        <p:nvSpPr>
          <p:cNvPr id="4" name="Title 3"/>
          <p:cNvSpPr>
            <a:spLocks noGrp="1"/>
          </p:cNvSpPr>
          <p:nvPr>
            <p:ph type="title"/>
          </p:nvPr>
        </p:nvSpPr>
        <p:spPr/>
        <p:txBody>
          <a:bodyPr/>
          <a:lstStyle/>
          <a:p>
            <a:r>
              <a:rPr lang="en-GB" dirty="0" smtClean="0"/>
              <a:t>Omori law</a:t>
            </a:r>
            <a:endParaRPr lang="en-GB" dirty="0"/>
          </a:p>
        </p:txBody>
      </p:sp>
      <p:pic>
        <p:nvPicPr>
          <p:cNvPr id="6" name="Picture 5" descr="Nepal_Case_Study_v3_3_1__doc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506" y="1475125"/>
            <a:ext cx="6756400" cy="5295900"/>
          </a:xfrm>
          <a:prstGeom prst="rect">
            <a:avLst/>
          </a:prstGeom>
        </p:spPr>
      </p:pic>
    </p:spTree>
    <p:extLst>
      <p:ext uri="{BB962C8B-B14F-4D97-AF65-F5344CB8AC3E}">
        <p14:creationId xmlns:p14="http://schemas.microsoft.com/office/powerpoint/2010/main" val="24446561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9171" y="5868583"/>
            <a:ext cx="6871591" cy="412060"/>
          </a:xfrm>
        </p:spPr>
        <p:txBody>
          <a:bodyPr/>
          <a:lstStyle/>
          <a:p>
            <a:pPr lvl="0">
              <a:lnSpc>
                <a:spcPct val="120000"/>
              </a:lnSpc>
              <a:spcBef>
                <a:spcPts val="0"/>
              </a:spcBef>
            </a:pPr>
            <a:r>
              <a:rPr lang="en-GB" sz="2000" dirty="0">
                <a:solidFill>
                  <a:prstClr val="black"/>
                </a:solidFill>
              </a:rPr>
              <a:t>“</a:t>
            </a:r>
            <a:r>
              <a:rPr lang="en-GB" sz="2000" i="1" dirty="0">
                <a:solidFill>
                  <a:prstClr val="black"/>
                </a:solidFill>
              </a:rPr>
              <a:t>There will be further </a:t>
            </a:r>
            <a:r>
              <a:rPr lang="en-GB" sz="2000" i="1" dirty="0" smtClean="0">
                <a:solidFill>
                  <a:prstClr val="black"/>
                </a:solidFill>
              </a:rPr>
              <a:t>aftershocks</a:t>
            </a:r>
            <a:r>
              <a:rPr lang="en-GB" sz="2000" b="0" i="1" dirty="0" smtClean="0">
                <a:solidFill>
                  <a:prstClr val="black"/>
                </a:solidFill>
              </a:rPr>
              <a:t>, </a:t>
            </a:r>
            <a:r>
              <a:rPr lang="en-GB" sz="2000" b="0" i="1" dirty="0">
                <a:solidFill>
                  <a:prstClr val="black"/>
                </a:solidFill>
              </a:rPr>
              <a:t>likely to concentrate in an area </a:t>
            </a:r>
            <a:r>
              <a:rPr lang="en-GB" sz="2000" b="0" i="1" dirty="0" smtClean="0">
                <a:solidFill>
                  <a:prstClr val="black"/>
                </a:solidFill>
              </a:rPr>
              <a:t>50</a:t>
            </a:r>
            <a:r>
              <a:rPr lang="en-GB" sz="2000" b="0" i="1" dirty="0">
                <a:solidFill>
                  <a:prstClr val="black"/>
                </a:solidFill>
              </a:rPr>
              <a:t>-100km radius of the M7.3 epicentre</a:t>
            </a:r>
            <a:r>
              <a:rPr lang="en-GB" sz="2000" b="0" dirty="0">
                <a:solidFill>
                  <a:prstClr val="black"/>
                </a:solidFill>
              </a:rPr>
              <a:t>” </a:t>
            </a:r>
            <a:br>
              <a:rPr lang="en-GB" sz="2000" b="0" dirty="0">
                <a:solidFill>
                  <a:prstClr val="black"/>
                </a:solidFill>
              </a:rPr>
            </a:br>
            <a:endParaRPr lang="en-GB" sz="2000" dirty="0"/>
          </a:p>
        </p:txBody>
      </p:sp>
      <p:pic>
        <p:nvPicPr>
          <p:cNvPr id="5" name="Picture 4" descr="Nepal_Case_Study_v3_3_1__doc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87" y="0"/>
            <a:ext cx="7494082" cy="5862133"/>
          </a:xfrm>
          <a:prstGeom prst="rect">
            <a:avLst/>
          </a:prstGeom>
        </p:spPr>
      </p:pic>
    </p:spTree>
    <p:extLst>
      <p:ext uri="{BB962C8B-B14F-4D97-AF65-F5344CB8AC3E}">
        <p14:creationId xmlns:p14="http://schemas.microsoft.com/office/powerpoint/2010/main" val="2080144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774294"/>
            <a:ext cx="8531256" cy="4174814"/>
          </a:xfrm>
        </p:spPr>
        <p:txBody>
          <a:bodyPr>
            <a:normAutofit/>
          </a:bodyPr>
          <a:lstStyle/>
          <a:p>
            <a:pPr lvl="0"/>
            <a:endParaRPr lang="en-GB" dirty="0" smtClean="0"/>
          </a:p>
          <a:p>
            <a:pPr lvl="0"/>
            <a:endParaRPr lang="en-GB" dirty="0"/>
          </a:p>
          <a:p>
            <a:pPr lvl="0"/>
            <a:endParaRPr lang="en-GB" b="1" dirty="0" smtClean="0"/>
          </a:p>
          <a:p>
            <a:pPr lvl="0"/>
            <a:endParaRPr lang="en-GB" b="1" dirty="0" smtClean="0"/>
          </a:p>
          <a:p>
            <a:pPr lvl="0"/>
            <a:endParaRPr lang="en-GB" b="1" dirty="0"/>
          </a:p>
          <a:p>
            <a:pPr lvl="0"/>
            <a:r>
              <a:rPr lang="en-GB" b="1" dirty="0" smtClean="0"/>
              <a:t>“We </a:t>
            </a:r>
            <a:r>
              <a:rPr lang="en-GB" b="1" dirty="0"/>
              <a:t>should expect aftershocks that are up to a </a:t>
            </a:r>
            <a:r>
              <a:rPr lang="en-GB" b="1" dirty="0" smtClean="0"/>
              <a:t>M 6</a:t>
            </a:r>
            <a:r>
              <a:rPr lang="en-GB" dirty="0" smtClean="0"/>
              <a:t> </a:t>
            </a:r>
          </a:p>
          <a:p>
            <a:endParaRPr lang="en-GB" dirty="0"/>
          </a:p>
          <a:p>
            <a:pPr lvl="0"/>
            <a:r>
              <a:rPr lang="en-GB" b="1" dirty="0" smtClean="0"/>
              <a:t>  and t</a:t>
            </a:r>
            <a:r>
              <a:rPr lang="en-GB" b="1" dirty="0" smtClean="0"/>
              <a:t>here might be </a:t>
            </a:r>
            <a:r>
              <a:rPr lang="en-GB" b="1" dirty="0"/>
              <a:t>an </a:t>
            </a:r>
            <a:r>
              <a:rPr lang="en-GB" b="1" dirty="0" smtClean="0"/>
              <a:t>aftershock up </a:t>
            </a:r>
            <a:r>
              <a:rPr lang="en-GB" b="1" dirty="0" smtClean="0"/>
              <a:t>to M  </a:t>
            </a:r>
            <a:r>
              <a:rPr lang="en-GB" b="1" dirty="0" smtClean="0"/>
              <a:t>7.5</a:t>
            </a:r>
            <a:r>
              <a:rPr lang="en-GB" dirty="0" smtClean="0"/>
              <a:t>”</a:t>
            </a:r>
            <a:endParaRPr lang="en-GB" dirty="0"/>
          </a:p>
          <a:p>
            <a:endParaRPr lang="en-GB" dirty="0"/>
          </a:p>
          <a:p>
            <a:endParaRPr lang="en-GB" dirty="0"/>
          </a:p>
        </p:txBody>
      </p:sp>
      <p:sp>
        <p:nvSpPr>
          <p:cNvPr id="3" name="Footer Placeholder 2"/>
          <p:cNvSpPr>
            <a:spLocks noGrp="1"/>
          </p:cNvSpPr>
          <p:nvPr>
            <p:ph type="ftr" sz="quarter" idx="3"/>
          </p:nvPr>
        </p:nvSpPr>
        <p:spPr/>
        <p:txBody>
          <a:bodyPr/>
          <a:lstStyle/>
          <a:p>
            <a:r>
              <a:rPr lang="en-US" dirty="0" smtClean="0"/>
              <a:t>15</a:t>
            </a:r>
            <a:r>
              <a:rPr lang="en-US" baseline="30000" dirty="0" smtClean="0"/>
              <a:t>th</a:t>
            </a:r>
            <a:r>
              <a:rPr lang="en-US" dirty="0" smtClean="0"/>
              <a:t> May 2015</a:t>
            </a:r>
            <a:endParaRPr lang="en-US" dirty="0"/>
          </a:p>
        </p:txBody>
      </p:sp>
      <p:sp>
        <p:nvSpPr>
          <p:cNvPr id="4" name="Title 3"/>
          <p:cNvSpPr>
            <a:spLocks noGrp="1"/>
          </p:cNvSpPr>
          <p:nvPr>
            <p:ph type="title"/>
          </p:nvPr>
        </p:nvSpPr>
        <p:spPr/>
        <p:txBody>
          <a:bodyPr/>
          <a:lstStyle/>
          <a:p>
            <a:r>
              <a:rPr lang="en-GB" dirty="0" smtClean="0"/>
              <a:t>Putting it all together: </a:t>
            </a:r>
            <a:r>
              <a:rPr lang="en-US" dirty="0"/>
              <a:t>15</a:t>
            </a:r>
            <a:r>
              <a:rPr lang="en-US" baseline="30000" dirty="0"/>
              <a:t>th</a:t>
            </a:r>
            <a:r>
              <a:rPr lang="en-US" dirty="0"/>
              <a:t> May </a:t>
            </a:r>
            <a:r>
              <a:rPr lang="en-US" dirty="0" smtClean="0"/>
              <a:t>2015</a:t>
            </a:r>
            <a:endParaRPr lang="en-GB" dirty="0"/>
          </a:p>
        </p:txBody>
      </p:sp>
      <p:pic>
        <p:nvPicPr>
          <p:cNvPr id="7" name="Picture 6" descr="In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1736052"/>
          </a:xfrm>
          <a:prstGeom prst="rect">
            <a:avLst/>
          </a:prstGeom>
        </p:spPr>
      </p:pic>
    </p:spTree>
    <p:extLst>
      <p:ext uri="{BB962C8B-B14F-4D97-AF65-F5344CB8AC3E}">
        <p14:creationId xmlns:p14="http://schemas.microsoft.com/office/powerpoint/2010/main" val="4236492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GB"/>
          </a:p>
        </p:txBody>
      </p:sp>
      <p:sp>
        <p:nvSpPr>
          <p:cNvPr id="5" name="Title 4"/>
          <p:cNvSpPr>
            <a:spLocks noGrp="1"/>
          </p:cNvSpPr>
          <p:nvPr>
            <p:ph type="title"/>
          </p:nvPr>
        </p:nvSpPr>
        <p:spPr/>
        <p:txBody>
          <a:bodyPr/>
          <a:lstStyle/>
          <a:p>
            <a:endParaRPr lang="en-GB"/>
          </a:p>
        </p:txBody>
      </p:sp>
      <p:sp>
        <p:nvSpPr>
          <p:cNvPr id="7" name="TextBox 6"/>
          <p:cNvSpPr txBox="1"/>
          <p:nvPr/>
        </p:nvSpPr>
        <p:spPr>
          <a:xfrm>
            <a:off x="467544" y="2417912"/>
            <a:ext cx="8213276" cy="523220"/>
          </a:xfrm>
          <a:prstGeom prst="rect">
            <a:avLst/>
          </a:prstGeom>
          <a:noFill/>
        </p:spPr>
        <p:txBody>
          <a:bodyPr wrap="square" rtlCol="0">
            <a:spAutoFit/>
          </a:bodyPr>
          <a:lstStyle/>
          <a:p>
            <a:pPr algn="ctr"/>
            <a:r>
              <a:rPr lang="en-GB" sz="2800" dirty="0" smtClean="0"/>
              <a:t>USING THE FORECASTS</a:t>
            </a:r>
            <a:endParaRPr lang="en-GB" sz="2800" dirty="0"/>
          </a:p>
        </p:txBody>
      </p:sp>
    </p:spTree>
    <p:extLst>
      <p:ext uri="{BB962C8B-B14F-4D97-AF65-F5344CB8AC3E}">
        <p14:creationId xmlns:p14="http://schemas.microsoft.com/office/powerpoint/2010/main" val="32530812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60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917" y="1417637"/>
            <a:ext cx="3629331" cy="5443997"/>
          </a:xfrm>
          <a:prstGeom prst="rect">
            <a:avLst/>
          </a:prstGeom>
        </p:spPr>
      </p:pic>
      <p:sp>
        <p:nvSpPr>
          <p:cNvPr id="5" name="Text Placeholder 4"/>
          <p:cNvSpPr>
            <a:spLocks noGrp="1"/>
          </p:cNvSpPr>
          <p:nvPr>
            <p:ph type="body" sz="quarter" idx="10"/>
          </p:nvPr>
        </p:nvSpPr>
        <p:spPr>
          <a:xfrm>
            <a:off x="323527" y="1417637"/>
            <a:ext cx="5713035" cy="4827187"/>
          </a:xfrm>
        </p:spPr>
        <p:txBody>
          <a:bodyPr/>
          <a:lstStyle/>
          <a:p>
            <a:r>
              <a:rPr lang="en-GB" dirty="0" smtClean="0"/>
              <a:t>Rural </a:t>
            </a:r>
            <a:r>
              <a:rPr lang="en-GB" dirty="0"/>
              <a:t>Reconstruction Nepal (RRN</a:t>
            </a:r>
            <a:r>
              <a:rPr lang="en-GB" dirty="0" smtClean="0"/>
              <a:t>)  </a:t>
            </a:r>
          </a:p>
          <a:p>
            <a:r>
              <a:rPr lang="en-GB" dirty="0" smtClean="0"/>
              <a:t>Nepal </a:t>
            </a:r>
            <a:r>
              <a:rPr lang="en-GB" dirty="0"/>
              <a:t>Water and Health (NEWAH</a:t>
            </a:r>
            <a:r>
              <a:rPr lang="en-GB" dirty="0" smtClean="0"/>
              <a:t>)</a:t>
            </a:r>
          </a:p>
          <a:p>
            <a:endParaRPr lang="en-GB" dirty="0"/>
          </a:p>
          <a:p>
            <a:r>
              <a:rPr lang="en-GB" dirty="0" smtClean="0"/>
              <a:t>14,000 ‘household kits’ </a:t>
            </a:r>
          </a:p>
          <a:p>
            <a:pPr lvl="1"/>
            <a:r>
              <a:rPr lang="en-GB" dirty="0" smtClean="0"/>
              <a:t>Tarpaulin, </a:t>
            </a:r>
          </a:p>
          <a:p>
            <a:pPr lvl="1"/>
            <a:r>
              <a:rPr lang="en-GB" dirty="0"/>
              <a:t>S</a:t>
            </a:r>
            <a:r>
              <a:rPr lang="en-GB" dirty="0" smtClean="0"/>
              <a:t>leeping equipment, </a:t>
            </a:r>
          </a:p>
          <a:p>
            <a:pPr lvl="1"/>
            <a:r>
              <a:rPr lang="en-GB" dirty="0"/>
              <a:t>H</a:t>
            </a:r>
            <a:r>
              <a:rPr lang="en-GB" dirty="0" smtClean="0"/>
              <a:t>ygiene items, </a:t>
            </a:r>
          </a:p>
          <a:p>
            <a:pPr lvl="1"/>
            <a:r>
              <a:rPr lang="en-GB" dirty="0" smtClean="0"/>
              <a:t>Jerry can</a:t>
            </a:r>
          </a:p>
          <a:p>
            <a:endParaRPr lang="en-GB" dirty="0"/>
          </a:p>
          <a:p>
            <a:r>
              <a:rPr lang="en-GB" dirty="0"/>
              <a:t>Water supply and </a:t>
            </a:r>
            <a:r>
              <a:rPr lang="en-GB" dirty="0" smtClean="0"/>
              <a:t>latrines</a:t>
            </a:r>
            <a:endParaRPr lang="en-GB" dirty="0"/>
          </a:p>
        </p:txBody>
      </p:sp>
      <p:sp>
        <p:nvSpPr>
          <p:cNvPr id="4" name="Title 3"/>
          <p:cNvSpPr>
            <a:spLocks noGrp="1"/>
          </p:cNvSpPr>
          <p:nvPr>
            <p:ph type="title"/>
          </p:nvPr>
        </p:nvSpPr>
        <p:spPr/>
        <p:txBody>
          <a:bodyPr/>
          <a:lstStyle/>
          <a:p>
            <a:r>
              <a:rPr lang="en-GB" dirty="0" smtClean="0"/>
              <a:t>The Concern earthquake response</a:t>
            </a:r>
            <a:endParaRPr lang="en-GB" dirty="0"/>
          </a:p>
        </p:txBody>
      </p:sp>
    </p:spTree>
    <p:extLst>
      <p:ext uri="{BB962C8B-B14F-4D97-AF65-F5344CB8AC3E}">
        <p14:creationId xmlns:p14="http://schemas.microsoft.com/office/powerpoint/2010/main" val="2893711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153</TotalTime>
  <Words>770</Words>
  <Application>Microsoft Macintosh PowerPoint</Application>
  <PresentationFormat>On-screen Show (4:3)</PresentationFormat>
  <Paragraphs>112</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Theme</vt:lpstr>
      <vt:lpstr>PowerPoint Presentation</vt:lpstr>
      <vt:lpstr>PowerPoint Presentation</vt:lpstr>
      <vt:lpstr>AFTERshock forecasting</vt:lpstr>
      <vt:lpstr>Gutenberg Richter law</vt:lpstr>
      <vt:lpstr>Omori law</vt:lpstr>
      <vt:lpstr>“There will be further aftershocks, likely to concentrate in an area 50-100km radius of the M7.3 epicentre”  </vt:lpstr>
      <vt:lpstr>Putting it all together: 15th May 2015</vt:lpstr>
      <vt:lpstr>PowerPoint Presentation</vt:lpstr>
      <vt:lpstr>The Concern earthquake response</vt:lpstr>
      <vt:lpstr>Safety of all staff </vt:lpstr>
      <vt:lpstr>Safety of earthquake affected population</vt:lpstr>
      <vt:lpstr>Better programming decisions</vt:lpstr>
      <vt:lpstr>Weaknesses</vt:lpstr>
      <vt:lpstr>Where we go from here</vt:lpstr>
    </vt:vector>
  </TitlesOfParts>
  <Company>Sustrainability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 Hunt</dc:creator>
  <cp:lastModifiedBy>Dom Hunt</cp:lastModifiedBy>
  <cp:revision>12</cp:revision>
  <dcterms:created xsi:type="dcterms:W3CDTF">2017-05-18T13:54:43Z</dcterms:created>
  <dcterms:modified xsi:type="dcterms:W3CDTF">2017-05-18T16:28:01Z</dcterms:modified>
</cp:coreProperties>
</file>