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60" r:id="rId3"/>
    <p:sldId id="261" r:id="rId4"/>
    <p:sldId id="262" r:id="rId5"/>
    <p:sldId id="263" r:id="rId6"/>
    <p:sldId id="264" r:id="rId7"/>
    <p:sldId id="265" r:id="rId8"/>
    <p:sldId id="266" r:id="rId9"/>
    <p:sldId id="267" r:id="rId10"/>
    <p:sldId id="268"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96969"/>
    <a:srgbClr val="A12121"/>
    <a:srgbClr val="F5DD2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4" autoAdjust="0"/>
    <p:restoredTop sz="94671" autoAdjust="0"/>
  </p:normalViewPr>
  <p:slideViewPr>
    <p:cSldViewPr>
      <p:cViewPr varScale="1">
        <p:scale>
          <a:sx n="68" d="100"/>
          <a:sy n="68" d="100"/>
        </p:scale>
        <p:origin x="192" y="6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56" d="100"/>
          <a:sy n="56" d="100"/>
        </p:scale>
        <p:origin x="-2874"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3F17B8A-502B-49AE-8CBF-14EDCDBBC41E}" type="datetimeFigureOut">
              <a:rPr lang="en-GB" smtClean="0"/>
              <a:t>17/05/2017</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97EF857-5006-4F5C-9B35-B344C740A5C7}" type="slidenum">
              <a:rPr lang="en-GB" smtClean="0"/>
              <a:t>‹#›</a:t>
            </a:fld>
            <a:endParaRPr lang="en-GB"/>
          </a:p>
        </p:txBody>
      </p:sp>
    </p:spTree>
    <p:extLst>
      <p:ext uri="{BB962C8B-B14F-4D97-AF65-F5344CB8AC3E}">
        <p14:creationId xmlns:p14="http://schemas.microsoft.com/office/powerpoint/2010/main" val="20612944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0C29B5D-A9CA-4047-BFC5-C7595D9B6DF0}" type="datetimeFigureOut">
              <a:rPr lang="en-GB" smtClean="0"/>
              <a:t>17/05/2017</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B10697B-1AF0-4C69-95DB-7E374EDDF674}" type="slidenum">
              <a:rPr lang="en-GB" smtClean="0"/>
              <a:t>‹#›</a:t>
            </a:fld>
            <a:endParaRPr lang="en-GB"/>
          </a:p>
        </p:txBody>
      </p:sp>
    </p:spTree>
    <p:extLst>
      <p:ext uri="{BB962C8B-B14F-4D97-AF65-F5344CB8AC3E}">
        <p14:creationId xmlns:p14="http://schemas.microsoft.com/office/powerpoint/2010/main" val="2429316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BD7CA59-6C84-4B24-AD12-1DBF2D7A7E2B}" type="slidenum">
              <a:rPr lang="en-GB" smtClean="0"/>
              <a:t>1</a:t>
            </a:fld>
            <a:endParaRPr lang="en-GB"/>
          </a:p>
        </p:txBody>
      </p:sp>
    </p:spTree>
    <p:extLst>
      <p:ext uri="{BB962C8B-B14F-4D97-AF65-F5344CB8AC3E}">
        <p14:creationId xmlns:p14="http://schemas.microsoft.com/office/powerpoint/2010/main" val="6132014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GB" dirty="0"/>
              <a:t>First is the local stakeholders’ perception of resilience. </a:t>
            </a:r>
          </a:p>
          <a:p>
            <a:pPr marL="171450" indent="-171450">
              <a:buFont typeface="Arial" panose="020B0604020202020204" pitchFamily="34" charset="0"/>
              <a:buChar char="•"/>
            </a:pPr>
            <a:r>
              <a:rPr lang="en-GB" dirty="0"/>
              <a:t>In each individual case study</a:t>
            </a:r>
            <a:r>
              <a:rPr lang="en-GB" baseline="0" dirty="0"/>
              <a:t> and context the nuances were very different. </a:t>
            </a:r>
          </a:p>
          <a:p>
            <a:pPr marL="171450" indent="-171450">
              <a:buFont typeface="Arial" panose="020B0604020202020204" pitchFamily="34" charset="0"/>
              <a:buChar char="•"/>
            </a:pPr>
            <a:r>
              <a:rPr lang="en-GB" baseline="0" dirty="0"/>
              <a:t>However, with the exception of DRC – all 7 other case studies aligned their thinking that resilience means independence and knowing where to get support. (read quote)</a:t>
            </a:r>
          </a:p>
          <a:p>
            <a:pPr marL="171450" indent="-171450">
              <a:buFont typeface="Arial" panose="020B0604020202020204" pitchFamily="34" charset="0"/>
              <a:buChar char="•"/>
            </a:pPr>
            <a:r>
              <a:rPr lang="en-GB" baseline="0" dirty="0"/>
              <a:t>Doesn’t mean independence from government – but from us – outsiders, </a:t>
            </a:r>
            <a:r>
              <a:rPr lang="en-GB" baseline="0" dirty="0" err="1"/>
              <a:t>intervnetions</a:t>
            </a:r>
            <a:r>
              <a:rPr lang="en-GB" baseline="0" dirty="0"/>
              <a:t> </a:t>
            </a:r>
            <a:endParaRPr lang="en-GB" dirty="0"/>
          </a:p>
        </p:txBody>
      </p:sp>
      <p:sp>
        <p:nvSpPr>
          <p:cNvPr id="4" name="Slide Number Placeholder 3"/>
          <p:cNvSpPr>
            <a:spLocks noGrp="1"/>
          </p:cNvSpPr>
          <p:nvPr>
            <p:ph type="sldNum" sz="quarter" idx="10"/>
          </p:nvPr>
        </p:nvSpPr>
        <p:spPr/>
        <p:txBody>
          <a:bodyPr/>
          <a:lstStyle/>
          <a:p>
            <a:fld id="{6BD7CA59-6C84-4B24-AD12-1DBF2D7A7E2B}" type="slidenum">
              <a:rPr lang="en-GB" smtClean="0"/>
              <a:t>3</a:t>
            </a:fld>
            <a:endParaRPr lang="en-GB"/>
          </a:p>
        </p:txBody>
      </p:sp>
    </p:spTree>
    <p:extLst>
      <p:ext uri="{BB962C8B-B14F-4D97-AF65-F5344CB8AC3E}">
        <p14:creationId xmlns:p14="http://schemas.microsoft.com/office/powerpoint/2010/main" val="41273026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GB" dirty="0"/>
              <a:t>LPRR</a:t>
            </a:r>
            <a:r>
              <a:rPr lang="en-GB" baseline="0" dirty="0"/>
              <a:t> therefore advocates six themes: three are focused on approach you take and three on specific activities </a:t>
            </a:r>
            <a:endParaRPr lang="en-GB" dirty="0"/>
          </a:p>
        </p:txBody>
      </p:sp>
      <p:sp>
        <p:nvSpPr>
          <p:cNvPr id="4" name="Slide Number Placeholder 3"/>
          <p:cNvSpPr>
            <a:spLocks noGrp="1"/>
          </p:cNvSpPr>
          <p:nvPr>
            <p:ph type="sldNum" sz="quarter" idx="10"/>
          </p:nvPr>
        </p:nvSpPr>
        <p:spPr/>
        <p:txBody>
          <a:bodyPr/>
          <a:lstStyle/>
          <a:p>
            <a:fld id="{6BD7CA59-6C84-4B24-AD12-1DBF2D7A7E2B}" type="slidenum">
              <a:rPr lang="en-GB" smtClean="0"/>
              <a:t>4</a:t>
            </a:fld>
            <a:endParaRPr lang="en-GB"/>
          </a:p>
        </p:txBody>
      </p:sp>
    </p:spTree>
    <p:extLst>
      <p:ext uri="{BB962C8B-B14F-4D97-AF65-F5344CB8AC3E}">
        <p14:creationId xmlns:p14="http://schemas.microsoft.com/office/powerpoint/2010/main" val="394476282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5" Type="http://schemas.openxmlformats.org/officeDocument/2006/relationships/image" Target="../media/image4.jpeg"/><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
        <p:nvSpPr>
          <p:cNvPr id="4" name="Date Placeholder 3"/>
          <p:cNvSpPr>
            <a:spLocks noGrp="1"/>
          </p:cNvSpPr>
          <p:nvPr>
            <p:ph type="dt" sz="half" idx="10"/>
          </p:nvPr>
        </p:nvSpPr>
        <p:spPr/>
        <p:txBody>
          <a:bodyPr/>
          <a:lstStyle/>
          <a:p>
            <a:fld id="{B4A76FB0-2720-4B41-A830-A30D3281CC04}" type="datetimeFigureOut">
              <a:rPr lang="en-GB" smtClean="0"/>
              <a:t>17/05/2017</a:t>
            </a:fld>
            <a:endParaRPr lang="en-GB"/>
          </a:p>
        </p:txBody>
      </p:sp>
      <p:pic>
        <p:nvPicPr>
          <p:cNvPr id="7" name="Picture 2" descr="https://start-network.app.box.com/representation/file_version_99094262955/image_2048_jpg/1.jpg"/>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t="15503" r="64848" b="25586"/>
          <a:stretch/>
        </p:blipFill>
        <p:spPr bwMode="auto">
          <a:xfrm>
            <a:off x="133610" y="143807"/>
            <a:ext cx="3214254" cy="1052945"/>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6" descr="https://start-network.app.box.com/representation/file_version_99101304884/image_2048/1.pn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4644008" y="6106545"/>
            <a:ext cx="1575018" cy="417940"/>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10" descr="https://start-network.app.box.com/representation/file_version_130349851912/image_2048/1.png"/>
          <p:cNvPicPr>
            <a:picLocks noChangeAspect="1" noChangeArrowheads="1"/>
          </p:cNvPicPr>
          <p:nvPr userDrawn="1"/>
        </p:nvPicPr>
        <p:blipFill rotWithShape="1">
          <a:blip r:embed="rId4" cstate="print">
            <a:extLst>
              <a:ext uri="{28A0092B-C50C-407E-A947-70E740481C1C}">
                <a14:useLocalDpi xmlns:a14="http://schemas.microsoft.com/office/drawing/2010/main" val="0"/>
              </a:ext>
            </a:extLst>
          </a:blip>
          <a:srcRect l="11195" t="11176" r="11933" b="8806"/>
          <a:stretch/>
        </p:blipFill>
        <p:spPr bwMode="auto">
          <a:xfrm>
            <a:off x="6484782" y="5958459"/>
            <a:ext cx="513197" cy="566026"/>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14" descr="https://start-network.app.box.com/representation/file_version_154002652481/image_2048_jpg/1.jpg"/>
          <p:cNvPicPr>
            <a:picLocks noChangeAspect="1" noChangeArrowheads="1"/>
          </p:cNvPicPr>
          <p:nvPr userDrawn="1"/>
        </p:nvPicPr>
        <p:blipFill rotWithShape="1">
          <a:blip r:embed="rId5">
            <a:extLst>
              <a:ext uri="{28A0092B-C50C-407E-A947-70E740481C1C}">
                <a14:useLocalDpi xmlns:a14="http://schemas.microsoft.com/office/drawing/2010/main" val="0"/>
              </a:ext>
            </a:extLst>
          </a:blip>
          <a:srcRect l="7276" t="9081" r="8149" b="7539"/>
          <a:stretch/>
        </p:blipFill>
        <p:spPr bwMode="auto">
          <a:xfrm>
            <a:off x="7236296" y="6034793"/>
            <a:ext cx="1576022" cy="5614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402942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4A76FB0-2720-4B41-A830-A30D3281CC04}" type="datetimeFigureOut">
              <a:rPr lang="en-GB" smtClean="0"/>
              <a:t>17/05/2017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8706A04-6728-4AFC-952D-EECBAA13DAF2}" type="slidenum">
              <a:rPr lang="en-GB" smtClean="0"/>
              <a:t>‹#›</a:t>
            </a:fld>
            <a:endParaRPr lang="en-GB"/>
          </a:p>
        </p:txBody>
      </p:sp>
    </p:spTree>
    <p:extLst>
      <p:ext uri="{BB962C8B-B14F-4D97-AF65-F5344CB8AC3E}">
        <p14:creationId xmlns:p14="http://schemas.microsoft.com/office/powerpoint/2010/main" val="21718792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4A76FB0-2720-4B41-A830-A30D3281CC04}" type="datetimeFigureOut">
              <a:rPr lang="en-GB" smtClean="0"/>
              <a:t>17/05/2017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8706A04-6728-4AFC-952D-EECBAA13DAF2}" type="slidenum">
              <a:rPr lang="en-GB" smtClean="0"/>
              <a:t>‹#›</a:t>
            </a:fld>
            <a:endParaRPr lang="en-GB"/>
          </a:p>
        </p:txBody>
      </p:sp>
    </p:spTree>
    <p:extLst>
      <p:ext uri="{BB962C8B-B14F-4D97-AF65-F5344CB8AC3E}">
        <p14:creationId xmlns:p14="http://schemas.microsoft.com/office/powerpoint/2010/main" val="41498236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B4A76FB0-2720-4B41-A830-A30D3281CC04}" type="datetimeFigureOut">
              <a:rPr lang="en-GB" smtClean="0"/>
              <a:t>17/05/2017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8706A04-6728-4AFC-952D-EECBAA13DAF2}" type="slidenum">
              <a:rPr lang="en-GB" smtClean="0"/>
              <a:t>‹#›</a:t>
            </a:fld>
            <a:endParaRPr lang="en-GB"/>
          </a:p>
        </p:txBody>
      </p:sp>
    </p:spTree>
    <p:extLst>
      <p:ext uri="{BB962C8B-B14F-4D97-AF65-F5344CB8AC3E}">
        <p14:creationId xmlns:p14="http://schemas.microsoft.com/office/powerpoint/2010/main" val="33563065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67544" y="1340768"/>
            <a:ext cx="8229600" cy="1143000"/>
          </a:xfrm>
        </p:spPr>
        <p:txBody>
          <a:bodyPr/>
          <a:lstStyle/>
          <a:p>
            <a:r>
              <a:rPr lang="en-US"/>
              <a:t>Click to edit Master title style</a:t>
            </a:r>
            <a:endParaRPr lang="en-GB"/>
          </a:p>
        </p:txBody>
      </p:sp>
      <p:sp>
        <p:nvSpPr>
          <p:cNvPr id="3" name="Content Placeholder 2"/>
          <p:cNvSpPr>
            <a:spLocks noGrp="1"/>
          </p:cNvSpPr>
          <p:nvPr>
            <p:ph idx="1"/>
          </p:nvPr>
        </p:nvSpPr>
        <p:spPr>
          <a:xfrm>
            <a:off x="457200" y="2636912"/>
            <a:ext cx="8229600" cy="3489251"/>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10"/>
          </p:nvPr>
        </p:nvSpPr>
        <p:spPr/>
        <p:txBody>
          <a:bodyPr/>
          <a:lstStyle/>
          <a:p>
            <a:fld id="{B4A76FB0-2720-4B41-A830-A30D3281CC04}" type="datetimeFigureOut">
              <a:rPr lang="en-GB" smtClean="0"/>
              <a:t>17/05/2017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8706A04-6728-4AFC-952D-EECBAA13DAF2}" type="slidenum">
              <a:rPr lang="en-GB" smtClean="0"/>
              <a:t>‹#›</a:t>
            </a:fld>
            <a:endParaRPr lang="en-GB"/>
          </a:p>
        </p:txBody>
      </p:sp>
      <p:pic>
        <p:nvPicPr>
          <p:cNvPr id="7" name="Picture 2" descr="https://start-network.app.box.com/representation/file_version_99094262955/image_2048_jpg/1.jpg"/>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t="15503" r="64848" b="25586"/>
          <a:stretch/>
        </p:blipFill>
        <p:spPr bwMode="auto">
          <a:xfrm>
            <a:off x="251520" y="143806"/>
            <a:ext cx="3214254" cy="10529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931649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4A76FB0-2720-4B41-A830-A30D3281CC04}" type="datetimeFigureOut">
              <a:rPr lang="en-GB" smtClean="0"/>
              <a:t>17/05/2017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8706A04-6728-4AFC-952D-EECBAA13DAF2}" type="slidenum">
              <a:rPr lang="en-GB" smtClean="0"/>
              <a:t>‹#›</a:t>
            </a:fld>
            <a:endParaRPr lang="en-GB"/>
          </a:p>
        </p:txBody>
      </p:sp>
    </p:spTree>
    <p:extLst>
      <p:ext uri="{BB962C8B-B14F-4D97-AF65-F5344CB8AC3E}">
        <p14:creationId xmlns:p14="http://schemas.microsoft.com/office/powerpoint/2010/main" val="12378535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2708920"/>
            <a:ext cx="4038600" cy="341724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p:cNvSpPr>
            <a:spLocks noGrp="1"/>
          </p:cNvSpPr>
          <p:nvPr>
            <p:ph sz="half" idx="2"/>
          </p:nvPr>
        </p:nvSpPr>
        <p:spPr>
          <a:xfrm>
            <a:off x="4648200" y="2708920"/>
            <a:ext cx="4038600" cy="341724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Date Placeholder 4"/>
          <p:cNvSpPr>
            <a:spLocks noGrp="1"/>
          </p:cNvSpPr>
          <p:nvPr>
            <p:ph type="dt" sz="half" idx="10"/>
          </p:nvPr>
        </p:nvSpPr>
        <p:spPr/>
        <p:txBody>
          <a:bodyPr/>
          <a:lstStyle/>
          <a:p>
            <a:fld id="{B4A76FB0-2720-4B41-A830-A30D3281CC04}" type="datetimeFigureOut">
              <a:rPr lang="en-GB" smtClean="0"/>
              <a:t>17/05/2017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8706A04-6728-4AFC-952D-EECBAA13DAF2}" type="slidenum">
              <a:rPr lang="en-GB" smtClean="0"/>
              <a:t>‹#›</a:t>
            </a:fld>
            <a:endParaRPr lang="en-GB"/>
          </a:p>
        </p:txBody>
      </p:sp>
    </p:spTree>
    <p:extLst>
      <p:ext uri="{BB962C8B-B14F-4D97-AF65-F5344CB8AC3E}">
        <p14:creationId xmlns:p14="http://schemas.microsoft.com/office/powerpoint/2010/main" val="40000442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67544" y="1196752"/>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67544" y="2420888"/>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3140967"/>
            <a:ext cx="4040188" cy="298519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Text Placeholder 4"/>
          <p:cNvSpPr>
            <a:spLocks noGrp="1"/>
          </p:cNvSpPr>
          <p:nvPr>
            <p:ph type="body" sz="quarter" idx="3"/>
          </p:nvPr>
        </p:nvSpPr>
        <p:spPr>
          <a:xfrm>
            <a:off x="4644008" y="2420888"/>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3140967"/>
            <a:ext cx="4041775" cy="298519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7" name="Date Placeholder 6"/>
          <p:cNvSpPr>
            <a:spLocks noGrp="1"/>
          </p:cNvSpPr>
          <p:nvPr>
            <p:ph type="dt" sz="half" idx="10"/>
          </p:nvPr>
        </p:nvSpPr>
        <p:spPr/>
        <p:txBody>
          <a:bodyPr/>
          <a:lstStyle/>
          <a:p>
            <a:fld id="{B4A76FB0-2720-4B41-A830-A30D3281CC04}" type="datetimeFigureOut">
              <a:rPr lang="en-GB" smtClean="0"/>
              <a:t>17/05/2017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8706A04-6728-4AFC-952D-EECBAA13DAF2}" type="slidenum">
              <a:rPr lang="en-GB" smtClean="0"/>
              <a:t>‹#›</a:t>
            </a:fld>
            <a:endParaRPr lang="en-GB"/>
          </a:p>
        </p:txBody>
      </p:sp>
    </p:spTree>
    <p:extLst>
      <p:ext uri="{BB962C8B-B14F-4D97-AF65-F5344CB8AC3E}">
        <p14:creationId xmlns:p14="http://schemas.microsoft.com/office/powerpoint/2010/main" val="1449598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B4A76FB0-2720-4B41-A830-A30D3281CC04}" type="datetimeFigureOut">
              <a:rPr lang="en-GB" smtClean="0"/>
              <a:t>17/05/2017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8706A04-6728-4AFC-952D-EECBAA13DAF2}" type="slidenum">
              <a:rPr lang="en-GB" smtClean="0"/>
              <a:t>‹#›</a:t>
            </a:fld>
            <a:endParaRPr lang="en-GB"/>
          </a:p>
        </p:txBody>
      </p:sp>
    </p:spTree>
    <p:extLst>
      <p:ext uri="{BB962C8B-B14F-4D97-AF65-F5344CB8AC3E}">
        <p14:creationId xmlns:p14="http://schemas.microsoft.com/office/powerpoint/2010/main" val="12024839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A76FB0-2720-4B41-A830-A30D3281CC04}" type="datetimeFigureOut">
              <a:rPr lang="en-GB" smtClean="0"/>
              <a:t>17/05/2017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8706A04-6728-4AFC-952D-EECBAA13DAF2}" type="slidenum">
              <a:rPr lang="en-GB" smtClean="0"/>
              <a:t>‹#›</a:t>
            </a:fld>
            <a:endParaRPr lang="en-GB"/>
          </a:p>
        </p:txBody>
      </p:sp>
    </p:spTree>
    <p:extLst>
      <p:ext uri="{BB962C8B-B14F-4D97-AF65-F5344CB8AC3E}">
        <p14:creationId xmlns:p14="http://schemas.microsoft.com/office/powerpoint/2010/main" val="20129605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67544" y="1268760"/>
            <a:ext cx="3008313" cy="1162050"/>
          </a:xfrm>
        </p:spPr>
        <p:txBody>
          <a:bodyPr anchor="b"/>
          <a:lstStyle>
            <a:lvl1pPr algn="l">
              <a:defRPr sz="2000" b="1"/>
            </a:lvl1pPr>
          </a:lstStyle>
          <a:p>
            <a:r>
              <a:rPr lang="en-US" dirty="0"/>
              <a:t>Click to edit Master title style</a:t>
            </a:r>
            <a:endParaRPr lang="en-GB" dirty="0"/>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2492896"/>
            <a:ext cx="3008313" cy="363326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4A76FB0-2720-4B41-A830-A30D3281CC04}" type="datetimeFigureOut">
              <a:rPr lang="en-GB" smtClean="0"/>
              <a:t>17/05/2017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8706A04-6728-4AFC-952D-EECBAA13DAF2}" type="slidenum">
              <a:rPr lang="en-GB" smtClean="0"/>
              <a:t>‹#›</a:t>
            </a:fld>
            <a:endParaRPr lang="en-GB"/>
          </a:p>
        </p:txBody>
      </p:sp>
    </p:spTree>
    <p:extLst>
      <p:ext uri="{BB962C8B-B14F-4D97-AF65-F5344CB8AC3E}">
        <p14:creationId xmlns:p14="http://schemas.microsoft.com/office/powerpoint/2010/main" val="41922148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dirty="0"/>
              <a:t>Click to edit Master title style</a:t>
            </a:r>
            <a:endParaRPr lang="en-GB" dirty="0"/>
          </a:p>
        </p:txBody>
      </p:sp>
      <p:sp>
        <p:nvSpPr>
          <p:cNvPr id="3" name="Picture Placeholder 2"/>
          <p:cNvSpPr>
            <a:spLocks noGrp="1"/>
          </p:cNvSpPr>
          <p:nvPr>
            <p:ph type="pic" idx="1"/>
          </p:nvPr>
        </p:nvSpPr>
        <p:spPr>
          <a:xfrm>
            <a:off x="1792288" y="1412775"/>
            <a:ext cx="5486400" cy="331479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4A76FB0-2720-4B41-A830-A30D3281CC04}" type="datetimeFigureOut">
              <a:rPr lang="en-GB" smtClean="0"/>
              <a:t>17/05/2017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8706A04-6728-4AFC-952D-EECBAA13DAF2}" type="slidenum">
              <a:rPr lang="en-GB" smtClean="0"/>
              <a:t>‹#›</a:t>
            </a:fld>
            <a:endParaRPr lang="en-GB"/>
          </a:p>
        </p:txBody>
      </p:sp>
    </p:spTree>
    <p:extLst>
      <p:ext uri="{BB962C8B-B14F-4D97-AF65-F5344CB8AC3E}">
        <p14:creationId xmlns:p14="http://schemas.microsoft.com/office/powerpoint/2010/main" val="21211522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67544" y="1412776"/>
            <a:ext cx="8229600" cy="114300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457200" y="2708920"/>
            <a:ext cx="8229600" cy="341724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A76FB0-2720-4B41-A830-A30D3281CC04}" type="datetimeFigureOut">
              <a:rPr lang="en-GB" smtClean="0"/>
              <a:t>17/05/2017</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706A04-6728-4AFC-952D-EECBAA13DAF2}" type="slidenum">
              <a:rPr lang="en-GB" smtClean="0"/>
              <a:t>‹#›</a:t>
            </a:fld>
            <a:endParaRPr lang="en-GB"/>
          </a:p>
        </p:txBody>
      </p:sp>
      <p:pic>
        <p:nvPicPr>
          <p:cNvPr id="7" name="Picture 2" descr="https://start-network.app.box.com/representation/file_version_99094262955/image_2048_jpg/1.jpg"/>
          <p:cNvPicPr>
            <a:picLocks noChangeAspect="1" noChangeArrowheads="1"/>
          </p:cNvPicPr>
          <p:nvPr userDrawn="1"/>
        </p:nvPicPr>
        <p:blipFill rotWithShape="1">
          <a:blip r:embed="rId14">
            <a:extLst>
              <a:ext uri="{28A0092B-C50C-407E-A947-70E740481C1C}">
                <a14:useLocalDpi xmlns:a14="http://schemas.microsoft.com/office/drawing/2010/main" val="0"/>
              </a:ext>
            </a:extLst>
          </a:blip>
          <a:srcRect t="15503" r="64848" b="25586"/>
          <a:stretch/>
        </p:blipFill>
        <p:spPr bwMode="auto">
          <a:xfrm>
            <a:off x="133610" y="143807"/>
            <a:ext cx="3214254" cy="1052945"/>
          </a:xfrm>
          <a:prstGeom prst="rect">
            <a:avLst/>
          </a:prstGeom>
          <a:noFill/>
          <a:extLst>
            <a:ext uri="{909E8E84-426E-40DD-AFC4-6F175D3DCCD1}">
              <a14:hiddenFill xmlns:a14="http://schemas.microsoft.com/office/drawing/2010/main">
                <a:solidFill>
                  <a:srgbClr val="FFFFFF"/>
                </a:solidFill>
              </a14:hiddenFill>
            </a:ext>
          </a:extLst>
        </p:spPr>
      </p:pic>
      <p:sp>
        <p:nvSpPr>
          <p:cNvPr id="11" name="Hexagon 10"/>
          <p:cNvSpPr/>
          <p:nvPr userDrawn="1"/>
        </p:nvSpPr>
        <p:spPr>
          <a:xfrm>
            <a:off x="7484710" y="591032"/>
            <a:ext cx="702250" cy="685203"/>
          </a:xfrm>
          <a:prstGeom prst="hexagon">
            <a:avLst/>
          </a:prstGeom>
          <a:noFill/>
          <a:ln w="57150">
            <a:solidFill>
              <a:srgbClr val="696969">
                <a:alpha val="45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Hexagon 11"/>
          <p:cNvSpPr/>
          <p:nvPr userDrawn="1"/>
        </p:nvSpPr>
        <p:spPr>
          <a:xfrm>
            <a:off x="8169750" y="1021239"/>
            <a:ext cx="702250" cy="685203"/>
          </a:xfrm>
          <a:prstGeom prst="hexagon">
            <a:avLst/>
          </a:prstGeom>
          <a:noFill/>
          <a:ln w="57150">
            <a:solidFill>
              <a:srgbClr val="A12121">
                <a:alpha val="45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Hexagon 12"/>
          <p:cNvSpPr/>
          <p:nvPr userDrawn="1"/>
        </p:nvSpPr>
        <p:spPr>
          <a:xfrm>
            <a:off x="8172400" y="179991"/>
            <a:ext cx="702250" cy="685203"/>
          </a:xfrm>
          <a:prstGeom prst="hexagon">
            <a:avLst/>
          </a:prstGeom>
          <a:noFill/>
          <a:ln w="57150">
            <a:solidFill>
              <a:srgbClr val="F5DD2F">
                <a:alpha val="45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9800576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000" kern="1200">
          <a:solidFill>
            <a:schemeClr val="tx1"/>
          </a:solidFill>
          <a:latin typeface="Gotham" pitchFamily="50"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Gotham Book" pitchFamily="50"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Gotham Book" pitchFamily="50"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Gotham Book" pitchFamily="50"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Gotham Book" pitchFamily="50"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Gotham Book" pitchFamily="50"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44351" y="987412"/>
            <a:ext cx="6686549" cy="844712"/>
          </a:xfrm>
        </p:spPr>
        <p:txBody>
          <a:bodyPr>
            <a:noAutofit/>
          </a:bodyPr>
          <a:lstStyle/>
          <a:p>
            <a:pPr algn="ctr"/>
            <a:endParaRPr lang="en-GB" altLang="en-US" sz="3300" b="1" dirty="0">
              <a:solidFill>
                <a:schemeClr val="tx1"/>
              </a:solidFill>
              <a:latin typeface="Calibri Light" panose="020F0302020204030204" pitchFamily="34" charset="0"/>
              <a:ea typeface="Times New Roman" panose="02020603050405020304" pitchFamily="18" charset="0"/>
              <a:cs typeface="Times New Roman" panose="02020603050405020304" pitchFamily="18" charset="0"/>
            </a:endParaRPr>
          </a:p>
          <a:p>
            <a:pPr algn="ctr"/>
            <a:r>
              <a:rPr lang="en-GB" altLang="en-US" sz="3300" b="1" dirty="0">
                <a:solidFill>
                  <a:schemeClr val="tx1"/>
                </a:solidFill>
                <a:latin typeface="Calibri Light" panose="020F0302020204030204" pitchFamily="34" charset="0"/>
                <a:ea typeface="Times New Roman" panose="02020603050405020304" pitchFamily="18" charset="0"/>
                <a:cs typeface="Times New Roman" panose="02020603050405020304" pitchFamily="18" charset="0"/>
              </a:rPr>
              <a:t>START DEPP: Linking Preparedness Response and Resilience in Emergency Contexts</a:t>
            </a:r>
          </a:p>
          <a:p>
            <a:pPr algn="r" defTabSz="685800" eaLnBrk="0" fontAlgn="base" hangingPunct="0">
              <a:spcBef>
                <a:spcPct val="0"/>
              </a:spcBef>
              <a:spcAft>
                <a:spcPct val="0"/>
              </a:spcAft>
            </a:pPr>
            <a:r>
              <a:rPr lang="en-GB" altLang="en-US" sz="1800" b="1" dirty="0">
                <a:latin typeface="Calibri" panose="020F0502020204030204" pitchFamily="34" charset="0"/>
                <a:ea typeface="Calibri" panose="020F0502020204030204" pitchFamily="34" charset="0"/>
                <a:cs typeface="Times New Roman" panose="02020603050405020304" pitchFamily="18" charset="0"/>
              </a:rPr>
              <a:t> </a:t>
            </a:r>
            <a:endParaRPr lang="en-GB" altLang="en-US" sz="2100" b="1" dirty="0"/>
          </a:p>
          <a:p>
            <a:pPr algn="r" defTabSz="685800" eaLnBrk="0" fontAlgn="base" hangingPunct="0">
              <a:spcBef>
                <a:spcPct val="0"/>
              </a:spcBef>
              <a:spcAft>
                <a:spcPct val="0"/>
              </a:spcAft>
            </a:pPr>
            <a:r>
              <a:rPr lang="en-GB" altLang="en-US" sz="1800" b="1" dirty="0">
                <a:solidFill>
                  <a:schemeClr val="tx1"/>
                </a:solidFill>
                <a:latin typeface="Calibri" panose="020F0502020204030204" pitchFamily="34" charset="0"/>
                <a:ea typeface="Calibri" panose="020F0502020204030204" pitchFamily="34" charset="0"/>
                <a:cs typeface="Times New Roman" panose="02020603050405020304" pitchFamily="18" charset="0"/>
              </a:rPr>
              <a:t> </a:t>
            </a:r>
            <a:endParaRPr lang="en-GB" altLang="en-US" sz="2100" b="1" dirty="0">
              <a:solidFill>
                <a:schemeClr val="tx1"/>
              </a:solidFill>
            </a:endParaRPr>
          </a:p>
          <a:p>
            <a:pPr algn="r" defTabSz="685800" eaLnBrk="0" fontAlgn="base" hangingPunct="0">
              <a:spcBef>
                <a:spcPct val="0"/>
              </a:spcBef>
              <a:spcAft>
                <a:spcPct val="0"/>
              </a:spcAft>
            </a:pPr>
            <a:r>
              <a:rPr lang="en-GB" altLang="en-US" sz="1950" b="1" i="1" dirty="0">
                <a:solidFill>
                  <a:schemeClr val="tx1"/>
                </a:solidFill>
                <a:latin typeface="Calibri Light" panose="020F0302020204030204" pitchFamily="34" charset="0"/>
                <a:ea typeface="Times New Roman" panose="02020603050405020304" pitchFamily="18" charset="0"/>
                <a:cs typeface="Times New Roman" panose="02020603050405020304" pitchFamily="18" charset="0"/>
              </a:rPr>
              <a:t>Community Resilience Building in Humanitarian Response; Insights from Crises Survivors and First Responders</a:t>
            </a:r>
            <a:endParaRPr lang="en-GB" sz="1950" b="1" dirty="0">
              <a:solidFill>
                <a:schemeClr val="tx1"/>
              </a:solidFill>
            </a:endParaRPr>
          </a:p>
          <a:p>
            <a:pPr algn="ctr"/>
            <a:endParaRPr lang="en-GB" sz="1950" b="1" dirty="0">
              <a:solidFill>
                <a:schemeClr val="tx1"/>
              </a:solidFill>
              <a:latin typeface="Calibri Light" panose="020F0302020204030204" pitchFamily="34" charset="0"/>
              <a:cs typeface="Times New Roman" panose="02020603050405020304" pitchFamily="18" charset="0"/>
            </a:endParaRPr>
          </a:p>
          <a:p>
            <a:pPr algn="ctr"/>
            <a:r>
              <a:rPr lang="en-GB" sz="1950" b="1" dirty="0">
                <a:solidFill>
                  <a:schemeClr val="tx1"/>
                </a:solidFill>
                <a:latin typeface="Calibri Light" panose="020F0302020204030204" pitchFamily="34" charset="0"/>
                <a:cs typeface="Times New Roman" panose="02020603050405020304" pitchFamily="18" charset="0"/>
              </a:rPr>
              <a:t>May 2017</a:t>
            </a:r>
            <a:endParaRPr lang="en-GB" sz="1950" dirty="0">
              <a:solidFill>
                <a:schemeClr val="tx1"/>
              </a:solidFill>
            </a:endParaRPr>
          </a:p>
          <a:p>
            <a:pPr algn="ctr"/>
            <a:endParaRPr lang="en-GB" sz="3000" dirty="0"/>
          </a:p>
        </p:txBody>
      </p:sp>
    </p:spTree>
    <p:extLst>
      <p:ext uri="{BB962C8B-B14F-4D97-AF65-F5344CB8AC3E}">
        <p14:creationId xmlns:p14="http://schemas.microsoft.com/office/powerpoint/2010/main" val="41787572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99592" y="1700808"/>
            <a:ext cx="7128792" cy="4320480"/>
          </a:xfrm>
        </p:spPr>
        <p:txBody>
          <a:bodyPr>
            <a:normAutofit lnSpcReduction="10000"/>
          </a:bodyPr>
          <a:lstStyle/>
          <a:p>
            <a:pPr marL="0" indent="0">
              <a:lnSpc>
                <a:spcPct val="150000"/>
              </a:lnSpc>
              <a:spcBef>
                <a:spcPts val="450"/>
              </a:spcBef>
              <a:spcAft>
                <a:spcPts val="450"/>
              </a:spcAft>
              <a:buNone/>
            </a:pPr>
            <a:r>
              <a:rPr lang="en-GB" sz="1800" b="1" i="1" dirty="0"/>
              <a:t>6. Livelihoods and savings </a:t>
            </a:r>
          </a:p>
          <a:p>
            <a:pPr marL="0" indent="0">
              <a:lnSpc>
                <a:spcPct val="150000"/>
              </a:lnSpc>
              <a:spcBef>
                <a:spcPts val="450"/>
              </a:spcBef>
              <a:spcAft>
                <a:spcPts val="450"/>
              </a:spcAft>
              <a:buNone/>
            </a:pPr>
            <a:endParaRPr lang="en-GB" sz="1800" dirty="0"/>
          </a:p>
          <a:p>
            <a:pPr>
              <a:lnSpc>
                <a:spcPct val="150000"/>
              </a:lnSpc>
              <a:spcBef>
                <a:spcPts val="450"/>
              </a:spcBef>
              <a:spcAft>
                <a:spcPts val="450"/>
              </a:spcAft>
            </a:pPr>
            <a:r>
              <a:rPr lang="en-GB" sz="1800" dirty="0"/>
              <a:t>Lastly, crisis survivors stressed the importance of capacity building on livelihoods and savings. </a:t>
            </a:r>
          </a:p>
          <a:p>
            <a:pPr>
              <a:lnSpc>
                <a:spcPct val="150000"/>
              </a:lnSpc>
              <a:spcBef>
                <a:spcPts val="450"/>
              </a:spcBef>
              <a:spcAft>
                <a:spcPts val="450"/>
              </a:spcAft>
            </a:pPr>
            <a:r>
              <a:rPr lang="en-GB" sz="1800" dirty="0"/>
              <a:t>A focus on sustainable livelihoods is often missed in humanitarian response. </a:t>
            </a:r>
          </a:p>
          <a:p>
            <a:pPr>
              <a:lnSpc>
                <a:spcPct val="150000"/>
              </a:lnSpc>
              <a:spcBef>
                <a:spcPts val="450"/>
              </a:spcBef>
              <a:spcAft>
                <a:spcPts val="450"/>
              </a:spcAft>
            </a:pPr>
            <a:r>
              <a:rPr lang="en-GB" sz="1800" dirty="0"/>
              <a:t>Communities cannot bounce back better unless there can independently earn enough to save a surplus of money and resources as a safety net in the event of a future crisis. </a:t>
            </a:r>
          </a:p>
          <a:p>
            <a:endParaRPr lang="en-GB" dirty="0"/>
          </a:p>
        </p:txBody>
      </p:sp>
    </p:spTree>
    <p:extLst>
      <p:ext uri="{BB962C8B-B14F-4D97-AF65-F5344CB8AC3E}">
        <p14:creationId xmlns:p14="http://schemas.microsoft.com/office/powerpoint/2010/main" val="33879100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51520" y="1412776"/>
            <a:ext cx="8501955" cy="4732637"/>
          </a:xfrm>
        </p:spPr>
        <p:txBody>
          <a:bodyPr>
            <a:normAutofit lnSpcReduction="10000"/>
          </a:bodyPr>
          <a:lstStyle/>
          <a:p>
            <a:pPr>
              <a:lnSpc>
                <a:spcPct val="150000"/>
              </a:lnSpc>
              <a:spcBef>
                <a:spcPts val="450"/>
              </a:spcBef>
              <a:spcAft>
                <a:spcPts val="450"/>
              </a:spcAft>
            </a:pPr>
            <a:r>
              <a:rPr lang="en-GB" sz="1400" b="1" u="sng" dirty="0">
                <a:solidFill>
                  <a:schemeClr val="tx1"/>
                </a:solidFill>
              </a:rPr>
              <a:t>The LPRR Study’s Aim</a:t>
            </a:r>
          </a:p>
          <a:p>
            <a:pPr marL="214313" indent="-214313">
              <a:lnSpc>
                <a:spcPct val="150000"/>
              </a:lnSpc>
              <a:spcBef>
                <a:spcPts val="450"/>
              </a:spcBef>
              <a:spcAft>
                <a:spcPts val="450"/>
              </a:spcAft>
              <a:buFont typeface="Arial" panose="020B0604020202020204" pitchFamily="34" charset="0"/>
              <a:buChar char="•"/>
            </a:pPr>
            <a:r>
              <a:rPr lang="en-GB" sz="1400" dirty="0">
                <a:solidFill>
                  <a:schemeClr val="tx1"/>
                </a:solidFill>
              </a:rPr>
              <a:t>To capture the recommendations and perceptions made by local stakeholders (first responders and crises survivors) for how humanitarian response can be strengthened to enable (and not undermine) long term community resilience building. </a:t>
            </a:r>
          </a:p>
          <a:p>
            <a:pPr marL="214313" indent="-214313">
              <a:lnSpc>
                <a:spcPct val="150000"/>
              </a:lnSpc>
              <a:spcBef>
                <a:spcPts val="450"/>
              </a:spcBef>
              <a:spcAft>
                <a:spcPts val="450"/>
              </a:spcAft>
              <a:buFont typeface="Arial" panose="020B0604020202020204" pitchFamily="34" charset="0"/>
              <a:buChar char="•"/>
            </a:pPr>
            <a:endParaRPr lang="en-GB" sz="1400" dirty="0">
              <a:solidFill>
                <a:schemeClr val="tx1"/>
              </a:solidFill>
            </a:endParaRPr>
          </a:p>
          <a:p>
            <a:pPr>
              <a:lnSpc>
                <a:spcPct val="150000"/>
              </a:lnSpc>
              <a:spcBef>
                <a:spcPts val="450"/>
              </a:spcBef>
              <a:spcAft>
                <a:spcPts val="450"/>
              </a:spcAft>
            </a:pPr>
            <a:r>
              <a:rPr lang="en-GB" sz="1400" b="1" u="sng" dirty="0">
                <a:solidFill>
                  <a:schemeClr val="tx1"/>
                </a:solidFill>
              </a:rPr>
              <a:t>What is new? What is our contribution to the debate? </a:t>
            </a:r>
          </a:p>
          <a:p>
            <a:pPr marL="257175" indent="-257175">
              <a:lnSpc>
                <a:spcPct val="150000"/>
              </a:lnSpc>
              <a:spcBef>
                <a:spcPts val="450"/>
              </a:spcBef>
              <a:spcAft>
                <a:spcPts val="450"/>
              </a:spcAft>
              <a:buFont typeface="+mj-lt"/>
              <a:buAutoNum type="arabicPeriod"/>
            </a:pPr>
            <a:r>
              <a:rPr lang="en-GB" sz="1400" dirty="0">
                <a:solidFill>
                  <a:schemeClr val="tx1"/>
                </a:solidFill>
              </a:rPr>
              <a:t>Recent calls to re-open the debate and apply research to understand how resilience can offer the answer this ongoing debate has inspired this LPRR project and study.</a:t>
            </a:r>
          </a:p>
          <a:p>
            <a:pPr marL="257175" indent="-257175">
              <a:lnSpc>
                <a:spcPct val="150000"/>
              </a:lnSpc>
              <a:spcBef>
                <a:spcPts val="450"/>
              </a:spcBef>
              <a:spcAft>
                <a:spcPts val="450"/>
              </a:spcAft>
              <a:buFont typeface="+mj-lt"/>
              <a:buAutoNum type="arabicPeriod"/>
            </a:pPr>
            <a:r>
              <a:rPr lang="en-GB" sz="1400" dirty="0">
                <a:solidFill>
                  <a:schemeClr val="tx1"/>
                </a:solidFill>
              </a:rPr>
              <a:t>The LPRR project identified two gaps in existing research:</a:t>
            </a:r>
          </a:p>
          <a:p>
            <a:pPr marL="257175" indent="-257175">
              <a:lnSpc>
                <a:spcPct val="150000"/>
              </a:lnSpc>
              <a:spcBef>
                <a:spcPts val="450"/>
              </a:spcBef>
              <a:spcAft>
                <a:spcPts val="450"/>
              </a:spcAft>
              <a:buFont typeface="+mj-lt"/>
              <a:buAutoNum type="arabicPeriod"/>
            </a:pPr>
            <a:r>
              <a:rPr lang="en-GB" sz="1400" dirty="0">
                <a:solidFill>
                  <a:schemeClr val="tx1"/>
                </a:solidFill>
              </a:rPr>
              <a:t>A lack of knowledge that focuses on asking crises survivors and first responders their recommendations </a:t>
            </a:r>
          </a:p>
          <a:p>
            <a:pPr marL="257175" indent="-257175">
              <a:lnSpc>
                <a:spcPct val="150000"/>
              </a:lnSpc>
              <a:spcBef>
                <a:spcPts val="450"/>
              </a:spcBef>
              <a:spcAft>
                <a:spcPts val="450"/>
              </a:spcAft>
              <a:buFont typeface="+mj-lt"/>
              <a:buAutoNum type="arabicPeriod"/>
            </a:pPr>
            <a:r>
              <a:rPr lang="en-GB" sz="1400" dirty="0">
                <a:solidFill>
                  <a:schemeClr val="tx1"/>
                </a:solidFill>
              </a:rPr>
              <a:t>A lack of systematic implementation and evaluation of practical recommendations </a:t>
            </a:r>
          </a:p>
          <a:p>
            <a:endParaRPr lang="en-GB" sz="900" dirty="0"/>
          </a:p>
        </p:txBody>
      </p:sp>
    </p:spTree>
    <p:extLst>
      <p:ext uri="{BB962C8B-B14F-4D97-AF65-F5344CB8AC3E}">
        <p14:creationId xmlns:p14="http://schemas.microsoft.com/office/powerpoint/2010/main" val="11452762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412776"/>
            <a:ext cx="7920880" cy="4968552"/>
          </a:xfrm>
        </p:spPr>
        <p:txBody>
          <a:bodyPr>
            <a:noAutofit/>
          </a:bodyPr>
          <a:lstStyle/>
          <a:p>
            <a:r>
              <a:rPr lang="en-GB" sz="1800" b="1" u="sng" dirty="0"/>
              <a:t>Perception of Resilience</a:t>
            </a:r>
          </a:p>
          <a:p>
            <a:endParaRPr lang="en-GB" sz="1400" b="1" dirty="0"/>
          </a:p>
          <a:p>
            <a:r>
              <a:rPr lang="en-GB" sz="1400" dirty="0"/>
              <a:t>The factors that underpinned resilience varied depending on the context and individual (for example the need for flood walls, secure income, land rights, early warning systems etc.) </a:t>
            </a:r>
          </a:p>
          <a:p>
            <a:pPr marL="0" indent="0">
              <a:buNone/>
            </a:pPr>
            <a:endParaRPr lang="en-GB" sz="1400" dirty="0"/>
          </a:p>
          <a:p>
            <a:r>
              <a:rPr lang="en-GB" sz="1400" dirty="0"/>
              <a:t>However, in 7 of the case studies (with the only exception being the DRC where there was a lack of data to verify) the crises survivors felt that resilience meant both </a:t>
            </a:r>
            <a:r>
              <a:rPr lang="en-GB" sz="1400" b="1" dirty="0"/>
              <a:t>independence </a:t>
            </a:r>
            <a:r>
              <a:rPr lang="en-GB" sz="1400" dirty="0"/>
              <a:t>and</a:t>
            </a:r>
            <a:r>
              <a:rPr lang="en-GB" sz="1400" b="1" dirty="0"/>
              <a:t> support when needed</a:t>
            </a:r>
            <a:r>
              <a:rPr lang="en-GB" sz="1400" dirty="0"/>
              <a:t>. </a:t>
            </a:r>
          </a:p>
          <a:p>
            <a:pPr marL="0" indent="0" algn="ctr">
              <a:buNone/>
            </a:pPr>
            <a:endParaRPr lang="en-GB" sz="1400" b="1" i="1" dirty="0"/>
          </a:p>
          <a:p>
            <a:pPr marL="0" indent="0" algn="ctr">
              <a:buNone/>
            </a:pPr>
            <a:r>
              <a:rPr lang="en-GB" sz="1400" b="1" i="1" dirty="0"/>
              <a:t>“Resilience means having the skills and capacity to look after yourself whilst knowing how and where to ask for support when needed.</a:t>
            </a:r>
            <a:r>
              <a:rPr lang="en-GB" sz="1400" dirty="0"/>
              <a:t>”(LPRR Local Stakeholders)</a:t>
            </a:r>
          </a:p>
          <a:p>
            <a:pPr marL="0" indent="0" algn="ctr">
              <a:buNone/>
            </a:pPr>
            <a:endParaRPr lang="en-GB" sz="1400" dirty="0"/>
          </a:p>
          <a:p>
            <a:r>
              <a:rPr lang="en-GB" sz="1400" dirty="0"/>
              <a:t>It is important to note that respondents felt independence to be free from international support; not their own government. </a:t>
            </a:r>
          </a:p>
          <a:p>
            <a:pPr marL="0" indent="0">
              <a:buNone/>
            </a:pPr>
            <a:endParaRPr lang="en-GB" sz="1400" dirty="0"/>
          </a:p>
          <a:p>
            <a:r>
              <a:rPr lang="en-GB" sz="1400" dirty="0"/>
              <a:t>Good governance and a strong local and national government capacity are two aspects that respondents felt are required to become independent. </a:t>
            </a:r>
          </a:p>
          <a:p>
            <a:endParaRPr lang="en-GB" b="1" dirty="0"/>
          </a:p>
        </p:txBody>
      </p:sp>
    </p:spTree>
    <p:extLst>
      <p:ext uri="{BB962C8B-B14F-4D97-AF65-F5344CB8AC3E}">
        <p14:creationId xmlns:p14="http://schemas.microsoft.com/office/powerpoint/2010/main" val="1022782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15616" y="1412776"/>
            <a:ext cx="7387337" cy="5154823"/>
          </a:xfrm>
        </p:spPr>
        <p:txBody>
          <a:bodyPr>
            <a:normAutofit/>
          </a:bodyPr>
          <a:lstStyle/>
          <a:p>
            <a:pPr marL="0" indent="0" algn="ctr">
              <a:lnSpc>
                <a:spcPct val="150000"/>
              </a:lnSpc>
              <a:spcBef>
                <a:spcPts val="450"/>
              </a:spcBef>
              <a:spcAft>
                <a:spcPts val="450"/>
              </a:spcAft>
              <a:buNone/>
            </a:pPr>
            <a:r>
              <a:rPr lang="en-GB" b="1" u="sng" dirty="0">
                <a:latin typeface="Gotham Book"/>
              </a:rPr>
              <a:t>6 No Regrets</a:t>
            </a:r>
            <a:endParaRPr lang="en-GB" sz="1600" dirty="0">
              <a:latin typeface="Gotham Book"/>
            </a:endParaRPr>
          </a:p>
          <a:p>
            <a:pPr>
              <a:lnSpc>
                <a:spcPct val="150000"/>
              </a:lnSpc>
              <a:spcBef>
                <a:spcPts val="450"/>
              </a:spcBef>
              <a:spcAft>
                <a:spcPts val="450"/>
              </a:spcAft>
              <a:buFont typeface="+mj-lt"/>
              <a:buAutoNum type="arabicPeriod"/>
            </a:pPr>
            <a:r>
              <a:rPr lang="en-GB" sz="1600" dirty="0">
                <a:latin typeface="Gotham Book"/>
              </a:rPr>
              <a:t>Allow and enable the community to co-run the response</a:t>
            </a:r>
          </a:p>
          <a:p>
            <a:pPr>
              <a:lnSpc>
                <a:spcPct val="150000"/>
              </a:lnSpc>
              <a:spcBef>
                <a:spcPts val="450"/>
              </a:spcBef>
              <a:spcAft>
                <a:spcPts val="450"/>
              </a:spcAft>
              <a:buFont typeface="+mj-lt"/>
              <a:buAutoNum type="arabicPeriod"/>
            </a:pPr>
            <a:r>
              <a:rPr lang="en-GB" sz="1600" dirty="0">
                <a:latin typeface="Gotham Book"/>
              </a:rPr>
              <a:t>Coordinate Interventions and work with the government </a:t>
            </a:r>
          </a:p>
          <a:p>
            <a:pPr>
              <a:lnSpc>
                <a:spcPct val="150000"/>
              </a:lnSpc>
              <a:spcBef>
                <a:spcPts val="450"/>
              </a:spcBef>
              <a:spcAft>
                <a:spcPts val="450"/>
              </a:spcAft>
              <a:buFont typeface="+mj-lt"/>
              <a:buAutoNum type="arabicPeriod"/>
            </a:pPr>
            <a:r>
              <a:rPr lang="en-GB" sz="1600" dirty="0">
                <a:latin typeface="Gotham Book"/>
              </a:rPr>
              <a:t>Support community cohesion and establish effective two way communication between crises survivors and implementing organisations </a:t>
            </a:r>
          </a:p>
          <a:p>
            <a:pPr>
              <a:lnSpc>
                <a:spcPct val="150000"/>
              </a:lnSpc>
              <a:spcBef>
                <a:spcPts val="450"/>
              </a:spcBef>
              <a:spcAft>
                <a:spcPts val="450"/>
              </a:spcAft>
              <a:buFont typeface="+mj-lt"/>
              <a:buAutoNum type="arabicPeriod" startAt="4"/>
            </a:pPr>
            <a:r>
              <a:rPr lang="en-GB" sz="1600" dirty="0">
                <a:latin typeface="Gotham Book"/>
              </a:rPr>
              <a:t>Address underlying causes of vulnerability: protect and prepare</a:t>
            </a:r>
          </a:p>
          <a:p>
            <a:pPr>
              <a:lnSpc>
                <a:spcPct val="150000"/>
              </a:lnSpc>
              <a:spcBef>
                <a:spcPts val="450"/>
              </a:spcBef>
              <a:spcAft>
                <a:spcPts val="450"/>
              </a:spcAft>
              <a:buFont typeface="+mj-lt"/>
              <a:buAutoNum type="arabicPeriod" startAt="4"/>
            </a:pPr>
            <a:r>
              <a:rPr lang="en-GB" sz="1600" dirty="0">
                <a:latin typeface="Gotham Book"/>
              </a:rPr>
              <a:t>Psycho social support and </a:t>
            </a:r>
          </a:p>
          <a:p>
            <a:pPr>
              <a:lnSpc>
                <a:spcPct val="150000"/>
              </a:lnSpc>
              <a:spcBef>
                <a:spcPts val="450"/>
              </a:spcBef>
              <a:spcAft>
                <a:spcPts val="450"/>
              </a:spcAft>
              <a:buFont typeface="+mj-lt"/>
              <a:buAutoNum type="arabicPeriod" startAt="4"/>
            </a:pPr>
            <a:r>
              <a:rPr lang="en-GB" sz="1600" dirty="0">
                <a:latin typeface="Gotham Book"/>
              </a:rPr>
              <a:t>Livelihoods, income generation, cash and savings </a:t>
            </a:r>
          </a:p>
          <a:p>
            <a:pPr marL="0" indent="0">
              <a:buNone/>
            </a:pPr>
            <a:endParaRPr lang="en-GB" dirty="0">
              <a:solidFill>
                <a:schemeClr val="tx1"/>
              </a:solidFill>
              <a:latin typeface="Calibri" panose="020F0502020204030204" pitchFamily="34" charset="0"/>
            </a:endParaRPr>
          </a:p>
        </p:txBody>
      </p:sp>
    </p:spTree>
    <p:extLst>
      <p:ext uri="{BB962C8B-B14F-4D97-AF65-F5344CB8AC3E}">
        <p14:creationId xmlns:p14="http://schemas.microsoft.com/office/powerpoint/2010/main" val="21520264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55576" y="1556792"/>
            <a:ext cx="7344816" cy="4824536"/>
          </a:xfrm>
        </p:spPr>
        <p:txBody>
          <a:bodyPr>
            <a:normAutofit/>
          </a:bodyPr>
          <a:lstStyle/>
          <a:p>
            <a:pPr marL="0" indent="0">
              <a:lnSpc>
                <a:spcPct val="150000"/>
              </a:lnSpc>
              <a:spcBef>
                <a:spcPts val="450"/>
              </a:spcBef>
              <a:spcAft>
                <a:spcPts val="450"/>
              </a:spcAft>
              <a:buNone/>
            </a:pPr>
            <a:r>
              <a:rPr lang="en-GB" sz="1600" b="1" i="1" dirty="0"/>
              <a:t>1. Allow and enable the community to co-run the response</a:t>
            </a:r>
            <a:endParaRPr lang="en-GB" sz="1600" dirty="0"/>
          </a:p>
          <a:p>
            <a:pPr>
              <a:lnSpc>
                <a:spcPct val="150000"/>
              </a:lnSpc>
              <a:spcBef>
                <a:spcPts val="450"/>
              </a:spcBef>
              <a:spcAft>
                <a:spcPts val="450"/>
              </a:spcAft>
            </a:pPr>
            <a:r>
              <a:rPr lang="en-GB" sz="1600" dirty="0"/>
              <a:t>Humanitarian interventions should be run by those living at risk.  </a:t>
            </a:r>
          </a:p>
          <a:p>
            <a:pPr>
              <a:lnSpc>
                <a:spcPct val="150000"/>
              </a:lnSpc>
              <a:spcBef>
                <a:spcPts val="450"/>
              </a:spcBef>
              <a:spcAft>
                <a:spcPts val="450"/>
              </a:spcAft>
            </a:pPr>
            <a:r>
              <a:rPr lang="en-GB" sz="1600" dirty="0"/>
              <a:t>A lack of participation risks fragmenting social cohesion, increasing stress and anxiety and inappropriate or untimely aid. </a:t>
            </a:r>
          </a:p>
          <a:p>
            <a:pPr>
              <a:lnSpc>
                <a:spcPct val="150000"/>
              </a:lnSpc>
              <a:spcBef>
                <a:spcPts val="450"/>
              </a:spcBef>
              <a:spcAft>
                <a:spcPts val="450"/>
              </a:spcAft>
            </a:pPr>
            <a:r>
              <a:rPr lang="en-GB" sz="1600" dirty="0"/>
              <a:t>Crises survivors have expressed that they would like to be involved from the offset and empowered to run the intervention themselves, with the support of the international non-government organisations and local non-government organisations. </a:t>
            </a:r>
          </a:p>
          <a:p>
            <a:pPr>
              <a:lnSpc>
                <a:spcPct val="150000"/>
              </a:lnSpc>
              <a:spcBef>
                <a:spcPts val="450"/>
              </a:spcBef>
              <a:spcAft>
                <a:spcPts val="450"/>
              </a:spcAft>
            </a:pPr>
            <a:r>
              <a:rPr lang="en-GB" sz="1600" dirty="0"/>
              <a:t>This would increase efficiency, ensure appropriate support and allow the community to take charge of their own future. </a:t>
            </a:r>
          </a:p>
          <a:p>
            <a:endParaRPr lang="en-GB" sz="2000" dirty="0"/>
          </a:p>
        </p:txBody>
      </p:sp>
    </p:spTree>
    <p:extLst>
      <p:ext uri="{BB962C8B-B14F-4D97-AF65-F5344CB8AC3E}">
        <p14:creationId xmlns:p14="http://schemas.microsoft.com/office/powerpoint/2010/main" val="14634230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55576" y="1556792"/>
            <a:ext cx="7344816" cy="4680520"/>
          </a:xfrm>
        </p:spPr>
        <p:txBody>
          <a:bodyPr>
            <a:normAutofit/>
          </a:bodyPr>
          <a:lstStyle/>
          <a:p>
            <a:pPr marL="0" indent="0">
              <a:lnSpc>
                <a:spcPct val="150000"/>
              </a:lnSpc>
              <a:spcBef>
                <a:spcPts val="450"/>
              </a:spcBef>
              <a:spcAft>
                <a:spcPts val="450"/>
              </a:spcAft>
              <a:buNone/>
            </a:pPr>
            <a:r>
              <a:rPr lang="en-GB" sz="1500" b="1" i="1" dirty="0"/>
              <a:t>2. Coordinate interventions and work with the government </a:t>
            </a:r>
            <a:endParaRPr lang="en-GB" dirty="0"/>
          </a:p>
          <a:p>
            <a:pPr>
              <a:lnSpc>
                <a:spcPct val="150000"/>
              </a:lnSpc>
              <a:spcBef>
                <a:spcPts val="450"/>
              </a:spcBef>
              <a:spcAft>
                <a:spcPts val="450"/>
              </a:spcAft>
            </a:pPr>
            <a:r>
              <a:rPr lang="en-GB" sz="1500" dirty="0"/>
              <a:t>Interventions should be coordinated better. </a:t>
            </a:r>
          </a:p>
          <a:p>
            <a:pPr>
              <a:lnSpc>
                <a:spcPct val="150000"/>
              </a:lnSpc>
              <a:spcBef>
                <a:spcPts val="450"/>
              </a:spcBef>
              <a:spcAft>
                <a:spcPts val="450"/>
              </a:spcAft>
            </a:pPr>
            <a:r>
              <a:rPr lang="en-GB" sz="1500" dirty="0"/>
              <a:t>A number of crisis survivors called for just one organisation to work in the community, avoiding the confusion, anxiety and duplication that multiple actors can create. </a:t>
            </a:r>
          </a:p>
          <a:p>
            <a:pPr>
              <a:lnSpc>
                <a:spcPct val="150000"/>
              </a:lnSpc>
              <a:spcBef>
                <a:spcPts val="450"/>
              </a:spcBef>
              <a:spcAft>
                <a:spcPts val="450"/>
              </a:spcAft>
            </a:pPr>
            <a:r>
              <a:rPr lang="en-GB" sz="1500" dirty="0"/>
              <a:t>All interventions should be designed to coordinate and work with all levels of the government.  </a:t>
            </a:r>
          </a:p>
          <a:p>
            <a:pPr>
              <a:lnSpc>
                <a:spcPct val="150000"/>
              </a:lnSpc>
              <a:spcBef>
                <a:spcPts val="450"/>
              </a:spcBef>
              <a:spcAft>
                <a:spcPts val="450"/>
              </a:spcAft>
            </a:pPr>
            <a:r>
              <a:rPr lang="en-GB" sz="1500" dirty="0"/>
              <a:t>To build long term resilience, humanitarian interventions should both encourage governments to take responsibility and support governments to build their capacity to do so. </a:t>
            </a:r>
          </a:p>
          <a:p>
            <a:endParaRPr lang="en-GB" dirty="0"/>
          </a:p>
        </p:txBody>
      </p:sp>
    </p:spTree>
    <p:extLst>
      <p:ext uri="{BB962C8B-B14F-4D97-AF65-F5344CB8AC3E}">
        <p14:creationId xmlns:p14="http://schemas.microsoft.com/office/powerpoint/2010/main" val="35215075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7584" y="1916832"/>
            <a:ext cx="7488832" cy="4392488"/>
          </a:xfrm>
        </p:spPr>
        <p:txBody>
          <a:bodyPr>
            <a:normAutofit/>
          </a:bodyPr>
          <a:lstStyle/>
          <a:p>
            <a:pPr marL="0" indent="0">
              <a:lnSpc>
                <a:spcPct val="150000"/>
              </a:lnSpc>
              <a:spcBef>
                <a:spcPts val="450"/>
              </a:spcBef>
              <a:spcAft>
                <a:spcPts val="450"/>
              </a:spcAft>
              <a:buNone/>
            </a:pPr>
            <a:r>
              <a:rPr lang="en-GB" sz="1425" b="1" i="1" dirty="0"/>
              <a:t>3. Support community cohesion and establish effective two-way communication between crises survivors and implementing organisations </a:t>
            </a:r>
          </a:p>
          <a:p>
            <a:pPr marL="0" indent="0">
              <a:lnSpc>
                <a:spcPct val="150000"/>
              </a:lnSpc>
              <a:spcBef>
                <a:spcPts val="450"/>
              </a:spcBef>
              <a:spcAft>
                <a:spcPts val="450"/>
              </a:spcAft>
              <a:buNone/>
            </a:pPr>
            <a:endParaRPr lang="en-GB" sz="1425" dirty="0"/>
          </a:p>
          <a:p>
            <a:pPr>
              <a:lnSpc>
                <a:spcPct val="150000"/>
              </a:lnSpc>
              <a:spcBef>
                <a:spcPts val="450"/>
              </a:spcBef>
              <a:spcAft>
                <a:spcPts val="450"/>
              </a:spcAft>
            </a:pPr>
            <a:r>
              <a:rPr lang="en-GB" sz="1425" dirty="0"/>
              <a:t>Social cohesion and community togetherness is an essential attribute required for resilience. Poor communication is a cause of negative impact on community cohesion. </a:t>
            </a:r>
          </a:p>
          <a:p>
            <a:pPr marL="0" indent="0">
              <a:lnSpc>
                <a:spcPct val="150000"/>
              </a:lnSpc>
              <a:spcBef>
                <a:spcPts val="450"/>
              </a:spcBef>
              <a:spcAft>
                <a:spcPts val="450"/>
              </a:spcAft>
              <a:buNone/>
            </a:pPr>
            <a:endParaRPr lang="en-GB" sz="1425" dirty="0"/>
          </a:p>
          <a:p>
            <a:pPr>
              <a:lnSpc>
                <a:spcPct val="150000"/>
              </a:lnSpc>
              <a:spcBef>
                <a:spcPts val="450"/>
              </a:spcBef>
              <a:spcAft>
                <a:spcPts val="450"/>
              </a:spcAft>
            </a:pPr>
            <a:r>
              <a:rPr lang="en-GB" sz="1425" dirty="0"/>
              <a:t>Effective, two-way communication between the community and humanitarian organisations is an essential aspect of a humanitarian response.  </a:t>
            </a:r>
          </a:p>
          <a:p>
            <a:endParaRPr lang="en-GB" dirty="0"/>
          </a:p>
        </p:txBody>
      </p:sp>
    </p:spTree>
    <p:extLst>
      <p:ext uri="{BB962C8B-B14F-4D97-AF65-F5344CB8AC3E}">
        <p14:creationId xmlns:p14="http://schemas.microsoft.com/office/powerpoint/2010/main" val="36082015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55575" y="1772816"/>
            <a:ext cx="7632849" cy="4608512"/>
          </a:xfrm>
        </p:spPr>
        <p:txBody>
          <a:bodyPr>
            <a:normAutofit/>
          </a:bodyPr>
          <a:lstStyle/>
          <a:p>
            <a:pPr marL="0" indent="0">
              <a:lnSpc>
                <a:spcPct val="150000"/>
              </a:lnSpc>
              <a:spcBef>
                <a:spcPts val="450"/>
              </a:spcBef>
              <a:spcAft>
                <a:spcPts val="450"/>
              </a:spcAft>
              <a:buNone/>
            </a:pPr>
            <a:r>
              <a:rPr lang="en-GB" sz="1500" b="1" i="1" dirty="0"/>
              <a:t>4. Address underlying causes of vulnerability: protect, prepare, advocate</a:t>
            </a:r>
            <a:endParaRPr lang="en-GB" sz="1500" dirty="0"/>
          </a:p>
          <a:p>
            <a:pPr>
              <a:lnSpc>
                <a:spcPct val="150000"/>
              </a:lnSpc>
              <a:spcBef>
                <a:spcPts val="450"/>
              </a:spcBef>
              <a:spcAft>
                <a:spcPts val="450"/>
              </a:spcAft>
            </a:pPr>
            <a:r>
              <a:rPr lang="en-GB" sz="1500" dirty="0"/>
              <a:t>Tackle root causes of vulnerability from the offset. </a:t>
            </a:r>
          </a:p>
          <a:p>
            <a:pPr>
              <a:lnSpc>
                <a:spcPct val="150000"/>
              </a:lnSpc>
              <a:spcBef>
                <a:spcPts val="450"/>
              </a:spcBef>
              <a:spcAft>
                <a:spcPts val="450"/>
              </a:spcAft>
            </a:pPr>
            <a:r>
              <a:rPr lang="en-GB" sz="1500" dirty="0"/>
              <a:t>A lack of independence or empowerment and societal inequalities produce vulnerability and limit resilience building.  </a:t>
            </a:r>
          </a:p>
          <a:p>
            <a:pPr>
              <a:lnSpc>
                <a:spcPct val="150000"/>
              </a:lnSpc>
              <a:spcBef>
                <a:spcPts val="450"/>
              </a:spcBef>
              <a:spcAft>
                <a:spcPts val="450"/>
              </a:spcAft>
            </a:pPr>
            <a:r>
              <a:rPr lang="en-GB" sz="1500" dirty="0"/>
              <a:t>Transformational resilience requires tackling these root causes and the power structures that enforce them. </a:t>
            </a:r>
          </a:p>
          <a:p>
            <a:pPr>
              <a:lnSpc>
                <a:spcPct val="150000"/>
              </a:lnSpc>
              <a:spcBef>
                <a:spcPts val="450"/>
              </a:spcBef>
              <a:spcAft>
                <a:spcPts val="450"/>
              </a:spcAft>
            </a:pPr>
            <a:r>
              <a:rPr lang="en-GB" sz="1500" dirty="0"/>
              <a:t>The most effective way to approach this is by advocating for protection and human rights directly after a crisis. </a:t>
            </a:r>
          </a:p>
          <a:p>
            <a:endParaRPr lang="en-GB" dirty="0"/>
          </a:p>
        </p:txBody>
      </p:sp>
    </p:spTree>
    <p:extLst>
      <p:ext uri="{BB962C8B-B14F-4D97-AF65-F5344CB8AC3E}">
        <p14:creationId xmlns:p14="http://schemas.microsoft.com/office/powerpoint/2010/main" val="39487852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3568" y="1844824"/>
            <a:ext cx="7488832" cy="4464496"/>
          </a:xfrm>
        </p:spPr>
        <p:txBody>
          <a:bodyPr>
            <a:normAutofit/>
          </a:bodyPr>
          <a:lstStyle/>
          <a:p>
            <a:pPr marL="0" indent="0">
              <a:lnSpc>
                <a:spcPct val="150000"/>
              </a:lnSpc>
              <a:spcBef>
                <a:spcPts val="450"/>
              </a:spcBef>
              <a:spcAft>
                <a:spcPts val="450"/>
              </a:spcAft>
              <a:buNone/>
            </a:pPr>
            <a:r>
              <a:rPr lang="en-GB" sz="1800" b="1" i="1" dirty="0"/>
              <a:t>5. Psycho social support </a:t>
            </a:r>
          </a:p>
          <a:p>
            <a:pPr marL="0" indent="0">
              <a:lnSpc>
                <a:spcPct val="150000"/>
              </a:lnSpc>
              <a:spcBef>
                <a:spcPts val="450"/>
              </a:spcBef>
              <a:spcAft>
                <a:spcPts val="450"/>
              </a:spcAft>
              <a:buNone/>
            </a:pPr>
            <a:endParaRPr lang="en-GB" sz="1800" dirty="0"/>
          </a:p>
          <a:p>
            <a:pPr>
              <a:lnSpc>
                <a:spcPct val="150000"/>
              </a:lnSpc>
              <a:spcBef>
                <a:spcPts val="450"/>
              </a:spcBef>
              <a:spcAft>
                <a:spcPts val="450"/>
              </a:spcAft>
            </a:pPr>
            <a:r>
              <a:rPr lang="en-GB" sz="1800" dirty="0"/>
              <a:t>Wellbeing and mental health are essential components of individual, household and community resilience. </a:t>
            </a:r>
          </a:p>
          <a:p>
            <a:pPr>
              <a:lnSpc>
                <a:spcPct val="150000"/>
              </a:lnSpc>
              <a:spcBef>
                <a:spcPts val="450"/>
              </a:spcBef>
              <a:spcAft>
                <a:spcPts val="450"/>
              </a:spcAft>
            </a:pPr>
            <a:r>
              <a:rPr lang="en-GB" sz="1800" dirty="0"/>
              <a:t>The emotional, spiritual and mental impact of crises significantly limit the ability for communities to bounce back better after a crisis. </a:t>
            </a:r>
          </a:p>
          <a:p>
            <a:endParaRPr lang="en-GB" dirty="0"/>
          </a:p>
        </p:txBody>
      </p:sp>
    </p:spTree>
    <p:extLst>
      <p:ext uri="{BB962C8B-B14F-4D97-AF65-F5344CB8AC3E}">
        <p14:creationId xmlns:p14="http://schemas.microsoft.com/office/powerpoint/2010/main" val="3905366613"/>
      </p:ext>
    </p:extLst>
  </p:cSld>
  <p:clrMapOvr>
    <a:masterClrMapping/>
  </p:clrMapOvr>
</p:sld>
</file>

<file path=ppt/theme/theme1.xml><?xml version="1.0" encoding="utf-8"?>
<a:theme xmlns:a="http://schemas.openxmlformats.org/drawingml/2006/main" name="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ave the Children 2016">
      <a:majorFont>
        <a:latin typeface="Gill Sans Infant Std"/>
        <a:ea typeface=""/>
        <a:cs typeface=""/>
      </a:majorFont>
      <a:minorFont>
        <a:latin typeface="Gill Sans Infant St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219</TotalTime>
  <Words>837</Words>
  <Application>Microsoft Office PowerPoint</Application>
  <PresentationFormat>On-screen Show (4:3)</PresentationFormat>
  <Paragraphs>70</Paragraphs>
  <Slides>10</Slides>
  <Notes>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10</vt:i4>
      </vt:variant>
    </vt:vector>
  </HeadingPairs>
  <TitlesOfParts>
    <vt:vector size="18" baseType="lpstr">
      <vt:lpstr>Arial</vt:lpstr>
      <vt:lpstr>Calibri</vt:lpstr>
      <vt:lpstr>Calibri Light</vt:lpstr>
      <vt:lpstr>Gill Sans Infant Std</vt:lpstr>
      <vt:lpstr>Gotham</vt:lpstr>
      <vt:lpstr>Gotham Book</vt:lpstr>
      <vt:lpstr>Times New Roman</vt:lpstr>
      <vt:lpstr>blank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Save the Children UK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Adam McVie</dc:creator>
  <cp:lastModifiedBy>Rebecca Murphy</cp:lastModifiedBy>
  <cp:revision>13</cp:revision>
  <dcterms:created xsi:type="dcterms:W3CDTF">2017-03-27T15:28:24Z</dcterms:created>
  <dcterms:modified xsi:type="dcterms:W3CDTF">2017-05-17T15:45:09Z</dcterms:modified>
</cp:coreProperties>
</file>