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355" r:id="rId4"/>
    <p:sldId id="356" r:id="rId5"/>
    <p:sldId id="258" r:id="rId6"/>
    <p:sldId id="299" r:id="rId7"/>
    <p:sldId id="304" r:id="rId8"/>
    <p:sldId id="306" r:id="rId9"/>
    <p:sldId id="266" r:id="rId10"/>
    <p:sldId id="267" r:id="rId11"/>
    <p:sldId id="298" r:id="rId12"/>
    <p:sldId id="288" r:id="rId13"/>
    <p:sldId id="279" r:id="rId14"/>
    <p:sldId id="283" r:id="rId15"/>
    <p:sldId id="310" r:id="rId16"/>
    <p:sldId id="262" r:id="rId17"/>
    <p:sldId id="3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245" autoAdjust="0"/>
  </p:normalViewPr>
  <p:slideViewPr>
    <p:cSldViewPr snapToGrid="0">
      <p:cViewPr varScale="1">
        <p:scale>
          <a:sx n="59" d="100"/>
          <a:sy n="59" d="100"/>
        </p:scale>
        <p:origin x="630" y="66"/>
      </p:cViewPr>
      <p:guideLst/>
    </p:cSldViewPr>
  </p:slideViewPr>
  <p:outlineViewPr>
    <p:cViewPr>
      <p:scale>
        <a:sx n="33" d="100"/>
        <a:sy n="33" d="100"/>
      </p:scale>
      <p:origin x="0" y="-30816"/>
    </p:cViewPr>
  </p:outlin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681AE-FF5C-401E-A424-EE7FDBCE4B82}" type="datetimeFigureOut">
              <a:rPr lang="en-GB" smtClean="0"/>
              <a:t>13/05/2019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A9C8E-A2D1-40B0-B23A-1E9BD465B993}" type="slidenum">
              <a:rPr lang="en-GB" smtClean="0"/>
              <a:t>‹#›</a:t>
            </a:fld>
            <a:endParaRPr lang="en-GB"/>
          </a:p>
        </p:txBody>
      </p:sp>
    </p:spTree>
    <p:extLst>
      <p:ext uri="{BB962C8B-B14F-4D97-AF65-F5344CB8AC3E}">
        <p14:creationId xmlns:p14="http://schemas.microsoft.com/office/powerpoint/2010/main" val="83666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7A9C8E-A2D1-40B0-B23A-1E9BD465B993}" type="slidenum">
              <a:rPr lang="en-GB" smtClean="0"/>
              <a:t>1</a:t>
            </a:fld>
            <a:endParaRPr lang="en-GB"/>
          </a:p>
        </p:txBody>
      </p:sp>
    </p:spTree>
    <p:extLst>
      <p:ext uri="{BB962C8B-B14F-4D97-AF65-F5344CB8AC3E}">
        <p14:creationId xmlns:p14="http://schemas.microsoft.com/office/powerpoint/2010/main" val="188057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Benefit of collaboration is KCL could study a wide variety of responses (context and different types of hazards) as well as operational models and in different times.</a:t>
            </a:r>
          </a:p>
        </p:txBody>
      </p:sp>
      <p:sp>
        <p:nvSpPr>
          <p:cNvPr id="4" name="Slide Number Placeholder 3"/>
          <p:cNvSpPr>
            <a:spLocks noGrp="1"/>
          </p:cNvSpPr>
          <p:nvPr>
            <p:ph type="sldNum" sz="quarter" idx="10"/>
          </p:nvPr>
        </p:nvSpPr>
        <p:spPr/>
        <p:txBody>
          <a:bodyPr/>
          <a:lstStyle/>
          <a:p>
            <a:fld id="{FB10697B-1AF0-4C69-95DB-7E374EDDF674}" type="slidenum">
              <a:rPr lang="en-GB" smtClean="0"/>
              <a:t>10</a:t>
            </a:fld>
            <a:endParaRPr lang="en-GB"/>
          </a:p>
        </p:txBody>
      </p:sp>
    </p:spTree>
    <p:extLst>
      <p:ext uri="{BB962C8B-B14F-4D97-AF65-F5344CB8AC3E}">
        <p14:creationId xmlns:p14="http://schemas.microsoft.com/office/powerpoint/2010/main" val="26241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First is the local stakeholders’ perception of resilience. </a:t>
            </a:r>
          </a:p>
          <a:p>
            <a:pPr marL="171450" indent="-171450">
              <a:buFont typeface="Arial" panose="020B0604020202020204" pitchFamily="34" charset="0"/>
              <a:buChar char="•"/>
            </a:pPr>
            <a:r>
              <a:rPr lang="en-GB" dirty="0"/>
              <a:t>In each individual case study</a:t>
            </a:r>
            <a:r>
              <a:rPr lang="en-GB" baseline="0" dirty="0"/>
              <a:t> and context the nuances were very different. </a:t>
            </a:r>
          </a:p>
          <a:p>
            <a:pPr marL="171450" indent="-171450">
              <a:buFont typeface="Arial" panose="020B0604020202020204" pitchFamily="34" charset="0"/>
              <a:buChar char="•"/>
            </a:pPr>
            <a:r>
              <a:rPr lang="en-GB" baseline="0" dirty="0"/>
              <a:t>Doesn’t mean independence from government – but from us – outsiders, interventions </a:t>
            </a:r>
            <a:endParaRPr lang="en-GB" dirty="0"/>
          </a:p>
        </p:txBody>
      </p:sp>
      <p:sp>
        <p:nvSpPr>
          <p:cNvPr id="4" name="Slide Number Placeholder 3"/>
          <p:cNvSpPr>
            <a:spLocks noGrp="1"/>
          </p:cNvSpPr>
          <p:nvPr>
            <p:ph type="sldNum" sz="quarter" idx="10"/>
          </p:nvPr>
        </p:nvSpPr>
        <p:spPr/>
        <p:txBody>
          <a:bodyPr/>
          <a:lstStyle/>
          <a:p>
            <a:fld id="{6BD7CA59-6C84-4B24-AD12-1DBF2D7A7E2B}" type="slidenum">
              <a:rPr lang="en-GB" smtClean="0"/>
              <a:t>11</a:t>
            </a:fld>
            <a:endParaRPr lang="en-GB"/>
          </a:p>
        </p:txBody>
      </p:sp>
    </p:spTree>
    <p:extLst>
      <p:ext uri="{BB962C8B-B14F-4D97-AF65-F5344CB8AC3E}">
        <p14:creationId xmlns:p14="http://schemas.microsoft.com/office/powerpoint/2010/main" val="242597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Then,</a:t>
            </a:r>
            <a:r>
              <a:rPr lang="en-GB" baseline="0" dirty="0"/>
              <a:t> reflecting bigger picture, remember that the paper and this presentation is speaking to both response and preparedness, </a:t>
            </a:r>
          </a:p>
          <a:p>
            <a:pPr marL="171450" indent="-171450">
              <a:buFont typeface="Arial" panose="020B0604020202020204" pitchFamily="34" charset="0"/>
              <a:buChar char="•"/>
            </a:pPr>
            <a:r>
              <a:rPr lang="en-GB" baseline="0" dirty="0"/>
              <a:t>it presents local actors: crises survivors and first responders’ recommendations</a:t>
            </a:r>
          </a:p>
          <a:p>
            <a:pPr marL="171450" indent="-171450">
              <a:buFont typeface="Arial" panose="020B0604020202020204" pitchFamily="34" charset="0"/>
              <a:buChar char="•"/>
            </a:pPr>
            <a:r>
              <a:rPr lang="en-GB" baseline="0" dirty="0"/>
              <a:t>If we are able to operationalise humanitarian preparedness and response in a way that addresses the six core themes – we think this this approach can bridge the gap between short term and long term interventions, align the disaster cycle and pave the way for truly transformational resilience building </a:t>
            </a:r>
            <a:endParaRPr lang="en-GB" dirty="0"/>
          </a:p>
        </p:txBody>
      </p:sp>
      <p:sp>
        <p:nvSpPr>
          <p:cNvPr id="4" name="Slide Number Placeholder 3"/>
          <p:cNvSpPr>
            <a:spLocks noGrp="1"/>
          </p:cNvSpPr>
          <p:nvPr>
            <p:ph type="sldNum" sz="quarter" idx="10"/>
          </p:nvPr>
        </p:nvSpPr>
        <p:spPr/>
        <p:txBody>
          <a:bodyPr/>
          <a:lstStyle/>
          <a:p>
            <a:fld id="{6BD7CA59-6C84-4B24-AD12-1DBF2D7A7E2B}" type="slidenum">
              <a:rPr lang="en-GB" smtClean="0"/>
              <a:t>12</a:t>
            </a:fld>
            <a:endParaRPr lang="en-GB"/>
          </a:p>
        </p:txBody>
      </p:sp>
    </p:spTree>
    <p:extLst>
      <p:ext uri="{BB962C8B-B14F-4D97-AF65-F5344CB8AC3E}">
        <p14:creationId xmlns:p14="http://schemas.microsoft.com/office/powerpoint/2010/main" val="189014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LPRR</a:t>
            </a:r>
            <a:r>
              <a:rPr lang="en-GB" baseline="0" dirty="0"/>
              <a:t> therefore advocates six themes: </a:t>
            </a:r>
          </a:p>
          <a:p>
            <a:pPr marL="0" indent="0">
              <a:buFont typeface="Arial" panose="020B0604020202020204" pitchFamily="34" charset="0"/>
              <a:buNone/>
            </a:pPr>
            <a:r>
              <a:rPr lang="en-GB" baseline="0" dirty="0"/>
              <a:t>These are not new or surprising, but the mix of these represent an important innovation.</a:t>
            </a:r>
          </a:p>
          <a:p>
            <a:pPr marL="171450" indent="-171450">
              <a:buFont typeface="Arial" panose="020B0604020202020204" pitchFamily="34" charset="0"/>
              <a:buChar char="•"/>
            </a:pPr>
            <a:r>
              <a:rPr lang="en-GB" baseline="0" dirty="0"/>
              <a:t>We have to keep in mind that all 6 must be in place, we cannot pick and choose.</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However these no regrets , although they speak to practice, they still are a little too high level for field practitioners.</a:t>
            </a:r>
          </a:p>
          <a:p>
            <a:pPr marL="171450" indent="-171450">
              <a:buFont typeface="Arial" panose="020B0604020202020204" pitchFamily="34" charset="0"/>
              <a:buChar char="•"/>
            </a:pPr>
            <a:r>
              <a:rPr lang="en-GB" baseline="0" dirty="0"/>
              <a:t>When run through the consortia members and to SN members and despite being welcomed and inspiring , they all felt they require a lot of preparatory work and investments, so they are hard to be used in new emergency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We joined forces with Local to Global Protection who has been capturing community initiatives during crisis in the last 10 years and was moving to develop an approach to help humanitarian response to plug into local initiatives and we co-developed with local partners the survivor/community led response. Based on their expertise and capacities.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PILOTS LPRR 2017-18</a:t>
            </a:r>
          </a:p>
          <a:p>
            <a:r>
              <a:rPr lang="en-GB" dirty="0"/>
              <a:t>Launched in Yangon &amp; Nairobi</a:t>
            </a:r>
          </a:p>
          <a:p>
            <a:r>
              <a:rPr lang="en-GB" dirty="0"/>
              <a:t>Piloted in </a:t>
            </a:r>
            <a:r>
              <a:rPr lang="en-GB" b="1" u="sng" dirty="0" err="1"/>
              <a:t>Kayin</a:t>
            </a:r>
            <a:r>
              <a:rPr lang="en-GB" b="1" u="sng" dirty="0"/>
              <a:t> &amp; Rakhine Myanmar </a:t>
            </a:r>
            <a:r>
              <a:rPr lang="en-GB" dirty="0"/>
              <a:t>with Christian Aid Partners (KBC, DEAR Myanmar, MRF and BBS)</a:t>
            </a:r>
          </a:p>
          <a:p>
            <a:r>
              <a:rPr lang="en-GB" dirty="0"/>
              <a:t>Piloted in </a:t>
            </a:r>
            <a:r>
              <a:rPr lang="en-GB" b="1" u="sng" dirty="0"/>
              <a:t>Marsabit, </a:t>
            </a:r>
            <a:r>
              <a:rPr lang="en-GB" b="1" u="sng" dirty="0" err="1"/>
              <a:t>Maralal</a:t>
            </a:r>
            <a:r>
              <a:rPr lang="en-GB" b="1" u="sng" dirty="0"/>
              <a:t> and Isiolo Kenya </a:t>
            </a:r>
            <a:r>
              <a:rPr lang="en-GB" dirty="0"/>
              <a:t>with Christian Aid and CAFOD partners (PACIDA, MIONET, CIFA, Carita Marsabit, Mararal and Isiolo)</a:t>
            </a:r>
          </a:p>
          <a:p>
            <a:r>
              <a:rPr lang="en-GB" dirty="0"/>
              <a:t>Each partner allocated a small grant for a pilot</a:t>
            </a:r>
          </a:p>
          <a:p>
            <a:endParaRPr lang="en-GB" dirty="0"/>
          </a:p>
          <a:p>
            <a:r>
              <a:rPr lang="en-GB" dirty="0"/>
              <a:t>There are many initiatives of this type led by national and local organisation. this is only one way of doing it. the important is for external organisation to recognise and begin participating in local self-started initiatives. Not force them to work with us,.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BD7CA59-6C84-4B24-AD12-1DBF2D7A7E2B}" type="slidenum">
              <a:rPr lang="en-GB" smtClean="0"/>
              <a:t>13</a:t>
            </a:fld>
            <a:endParaRPr lang="en-GB"/>
          </a:p>
        </p:txBody>
      </p:sp>
    </p:spTree>
    <p:extLst>
      <p:ext uri="{BB962C8B-B14F-4D97-AF65-F5344CB8AC3E}">
        <p14:creationId xmlns:p14="http://schemas.microsoft.com/office/powerpoint/2010/main" val="143314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3 workshops the local partners, community members and local government ‘translated’ the 6 no regrets into these 8 steps or building blocs.</a:t>
            </a:r>
          </a:p>
          <a:p>
            <a:endParaRPr lang="en-GB" dirty="0"/>
          </a:p>
          <a:p>
            <a:r>
              <a:rPr lang="en-GB" dirty="0"/>
              <a:t>As you can see there are some steps which are:</a:t>
            </a:r>
          </a:p>
          <a:p>
            <a:r>
              <a:rPr lang="en-GB" dirty="0"/>
              <a:t>Specific ‘humanitarian’ (PALC, micro-grants), </a:t>
            </a:r>
          </a:p>
          <a:p>
            <a:r>
              <a:rPr lang="en-GB" dirty="0"/>
              <a:t>Some which are typically a ‘development’ realm: institutional change, root causes/livelihoods, coordination. Alliances and networks</a:t>
            </a:r>
          </a:p>
          <a:p>
            <a:r>
              <a:rPr lang="en-GB" dirty="0"/>
              <a:t>And from the security sector: CS</a:t>
            </a:r>
          </a:p>
          <a:p>
            <a:endParaRPr lang="en-GB" dirty="0"/>
          </a:p>
          <a:p>
            <a:r>
              <a:rPr lang="en-GB" dirty="0"/>
              <a:t>But they are all centred around the idea of community wellbeing – and a cohesive, organised and resilient community, with strong social fabric and networks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B10697B-1AF0-4C69-95DB-7E374EDDF674}" type="slidenum">
              <a:rPr lang="en-GB" smtClean="0"/>
              <a:t>14</a:t>
            </a:fld>
            <a:endParaRPr lang="en-GB"/>
          </a:p>
        </p:txBody>
      </p:sp>
    </p:spTree>
    <p:extLst>
      <p:ext uri="{BB962C8B-B14F-4D97-AF65-F5344CB8AC3E}">
        <p14:creationId xmlns:p14="http://schemas.microsoft.com/office/powerpoint/2010/main" val="209409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7A9C8E-A2D1-40B0-B23A-1E9BD465B993}" type="slidenum">
              <a:rPr lang="en-GB" smtClean="0"/>
              <a:t>15</a:t>
            </a:fld>
            <a:endParaRPr lang="en-GB"/>
          </a:p>
        </p:txBody>
      </p:sp>
    </p:spTree>
    <p:extLst>
      <p:ext uri="{BB962C8B-B14F-4D97-AF65-F5344CB8AC3E}">
        <p14:creationId xmlns:p14="http://schemas.microsoft.com/office/powerpoint/2010/main" val="3594883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that experience and others from Philippines and OPT and Sudan we have put together a short video summarising the approach and the proven benefits (we have evidence)</a:t>
            </a:r>
          </a:p>
        </p:txBody>
      </p:sp>
      <p:sp>
        <p:nvSpPr>
          <p:cNvPr id="4" name="Slide Number Placeholder 3"/>
          <p:cNvSpPr>
            <a:spLocks noGrp="1"/>
          </p:cNvSpPr>
          <p:nvPr>
            <p:ph type="sldNum" sz="quarter" idx="10"/>
          </p:nvPr>
        </p:nvSpPr>
        <p:spPr/>
        <p:txBody>
          <a:bodyPr/>
          <a:lstStyle/>
          <a:p>
            <a:fld id="{D47A9C8E-A2D1-40B0-B23A-1E9BD465B993}" type="slidenum">
              <a:rPr lang="en-GB" smtClean="0"/>
              <a:t>16</a:t>
            </a:fld>
            <a:endParaRPr lang="en-GB"/>
          </a:p>
        </p:txBody>
      </p:sp>
    </p:spTree>
    <p:extLst>
      <p:ext uri="{BB962C8B-B14F-4D97-AF65-F5344CB8AC3E}">
        <p14:creationId xmlns:p14="http://schemas.microsoft.com/office/powerpoint/2010/main" val="1301985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GB" dirty="0"/>
              <a:t>LGP:</a:t>
            </a:r>
          </a:p>
          <a:p>
            <a:pPr lvl="0"/>
            <a:r>
              <a:rPr lang="en-GB" dirty="0"/>
              <a:t>working group of several international humanitarian NGOs (Christian Aid, Action Aid, DKH, Oxfam, DCA, Church of Sweden, </a:t>
            </a:r>
            <a:r>
              <a:rPr lang="en-GB" dirty="0" err="1"/>
              <a:t>Trocaire</a:t>
            </a:r>
            <a:r>
              <a:rPr lang="en-GB" dirty="0"/>
              <a:t>, CAFOD, War Child), </a:t>
            </a:r>
            <a:r>
              <a:rPr lang="en-GB" dirty="0" err="1"/>
              <a:t>CaLP</a:t>
            </a:r>
            <a:r>
              <a:rPr lang="en-GB" dirty="0"/>
              <a:t> and ACT Alliance</a:t>
            </a:r>
          </a:p>
          <a:p>
            <a:pPr lvl="0"/>
            <a:r>
              <a:rPr lang="en-GB" dirty="0"/>
              <a:t>a network of 18 NNGOs from Philippines, Myanmar, OPT, Sudan, Kenya, Somalia become part of Local to Global community of practice focusing on advocacy, sharing learning and improve practice</a:t>
            </a:r>
          </a:p>
          <a:p>
            <a:endParaRPr lang="en-GB" dirty="0"/>
          </a:p>
        </p:txBody>
      </p:sp>
      <p:sp>
        <p:nvSpPr>
          <p:cNvPr id="4" name="Slide Number Placeholder 3"/>
          <p:cNvSpPr>
            <a:spLocks noGrp="1"/>
          </p:cNvSpPr>
          <p:nvPr>
            <p:ph type="sldNum" sz="quarter" idx="10"/>
          </p:nvPr>
        </p:nvSpPr>
        <p:spPr/>
        <p:txBody>
          <a:bodyPr/>
          <a:lstStyle/>
          <a:p>
            <a:fld id="{D47A9C8E-A2D1-40B0-B23A-1E9BD465B993}" type="slidenum">
              <a:rPr lang="en-GB" smtClean="0"/>
              <a:t>17</a:t>
            </a:fld>
            <a:endParaRPr lang="en-GB"/>
          </a:p>
        </p:txBody>
      </p:sp>
    </p:spTree>
    <p:extLst>
      <p:ext uri="{BB962C8B-B14F-4D97-AF65-F5344CB8AC3E}">
        <p14:creationId xmlns:p14="http://schemas.microsoft.com/office/powerpoint/2010/main" val="235095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 had a DFID funded resilience programme for 2011-2016 in North Kivu DRC and other 6 countries</a:t>
            </a:r>
          </a:p>
          <a:p>
            <a:r>
              <a:rPr lang="en-GB" dirty="0"/>
              <a:t>We have worked with our local partner CBCA in a village called </a:t>
            </a:r>
            <a:r>
              <a:rPr lang="en-GB" dirty="0" err="1"/>
              <a:t>Bweremana</a:t>
            </a:r>
            <a:r>
              <a:rPr lang="en-GB" dirty="0"/>
              <a:t>. To strengthen community resilience to natural and man made disasters.</a:t>
            </a:r>
          </a:p>
          <a:p>
            <a:r>
              <a:rPr lang="en-GB" dirty="0"/>
              <a:t>After 3 years the villagers were empowered</a:t>
            </a:r>
            <a:r>
              <a:rPr lang="en-GB" baseline="0" dirty="0"/>
              <a:t> and organised to manage their local risks</a:t>
            </a:r>
          </a:p>
          <a:p>
            <a:r>
              <a:rPr lang="en-GB" baseline="0" dirty="0"/>
              <a:t>On 5</a:t>
            </a:r>
            <a:r>
              <a:rPr lang="en-GB" baseline="30000" dirty="0"/>
              <a:t>th</a:t>
            </a:r>
            <a:r>
              <a:rPr lang="en-GB" baseline="0" dirty="0"/>
              <a:t> of October 2014 a significant landslide fell on the north side of the village. The consequences were 3 people dead, 45 injured, 50 houses destructed and significant impact on agriculture. </a:t>
            </a:r>
          </a:p>
          <a:p>
            <a:r>
              <a:rPr lang="en-GB" baseline="0" dirty="0"/>
              <a:t>On the 6</a:t>
            </a:r>
            <a:r>
              <a:rPr lang="en-GB" baseline="30000" dirty="0"/>
              <a:t>th</a:t>
            </a:r>
            <a:r>
              <a:rPr lang="en-GB" baseline="0" dirty="0"/>
              <a:t> of October I had a need assessment on my desk in London compiled by the Village development committee together with CBCA. Very accurate including reconstruction of houses and bridges, NFI and livelihood.</a:t>
            </a:r>
          </a:p>
          <a:p>
            <a:r>
              <a:rPr lang="en-GB" baseline="0" dirty="0"/>
              <a:t>CA didn’t have funds available to support so we broker a response from another agency who normally work directly also working in the area.</a:t>
            </a:r>
          </a:p>
          <a:p>
            <a:r>
              <a:rPr lang="en-GB" baseline="0" dirty="0"/>
              <a:t>This agency went to the village without informing our partner, the VDC and went straight to the affected area. Conducted a needs assessment with the affected families. After `15 days they came back and delivered the response. WASH and tools. Significantly different from the community needs assessment. The evaluation of the response was of course perfect. Once I’ve asked why they chose those items the reply was that they had money for those. Full stop.</a:t>
            </a:r>
          </a:p>
          <a:p>
            <a:r>
              <a:rPr lang="en-GB" baseline="0" dirty="0"/>
              <a:t>Villagers of course were grateful. But also felt betrayed </a:t>
            </a:r>
          </a:p>
          <a:p>
            <a:r>
              <a:rPr lang="en-GB" baseline="0" dirty="0"/>
              <a:t>But it was a missed opportunity! </a:t>
            </a:r>
          </a:p>
          <a:p>
            <a:r>
              <a:rPr lang="en-GB" baseline="0" dirty="0"/>
              <a:t>This example shows how the DRR/development are disjointed with humanitarian work leading to inefficiencies and undermining community agency.</a:t>
            </a:r>
          </a:p>
          <a:p>
            <a:r>
              <a:rPr lang="en-GB" baseline="0" dirty="0"/>
              <a:t>Humanitarian is more top-down, externally led, over technical and with a narrow focus on individuals, saving lives and meet basic needs. DRR/development have opposite aims, it’s about collective action and empowerment. </a:t>
            </a:r>
          </a:p>
          <a:p>
            <a:r>
              <a:rPr lang="en-GB" baseline="0" dirty="0"/>
              <a:t>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D47A9C8E-A2D1-40B0-B23A-1E9BD465B993}" type="slidenum">
              <a:rPr lang="en-GB" smtClean="0"/>
              <a:t>2</a:t>
            </a:fld>
            <a:endParaRPr lang="en-GB"/>
          </a:p>
        </p:txBody>
      </p:sp>
    </p:spTree>
    <p:extLst>
      <p:ext uri="{BB962C8B-B14F-4D97-AF65-F5344CB8AC3E}">
        <p14:creationId xmlns:p14="http://schemas.microsoft.com/office/powerpoint/2010/main" val="111117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GB" sz="1200" kern="1200" dirty="0">
                <a:solidFill>
                  <a:schemeClr val="tx1"/>
                </a:solidFill>
                <a:latin typeface="+mn-lt"/>
                <a:ea typeface="+mn-ea"/>
                <a:cs typeface="+mn-cs"/>
              </a:rPr>
              <a:t>Highlight the psychosocial aspects </a:t>
            </a:r>
            <a:endParaRPr lang="en-US" sz="1200" kern="1200" dirty="0">
              <a:solidFill>
                <a:schemeClr val="tx1"/>
              </a:solidFill>
              <a:latin typeface="+mn-lt"/>
              <a:ea typeface="+mn-ea"/>
              <a:cs typeface="+mn-cs"/>
            </a:endParaRPr>
          </a:p>
          <a:p>
            <a:pPr marL="228600" lvl="0" indent="-228600">
              <a:buFont typeface="+mj-lt"/>
              <a:buAutoNum type="arabicPeriod"/>
            </a:pPr>
            <a:r>
              <a:rPr lang="en-GB" sz="1200" kern="1200" dirty="0">
                <a:solidFill>
                  <a:schemeClr val="tx1"/>
                </a:solidFill>
                <a:latin typeface="+mn-lt"/>
                <a:ea typeface="+mn-ea"/>
                <a:cs typeface="+mn-cs"/>
              </a:rPr>
              <a:t>Make participants discuss over a topic: </a:t>
            </a:r>
            <a:endParaRPr lang="en-US" sz="1200" kern="1200" dirty="0">
              <a:solidFill>
                <a:schemeClr val="tx1"/>
              </a:solidFill>
              <a:latin typeface="+mn-lt"/>
              <a:ea typeface="+mn-ea"/>
              <a:cs typeface="+mn-cs"/>
            </a:endParaRPr>
          </a:p>
          <a:p>
            <a:pPr lvl="1">
              <a:buFont typeface="Arial" pitchFamily="34" charset="0"/>
              <a:buChar char="•"/>
            </a:pPr>
            <a:r>
              <a:rPr lang="en-GB" sz="1200" kern="1200" dirty="0">
                <a:solidFill>
                  <a:schemeClr val="tx1"/>
                </a:solidFill>
                <a:latin typeface="+mn-lt"/>
                <a:ea typeface="+mn-ea"/>
                <a:cs typeface="+mn-cs"/>
              </a:rPr>
              <a:t>Flag the psychosocial element (faith, passion, belief etc). research has shown survivors needs to be listened in terms of priorities, such a perfume. ‘people are not goats, they need more than food and water’ (LPRR pilot participants)</a:t>
            </a:r>
            <a:endParaRPr lang="en-US" sz="1200" kern="1200" dirty="0">
              <a:solidFill>
                <a:schemeClr val="tx1"/>
              </a:solidFill>
              <a:latin typeface="+mn-lt"/>
              <a:ea typeface="+mn-ea"/>
              <a:cs typeface="+mn-cs"/>
            </a:endParaRPr>
          </a:p>
          <a:p>
            <a:pPr lvl="1">
              <a:buFont typeface="Arial" pitchFamily="34" charset="0"/>
              <a:buChar char="•"/>
            </a:pPr>
            <a:r>
              <a:rPr lang="en-GB" sz="1200" kern="1200" dirty="0">
                <a:solidFill>
                  <a:schemeClr val="tx1"/>
                </a:solidFill>
                <a:latin typeface="+mn-lt"/>
                <a:ea typeface="+mn-ea"/>
                <a:cs typeface="+mn-cs"/>
              </a:rPr>
              <a:t>Power imbalances can be reinforced</a:t>
            </a:r>
            <a:endParaRPr lang="en-US" sz="1200" kern="1200" dirty="0">
              <a:solidFill>
                <a:schemeClr val="tx1"/>
              </a:solidFill>
              <a:latin typeface="+mn-lt"/>
              <a:ea typeface="+mn-ea"/>
              <a:cs typeface="+mn-cs"/>
            </a:endParaRPr>
          </a:p>
          <a:p>
            <a:pPr lvl="1">
              <a:buFont typeface="Arial" pitchFamily="34" charset="0"/>
              <a:buChar char="•"/>
            </a:pPr>
            <a:r>
              <a:rPr lang="en-GB" sz="1200" kern="1200" dirty="0">
                <a:solidFill>
                  <a:schemeClr val="tx1"/>
                </a:solidFill>
                <a:latin typeface="+mn-lt"/>
                <a:ea typeface="+mn-ea"/>
                <a:cs typeface="+mn-cs"/>
              </a:rPr>
              <a:t>Highlight the ‘heroes’, the ones that are standing and doing something about their condition. They come up spontaneously, but we need to find them </a:t>
            </a:r>
            <a:endParaRPr lang="en-US" sz="1200" kern="1200" dirty="0">
              <a:solidFill>
                <a:schemeClr val="tx1"/>
              </a:solidFill>
              <a:latin typeface="+mn-lt"/>
              <a:ea typeface="+mn-ea"/>
              <a:cs typeface="+mn-cs"/>
            </a:endParaRPr>
          </a:p>
          <a:p>
            <a:pPr lvl="1">
              <a:buFont typeface="Arial" pitchFamily="34" charset="0"/>
              <a:buChar char="•"/>
            </a:pPr>
            <a:r>
              <a:rPr lang="en-GB" sz="1200" kern="1200" dirty="0">
                <a:solidFill>
                  <a:schemeClr val="tx1"/>
                </a:solidFill>
                <a:latin typeface="+mn-lt"/>
                <a:ea typeface="+mn-ea"/>
                <a:cs typeface="+mn-cs"/>
              </a:rPr>
              <a:t>Local expert (local knowledge) exists, especially in recurrent crisis. They know what to do.</a:t>
            </a:r>
            <a:endParaRPr lang="en-US" sz="1200" kern="1200" dirty="0">
              <a:solidFill>
                <a:schemeClr val="tx1"/>
              </a:solidFill>
              <a:latin typeface="+mn-lt"/>
              <a:ea typeface="+mn-ea"/>
              <a:cs typeface="+mn-cs"/>
            </a:endParaRPr>
          </a:p>
          <a:p>
            <a:pPr lvl="1">
              <a:buFont typeface="Arial" pitchFamily="34" charset="0"/>
              <a:buChar char="•"/>
            </a:pPr>
            <a:r>
              <a:rPr lang="en-GB" sz="1200" kern="1200" dirty="0">
                <a:solidFill>
                  <a:schemeClr val="tx1"/>
                </a:solidFill>
                <a:latin typeface="+mn-lt"/>
                <a:ea typeface="+mn-ea"/>
                <a:cs typeface="+mn-cs"/>
              </a:rPr>
              <a:t>Build on social networks</a:t>
            </a:r>
            <a:endParaRPr lang="en-US" sz="1200" kern="1200" dirty="0">
              <a:solidFill>
                <a:schemeClr val="tx1"/>
              </a:solidFill>
              <a:latin typeface="+mn-lt"/>
              <a:ea typeface="+mn-ea"/>
              <a:cs typeface="+mn-cs"/>
            </a:endParaRPr>
          </a:p>
          <a:p>
            <a:pPr marL="228600" lvl="0" indent="-228600">
              <a:buFont typeface="+mj-lt"/>
              <a:buAutoNum type="arabicPeriod"/>
            </a:pPr>
            <a:r>
              <a:rPr lang="en-GB" sz="1200" kern="1200" dirty="0">
                <a:solidFill>
                  <a:schemeClr val="tx1"/>
                </a:solidFill>
                <a:latin typeface="+mn-lt"/>
                <a:ea typeface="+mn-ea"/>
                <a:cs typeface="+mn-cs"/>
              </a:rPr>
              <a:t>Make people note that most point raised are positive and this make people open their eyes</a:t>
            </a:r>
            <a:endParaRPr lang="en-US" sz="1200" kern="1200" dirty="0">
              <a:solidFill>
                <a:schemeClr val="tx1"/>
              </a:solidFill>
              <a:latin typeface="+mn-lt"/>
              <a:ea typeface="+mn-ea"/>
              <a:cs typeface="+mn-cs"/>
            </a:endParaRPr>
          </a:p>
          <a:p>
            <a:pPr marL="228600" lvl="0" indent="-228600">
              <a:buFont typeface="+mj-lt"/>
              <a:buAutoNum type="arabicPeriod"/>
            </a:pPr>
            <a:r>
              <a:rPr lang="en-GB" sz="1200" kern="1200" dirty="0">
                <a:solidFill>
                  <a:schemeClr val="tx1"/>
                </a:solidFill>
                <a:latin typeface="+mn-lt"/>
                <a:ea typeface="+mn-ea"/>
                <a:cs typeface="+mn-cs"/>
              </a:rPr>
              <a:t>Flag the transformative element of crisis. For example, gender roles (can be positive as well as negative). Make them discuss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877386-3080-40A6-81C4-6DC7A47E26BD}" type="slidenum">
              <a:rPr lang="en-GB" smtClean="0"/>
              <a:pPr/>
              <a:t>3</a:t>
            </a:fld>
            <a:endParaRPr lang="en-GB"/>
          </a:p>
        </p:txBody>
      </p:sp>
    </p:spTree>
    <p:extLst>
      <p:ext uri="{BB962C8B-B14F-4D97-AF65-F5344CB8AC3E}">
        <p14:creationId xmlns:p14="http://schemas.microsoft.com/office/powerpoint/2010/main" val="328539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4</a:t>
            </a:fld>
            <a:endParaRPr lang="en-GB"/>
          </a:p>
        </p:txBody>
      </p:sp>
    </p:spTree>
    <p:extLst>
      <p:ext uri="{BB962C8B-B14F-4D97-AF65-F5344CB8AC3E}">
        <p14:creationId xmlns:p14="http://schemas.microsoft.com/office/powerpoint/2010/main" val="401532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classic needs assessed by humanitarian response are mostly in the realm of biological and material. In conflict we can see bits of mental</a:t>
            </a:r>
          </a:p>
          <a:p>
            <a:r>
              <a:rPr lang="en-GB" dirty="0"/>
              <a:t>DRR/resilience/development are more able to engage in the other aspects of wellbeing. </a:t>
            </a:r>
          </a:p>
        </p:txBody>
      </p:sp>
      <p:sp>
        <p:nvSpPr>
          <p:cNvPr id="4" name="Slide Number Placeholder 3"/>
          <p:cNvSpPr>
            <a:spLocks noGrp="1"/>
          </p:cNvSpPr>
          <p:nvPr>
            <p:ph type="sldNum" sz="quarter" idx="10"/>
          </p:nvPr>
        </p:nvSpPr>
        <p:spPr/>
        <p:txBody>
          <a:bodyPr/>
          <a:lstStyle/>
          <a:p>
            <a:fld id="{A4889CA6-5A7E-4F2B-9F2D-DC5750DDBB5A}" type="slidenum">
              <a:rPr lang="en-GB" smtClean="0"/>
              <a:t>5</a:t>
            </a:fld>
            <a:endParaRPr lang="en-GB"/>
          </a:p>
        </p:txBody>
      </p:sp>
    </p:spTree>
    <p:extLst>
      <p:ext uri="{BB962C8B-B14F-4D97-AF65-F5344CB8AC3E}">
        <p14:creationId xmlns:p14="http://schemas.microsoft.com/office/powerpoint/2010/main" val="299411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treat people as agent of change in DRR/development but as goat in response!</a:t>
            </a:r>
          </a:p>
        </p:txBody>
      </p:sp>
      <p:sp>
        <p:nvSpPr>
          <p:cNvPr id="4" name="Slide Number Placeholder 3"/>
          <p:cNvSpPr>
            <a:spLocks noGrp="1"/>
          </p:cNvSpPr>
          <p:nvPr>
            <p:ph type="sldNum" sz="quarter" idx="10"/>
          </p:nvPr>
        </p:nvSpPr>
        <p:spPr/>
        <p:txBody>
          <a:bodyPr/>
          <a:lstStyle/>
          <a:p>
            <a:fld id="{D47A9C8E-A2D1-40B0-B23A-1E9BD465B993}" type="slidenum">
              <a:rPr lang="en-GB" smtClean="0"/>
              <a:t>6</a:t>
            </a:fld>
            <a:endParaRPr lang="en-GB"/>
          </a:p>
        </p:txBody>
      </p:sp>
    </p:spTree>
    <p:extLst>
      <p:ext uri="{BB962C8B-B14F-4D97-AF65-F5344CB8AC3E}">
        <p14:creationId xmlns:p14="http://schemas.microsoft.com/office/powerpoint/2010/main" val="92796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experience of </a:t>
            </a:r>
            <a:r>
              <a:rPr lang="en-GB" dirty="0" err="1"/>
              <a:t>Bweremana</a:t>
            </a:r>
            <a:r>
              <a:rPr lang="en-GB" dirty="0"/>
              <a:t> in mind CA and other 6 humanitarian agencies worked with KCL to answer the question on how humanitarian response can build or not undermine community resilience. How we can better plug our external responses into local processes?</a:t>
            </a:r>
          </a:p>
          <a:p>
            <a:r>
              <a:rPr lang="en-GB" dirty="0"/>
              <a:t>Part of the LPRR project funded by DFID-DEPP</a:t>
            </a:r>
          </a:p>
        </p:txBody>
      </p:sp>
      <p:sp>
        <p:nvSpPr>
          <p:cNvPr id="4" name="Slide Number Placeholder 3"/>
          <p:cNvSpPr>
            <a:spLocks noGrp="1"/>
          </p:cNvSpPr>
          <p:nvPr>
            <p:ph type="sldNum" sz="quarter" idx="10"/>
          </p:nvPr>
        </p:nvSpPr>
        <p:spPr/>
        <p:txBody>
          <a:bodyPr/>
          <a:lstStyle/>
          <a:p>
            <a:fld id="{D47A9C8E-A2D1-40B0-B23A-1E9BD465B993}" type="slidenum">
              <a:rPr lang="en-GB" smtClean="0"/>
              <a:t>7</a:t>
            </a:fld>
            <a:endParaRPr lang="en-GB"/>
          </a:p>
        </p:txBody>
      </p:sp>
    </p:spTree>
    <p:extLst>
      <p:ext uri="{BB962C8B-B14F-4D97-AF65-F5344CB8AC3E}">
        <p14:creationId xmlns:p14="http://schemas.microsoft.com/office/powerpoint/2010/main" val="175239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key benefit of working with KCL was their role of critical friend.</a:t>
            </a:r>
          </a:p>
          <a:p>
            <a:r>
              <a:rPr lang="en-GB" dirty="0"/>
              <a:t>First step they conducted a literature review. This pointed us to a focused research question and methodology</a:t>
            </a:r>
          </a:p>
        </p:txBody>
      </p:sp>
      <p:sp>
        <p:nvSpPr>
          <p:cNvPr id="4" name="Slide Number Placeholder 3"/>
          <p:cNvSpPr>
            <a:spLocks noGrp="1"/>
          </p:cNvSpPr>
          <p:nvPr>
            <p:ph type="sldNum" sz="quarter" idx="10"/>
          </p:nvPr>
        </p:nvSpPr>
        <p:spPr/>
        <p:txBody>
          <a:bodyPr/>
          <a:lstStyle/>
          <a:p>
            <a:fld id="{FB10697B-1AF0-4C69-95DB-7E374EDDF674}" type="slidenum">
              <a:rPr lang="en-GB" smtClean="0"/>
              <a:t>8</a:t>
            </a:fld>
            <a:endParaRPr lang="en-GB"/>
          </a:p>
        </p:txBody>
      </p:sp>
    </p:spTree>
    <p:extLst>
      <p:ext uri="{BB962C8B-B14F-4D97-AF65-F5344CB8AC3E}">
        <p14:creationId xmlns:p14="http://schemas.microsoft.com/office/powerpoint/2010/main" val="37838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Led by KCL with a resource shared between KCL and CA/LPRR</a:t>
            </a:r>
          </a:p>
          <a:p>
            <a:endParaRPr lang="en-GB" dirty="0"/>
          </a:p>
          <a:p>
            <a:r>
              <a:rPr lang="en-GB" dirty="0"/>
              <a:t>This paper draws upon and takes forward the existing Linking Relief and Development Debate (LRDD) and </a:t>
            </a:r>
          </a:p>
          <a:p>
            <a:r>
              <a:rPr lang="en-GB" dirty="0"/>
              <a:t>acknowledges the fact that for decades, academics, practitioners and policy makers alike have grappled with how to </a:t>
            </a:r>
          </a:p>
          <a:p>
            <a:r>
              <a:rPr lang="en-GB" dirty="0"/>
              <a:t>better align humanitarian aid and longer term development. Reflecting on the challenges mapped out by the </a:t>
            </a:r>
          </a:p>
          <a:p>
            <a:r>
              <a:rPr lang="en-GB" dirty="0"/>
              <a:t>continuum and </a:t>
            </a:r>
            <a:r>
              <a:rPr lang="en-GB" dirty="0" err="1"/>
              <a:t>contiguum</a:t>
            </a:r>
            <a:r>
              <a:rPr lang="en-GB" dirty="0"/>
              <a:t> theories, this paper supports </a:t>
            </a:r>
            <a:r>
              <a:rPr lang="en-GB" dirty="0" err="1"/>
              <a:t>Macrae’s</a:t>
            </a:r>
            <a:r>
              <a:rPr lang="en-GB" dirty="0"/>
              <a:t> (2012) argument that resilience offers a new </a:t>
            </a:r>
          </a:p>
          <a:p>
            <a:r>
              <a:rPr lang="en-GB" dirty="0"/>
              <a:t>opportunity to bridge the gap and better align interventions.  </a:t>
            </a:r>
          </a:p>
          <a:p>
            <a:endParaRPr lang="en-GB" dirty="0"/>
          </a:p>
          <a:p>
            <a:r>
              <a:rPr lang="en-GB" dirty="0"/>
              <a:t>What is new? What is our contribution to the debate?  </a:t>
            </a:r>
          </a:p>
          <a:p>
            <a:r>
              <a:rPr lang="en-GB" dirty="0"/>
              <a:t>Recent calls to re-open the debate and apply research to understand how resilience can offer the answer this </a:t>
            </a:r>
          </a:p>
          <a:p>
            <a:r>
              <a:rPr lang="en-GB" dirty="0"/>
              <a:t>ongoing debate has inspired this LPRR project and study. </a:t>
            </a:r>
          </a:p>
          <a:p>
            <a:r>
              <a:rPr lang="en-GB" dirty="0"/>
              <a:t> </a:t>
            </a:r>
          </a:p>
          <a:p>
            <a:r>
              <a:rPr lang="en-GB" dirty="0"/>
              <a:t>The LPRR project identified two gaps in existing research: </a:t>
            </a:r>
          </a:p>
          <a:p>
            <a:pPr marL="228600" indent="-228600">
              <a:buAutoNum type="arabicPeriod"/>
            </a:pPr>
            <a:r>
              <a:rPr lang="en-GB" dirty="0"/>
              <a:t>A lack of knowledge that focuses on asking crises survivors and first responders their recommendations  </a:t>
            </a:r>
          </a:p>
          <a:p>
            <a:pPr marL="228600" indent="-228600">
              <a:buAutoNum type="arabicPeriod"/>
            </a:pPr>
            <a:r>
              <a:rPr lang="en-GB" dirty="0"/>
              <a:t>A lack of systematic implementation and evaluation of practical recommendations </a:t>
            </a:r>
          </a:p>
          <a:p>
            <a:pPr marL="228600" indent="-228600">
              <a:buAutoNum type="arabicPeriod"/>
            </a:pPr>
            <a:endParaRPr lang="en-GB" dirty="0"/>
          </a:p>
          <a:p>
            <a:pPr marL="0" indent="0">
              <a:buNone/>
            </a:pPr>
            <a:r>
              <a:rPr lang="en-GB" dirty="0"/>
              <a:t>Additionally the resilience lenses allow us to put more emphasis on the community capacities and in particular on the opportunities for transformation created by the disasters</a:t>
            </a:r>
          </a:p>
        </p:txBody>
      </p:sp>
      <p:sp>
        <p:nvSpPr>
          <p:cNvPr id="4" name="Slide Number Placeholder 3"/>
          <p:cNvSpPr>
            <a:spLocks noGrp="1"/>
          </p:cNvSpPr>
          <p:nvPr>
            <p:ph type="sldNum" sz="quarter" idx="10"/>
          </p:nvPr>
        </p:nvSpPr>
        <p:spPr/>
        <p:txBody>
          <a:bodyPr/>
          <a:lstStyle/>
          <a:p>
            <a:fld id="{FB10697B-1AF0-4C69-95DB-7E374EDDF674}" type="slidenum">
              <a:rPr lang="en-GB" smtClean="0"/>
              <a:t>9</a:t>
            </a:fld>
            <a:endParaRPr lang="en-GB"/>
          </a:p>
        </p:txBody>
      </p:sp>
    </p:spTree>
    <p:extLst>
      <p:ext uri="{BB962C8B-B14F-4D97-AF65-F5344CB8AC3E}">
        <p14:creationId xmlns:p14="http://schemas.microsoft.com/office/powerpoint/2010/main" val="108737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6E26-2F8C-452F-B48D-B5BBB25CD0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B44C78-8E25-4458-8DF1-2385EB425A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D6CF78-EA67-460A-ADFD-A5D5A5DF6CE7}"/>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5" name="Footer Placeholder 4">
            <a:extLst>
              <a:ext uri="{FF2B5EF4-FFF2-40B4-BE49-F238E27FC236}">
                <a16:creationId xmlns:a16="http://schemas.microsoft.com/office/drawing/2014/main" id="{063C272E-A4CA-4694-8390-608A694280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252949-16DD-40BC-86C6-7AA25122577D}"/>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400095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E71F-1847-40A2-B935-31911C55BD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20C6F4-313B-4458-9E61-317B39A83F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A7DEBC-4DDA-45A7-8581-97D8238DAC80}"/>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5" name="Footer Placeholder 4">
            <a:extLst>
              <a:ext uri="{FF2B5EF4-FFF2-40B4-BE49-F238E27FC236}">
                <a16:creationId xmlns:a16="http://schemas.microsoft.com/office/drawing/2014/main" id="{645CA80F-E234-4762-B9BD-EF2D401CB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30A351-7103-4C72-AF08-51CC48C7B1C5}"/>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131814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7CFAE8-6C2C-452A-8F4C-D45750F4E1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79BA4-D7E7-4F6F-A6B3-0859BAE7F0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CFE8A-3F68-4C5A-8B0A-DFA40B6A0E7F}"/>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5" name="Footer Placeholder 4">
            <a:extLst>
              <a:ext uri="{FF2B5EF4-FFF2-40B4-BE49-F238E27FC236}">
                <a16:creationId xmlns:a16="http://schemas.microsoft.com/office/drawing/2014/main" id="{CE4444B5-2320-4792-8E45-A14AE4CD3F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90DF7F-A2E6-4252-8E2D-353505F7839C}"/>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320820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72F6-9C59-491B-8C2C-7B05BA39C5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8E91E8-091C-413E-9E55-CCEEE233B7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1EB252-0FED-4773-B76A-F4D7C1912330}"/>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5" name="Footer Placeholder 4">
            <a:extLst>
              <a:ext uri="{FF2B5EF4-FFF2-40B4-BE49-F238E27FC236}">
                <a16:creationId xmlns:a16="http://schemas.microsoft.com/office/drawing/2014/main" id="{0A65B7EA-865B-417B-897A-CA38C8E5D4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7D65E-5FB2-4D96-A544-D7D94ECBDED6}"/>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208005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124F-3F8C-42AD-BC1C-3031D4825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63FCF6-0237-4F91-87AF-68D1B04D8E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E2A013-A2FA-4BB3-9E47-55001CCF819E}"/>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5" name="Footer Placeholder 4">
            <a:extLst>
              <a:ext uri="{FF2B5EF4-FFF2-40B4-BE49-F238E27FC236}">
                <a16:creationId xmlns:a16="http://schemas.microsoft.com/office/drawing/2014/main" id="{6ED1036C-BA81-43D4-BAB8-1DB9D37566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2618C1-54E9-4BBC-A4C6-9711A24CF66B}"/>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224208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DE193-9553-4C19-B59D-EE9BD497DC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7E21A4-ED2C-4BE7-B5C2-876F66BC81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E84344-C2A8-4BDD-B958-F09D0F0A87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9F05DB-12C6-4F2B-8F60-F3AFA01FD113}"/>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6" name="Footer Placeholder 5">
            <a:extLst>
              <a:ext uri="{FF2B5EF4-FFF2-40B4-BE49-F238E27FC236}">
                <a16:creationId xmlns:a16="http://schemas.microsoft.com/office/drawing/2014/main" id="{3560CB9D-060D-43BA-80B6-B730BCB666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D81E86-28A9-490B-A51A-B18DAE1386AD}"/>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266653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E004-16FF-41B8-A5AA-14A87019E7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7013D3-16F4-4DEF-95E5-CB1716107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490EAE-AF83-4BC2-B1B9-2A17B7BB2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53D2B0-1656-474F-90EF-C73DA51D4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52261E-AA61-44E9-BFD1-B117916085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119B06-3AFB-4779-B04D-CD61D93AFA28}"/>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8" name="Footer Placeholder 7">
            <a:extLst>
              <a:ext uri="{FF2B5EF4-FFF2-40B4-BE49-F238E27FC236}">
                <a16:creationId xmlns:a16="http://schemas.microsoft.com/office/drawing/2014/main" id="{B000A26E-9D15-4203-8A09-612BC82240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195BF7-7F74-4346-B627-663A9621047D}"/>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280078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BF88-9D99-45EF-8814-7A269ACED9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3371B3-FE33-4478-B09D-5AB45045AB07}"/>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4" name="Footer Placeholder 3">
            <a:extLst>
              <a:ext uri="{FF2B5EF4-FFF2-40B4-BE49-F238E27FC236}">
                <a16:creationId xmlns:a16="http://schemas.microsoft.com/office/drawing/2014/main" id="{15BF958C-513D-4A13-AAE0-0799403C1D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9BC3E6-D1B3-454C-9306-319AC182B3CD}"/>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39137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A1661-467B-4D3E-932D-8FAC093A9272}"/>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3" name="Footer Placeholder 2">
            <a:extLst>
              <a:ext uri="{FF2B5EF4-FFF2-40B4-BE49-F238E27FC236}">
                <a16:creationId xmlns:a16="http://schemas.microsoft.com/office/drawing/2014/main" id="{0EBF19C5-21A7-4E3C-B380-E190C9655E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70512E-ECDD-4016-95DF-2D1BCD0A62AA}"/>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155925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7F9D-65CA-40FA-9D2E-7370CBC75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F4C31-1EB2-401F-B9D9-732AA3C2C1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E451FD-A465-4C02-AF56-B88DE9FAA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900F28-BFC5-4622-8FA9-9C263085082F}"/>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6" name="Footer Placeholder 5">
            <a:extLst>
              <a:ext uri="{FF2B5EF4-FFF2-40B4-BE49-F238E27FC236}">
                <a16:creationId xmlns:a16="http://schemas.microsoft.com/office/drawing/2014/main" id="{1F5DD017-9FF6-466B-B898-A5008A6A6C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DE0BBC-9AB3-4486-A94C-9E91FCF22F56}"/>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159442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68F6-D8C3-4401-A154-CB210AF83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D3CC8D-2641-4F27-8D71-667C8C24E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7147B5-9AE2-40E8-8928-A87253516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D29FB8-4411-4DCA-87ED-D71025543B5C}"/>
              </a:ext>
            </a:extLst>
          </p:cNvPr>
          <p:cNvSpPr>
            <a:spLocks noGrp="1"/>
          </p:cNvSpPr>
          <p:nvPr>
            <p:ph type="dt" sz="half" idx="10"/>
          </p:nvPr>
        </p:nvSpPr>
        <p:spPr/>
        <p:txBody>
          <a:bodyPr/>
          <a:lstStyle/>
          <a:p>
            <a:fld id="{71D62768-6936-4E0E-A67F-4B86DF130E32}" type="datetimeFigureOut">
              <a:rPr lang="en-GB" smtClean="0"/>
              <a:t>13/05/2019</a:t>
            </a:fld>
            <a:endParaRPr lang="en-GB"/>
          </a:p>
        </p:txBody>
      </p:sp>
      <p:sp>
        <p:nvSpPr>
          <p:cNvPr id="6" name="Footer Placeholder 5">
            <a:extLst>
              <a:ext uri="{FF2B5EF4-FFF2-40B4-BE49-F238E27FC236}">
                <a16:creationId xmlns:a16="http://schemas.microsoft.com/office/drawing/2014/main" id="{44DA3CF4-4BC5-4FB8-88E3-EB623AD7F3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ACAA11-AB3D-4C89-8FD2-BDC2DE3D2BD0}"/>
              </a:ext>
            </a:extLst>
          </p:cNvPr>
          <p:cNvSpPr>
            <a:spLocks noGrp="1"/>
          </p:cNvSpPr>
          <p:nvPr>
            <p:ph type="sldNum" sz="quarter" idx="12"/>
          </p:nvPr>
        </p:nvSpPr>
        <p:spPr/>
        <p:txBody>
          <a:bodyPr/>
          <a:lstStyle/>
          <a:p>
            <a:fld id="{FA73E3D4-FA8D-4FAF-BAD1-4682DEFFD75F}" type="slidenum">
              <a:rPr lang="en-GB" smtClean="0"/>
              <a:t>‹#›</a:t>
            </a:fld>
            <a:endParaRPr lang="en-GB"/>
          </a:p>
        </p:txBody>
      </p:sp>
    </p:spTree>
    <p:extLst>
      <p:ext uri="{BB962C8B-B14F-4D97-AF65-F5344CB8AC3E}">
        <p14:creationId xmlns:p14="http://schemas.microsoft.com/office/powerpoint/2010/main" val="325418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12C1F8-F51D-4567-8277-93A91DBD36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F08F68-50D7-406B-B0E4-ECFF5F089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513D8F-CFEA-4301-8A94-0D02F224F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62768-6936-4E0E-A67F-4B86DF130E32}" type="datetimeFigureOut">
              <a:rPr lang="en-GB" smtClean="0"/>
              <a:t>13/05/2019</a:t>
            </a:fld>
            <a:endParaRPr lang="en-GB"/>
          </a:p>
        </p:txBody>
      </p:sp>
      <p:sp>
        <p:nvSpPr>
          <p:cNvPr id="5" name="Footer Placeholder 4">
            <a:extLst>
              <a:ext uri="{FF2B5EF4-FFF2-40B4-BE49-F238E27FC236}">
                <a16:creationId xmlns:a16="http://schemas.microsoft.com/office/drawing/2014/main" id="{02B42635-423E-439B-A5A8-59B8C6802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1AE9CB-16E9-4052-AA40-4B826EED2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3E3D4-FA8D-4FAF-BAD1-4682DEFFD75F}" type="slidenum">
              <a:rPr lang="en-GB" smtClean="0"/>
              <a:t>‹#›</a:t>
            </a:fld>
            <a:endParaRPr lang="en-GB"/>
          </a:p>
        </p:txBody>
      </p:sp>
    </p:spTree>
    <p:extLst>
      <p:ext uri="{BB962C8B-B14F-4D97-AF65-F5344CB8AC3E}">
        <p14:creationId xmlns:p14="http://schemas.microsoft.com/office/powerpoint/2010/main" val="949659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vimeo.com/31216816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ocal2global.info/" TargetMode="External"/><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SDiVicenz@christian-aid.org" TargetMode="External"/><Relationship Id="rId5" Type="http://schemas.openxmlformats.org/officeDocument/2006/relationships/hyperlink" Target="mailto:henrik.frojmark@svenskakyrkan.se" TargetMode="External"/><Relationship Id="rId4" Type="http://schemas.openxmlformats.org/officeDocument/2006/relationships/hyperlink" Target="mailto:nic@dca.d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C7B3-1B1C-48E4-BE69-80C3A24C085E}"/>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AA3DC72-4077-4FB0-8480-4AC34B59C7AE}"/>
              </a:ext>
            </a:extLst>
          </p:cNvPr>
          <p:cNvSpPr>
            <a:spLocks noGrp="1"/>
          </p:cNvSpPr>
          <p:nvPr>
            <p:ph type="subTitle" idx="1"/>
          </p:nvPr>
        </p:nvSpPr>
        <p:spPr>
          <a:xfrm>
            <a:off x="1524000" y="3602037"/>
            <a:ext cx="9144000" cy="2974275"/>
          </a:xfrm>
        </p:spPr>
        <p:txBody>
          <a:bodyPr>
            <a:normAutofit/>
          </a:bodyPr>
          <a:lstStyle/>
          <a:p>
            <a:endParaRPr lang="en-GB" sz="3600" dirty="0">
              <a:solidFill>
                <a:srgbClr val="C00000"/>
              </a:solidFill>
              <a:latin typeface="Gotham" pitchFamily="50" charset="0"/>
              <a:ea typeface="+mj-ea"/>
              <a:cs typeface="+mj-cs"/>
            </a:endParaRPr>
          </a:p>
          <a:p>
            <a:r>
              <a:rPr lang="en-GB" sz="3600" b="1" dirty="0">
                <a:solidFill>
                  <a:srgbClr val="C00000"/>
                </a:solidFill>
                <a:latin typeface="Gotham" pitchFamily="50" charset="0"/>
                <a:ea typeface="+mj-ea"/>
                <a:cs typeface="+mj-cs"/>
              </a:rPr>
              <a:t>Survivor/Community-led response. From goats to agent of change!</a:t>
            </a:r>
          </a:p>
        </p:txBody>
      </p:sp>
      <p:pic>
        <p:nvPicPr>
          <p:cNvPr id="4" name="Picture 3">
            <a:extLst>
              <a:ext uri="{FF2B5EF4-FFF2-40B4-BE49-F238E27FC236}">
                <a16:creationId xmlns:a16="http://schemas.microsoft.com/office/drawing/2014/main" id="{CC58338A-36C6-4486-BE32-35A433994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72" y="281687"/>
            <a:ext cx="5968998" cy="2387600"/>
          </a:xfrm>
          <a:prstGeom prst="rect">
            <a:avLst/>
          </a:prstGeom>
        </p:spPr>
      </p:pic>
    </p:spTree>
    <p:extLst>
      <p:ext uri="{BB962C8B-B14F-4D97-AF65-F5344CB8AC3E}">
        <p14:creationId xmlns:p14="http://schemas.microsoft.com/office/powerpoint/2010/main" val="335834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44624"/>
            <a:ext cx="8229600" cy="2232248"/>
          </a:xfrm>
        </p:spPr>
        <p:txBody>
          <a:bodyPr>
            <a:normAutofit/>
          </a:bodyPr>
          <a:lstStyle/>
          <a:p>
            <a:pPr algn="ctr"/>
            <a:r>
              <a:rPr lang="en-GB" sz="2800" b="1" u="sng" dirty="0">
                <a:solidFill>
                  <a:srgbClr val="C00000"/>
                </a:solidFill>
                <a:latin typeface="Calibri" panose="020F0502020204030204" pitchFamily="34" charset="0"/>
                <a:ea typeface="+mn-ea"/>
                <a:cs typeface="+mn-cs"/>
              </a:rPr>
              <a:t> The KCL Study                    </a:t>
            </a:r>
            <a:br>
              <a:rPr lang="en-GB" sz="1700" dirty="0">
                <a:latin typeface="Calibri" panose="020F0502020204030204" pitchFamily="34" charset="0"/>
              </a:rPr>
            </a:br>
            <a:br>
              <a:rPr lang="en-GB" sz="1700" dirty="0">
                <a:latin typeface="Calibri" panose="020F0502020204030204" pitchFamily="34" charset="0"/>
              </a:rPr>
            </a:br>
            <a:endParaRPr lang="en-GB"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60677867"/>
              </p:ext>
            </p:extLst>
          </p:nvPr>
        </p:nvGraphicFramePr>
        <p:xfrm>
          <a:off x="342900" y="1047750"/>
          <a:ext cx="11538148" cy="5627841"/>
        </p:xfrm>
        <a:graphic>
          <a:graphicData uri="http://schemas.openxmlformats.org/drawingml/2006/table">
            <a:tbl>
              <a:tblPr firstRow="1" firstCol="1" bandRow="1">
                <a:tableStyleId>{3B4B98B0-60AC-42C2-AFA5-B58CD77FA1E5}</a:tableStyleId>
              </a:tblPr>
              <a:tblGrid>
                <a:gridCol w="3368161">
                  <a:extLst>
                    <a:ext uri="{9D8B030D-6E8A-4147-A177-3AD203B41FA5}">
                      <a16:colId xmlns:a16="http://schemas.microsoft.com/office/drawing/2014/main" val="199385459"/>
                    </a:ext>
                  </a:extLst>
                </a:gridCol>
                <a:gridCol w="4622623">
                  <a:extLst>
                    <a:ext uri="{9D8B030D-6E8A-4147-A177-3AD203B41FA5}">
                      <a16:colId xmlns:a16="http://schemas.microsoft.com/office/drawing/2014/main" val="3610944146"/>
                    </a:ext>
                  </a:extLst>
                </a:gridCol>
                <a:gridCol w="3547364">
                  <a:extLst>
                    <a:ext uri="{9D8B030D-6E8A-4147-A177-3AD203B41FA5}">
                      <a16:colId xmlns:a16="http://schemas.microsoft.com/office/drawing/2014/main" val="2956018568"/>
                    </a:ext>
                  </a:extLst>
                </a:gridCol>
              </a:tblGrid>
              <a:tr h="467742">
                <a:tc>
                  <a:txBody>
                    <a:bodyPr/>
                    <a:lstStyle/>
                    <a:p>
                      <a:pPr>
                        <a:lnSpc>
                          <a:spcPct val="107000"/>
                        </a:lnSpc>
                        <a:spcBef>
                          <a:spcPts val="600"/>
                        </a:spcBef>
                        <a:spcAft>
                          <a:spcPts val="600"/>
                        </a:spcAft>
                      </a:pPr>
                      <a:r>
                        <a:rPr lang="en-GB" sz="1800" dirty="0">
                          <a:effectLst/>
                        </a:rPr>
                        <a:t>Location </a:t>
                      </a:r>
                      <a:endParaRPr lang="en-GB"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dirty="0">
                          <a:effectLst/>
                        </a:rPr>
                        <a:t>Organisation</a:t>
                      </a:r>
                      <a:endParaRPr lang="en-GB"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Hazard </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extLst>
                  <a:ext uri="{0D108BD9-81ED-4DB2-BD59-A6C34878D82A}">
                    <a16:rowId xmlns:a16="http://schemas.microsoft.com/office/drawing/2014/main" val="592322192"/>
                  </a:ext>
                </a:extLst>
              </a:tr>
              <a:tr h="467742">
                <a:tc>
                  <a:txBody>
                    <a:bodyPr/>
                    <a:lstStyle/>
                    <a:p>
                      <a:pPr>
                        <a:lnSpc>
                          <a:spcPct val="107000"/>
                        </a:lnSpc>
                        <a:spcBef>
                          <a:spcPts val="600"/>
                        </a:spcBef>
                        <a:spcAft>
                          <a:spcPts val="600"/>
                        </a:spcAft>
                      </a:pPr>
                      <a:r>
                        <a:rPr lang="en-GB" sz="1800" dirty="0">
                          <a:effectLst/>
                        </a:rPr>
                        <a:t>Philippines, Manila</a:t>
                      </a:r>
                      <a:endParaRPr lang="en-GB"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Christian Aid</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Typhoon Ketsana </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extLst>
                  <a:ext uri="{0D108BD9-81ED-4DB2-BD59-A6C34878D82A}">
                    <a16:rowId xmlns:a16="http://schemas.microsoft.com/office/drawing/2014/main" val="4244491749"/>
                  </a:ext>
                </a:extLst>
              </a:tr>
              <a:tr h="467742">
                <a:tc>
                  <a:txBody>
                    <a:bodyPr/>
                    <a:lstStyle/>
                    <a:p>
                      <a:pPr>
                        <a:lnSpc>
                          <a:spcPct val="107000"/>
                        </a:lnSpc>
                        <a:spcBef>
                          <a:spcPts val="600"/>
                        </a:spcBef>
                        <a:spcAft>
                          <a:spcPts val="600"/>
                        </a:spcAft>
                      </a:pPr>
                      <a:r>
                        <a:rPr lang="en-GB" sz="1800" dirty="0">
                          <a:effectLst/>
                        </a:rPr>
                        <a:t>Philippines, </a:t>
                      </a:r>
                      <a:r>
                        <a:rPr lang="en-GB" sz="1800" dirty="0" err="1">
                          <a:effectLst/>
                        </a:rPr>
                        <a:t>Ormoc</a:t>
                      </a:r>
                      <a:endParaRPr lang="en-GB"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HelpAge</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Typhoon Haiyan </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extLst>
                  <a:ext uri="{0D108BD9-81ED-4DB2-BD59-A6C34878D82A}">
                    <a16:rowId xmlns:a16="http://schemas.microsoft.com/office/drawing/2014/main" val="2896961223"/>
                  </a:ext>
                </a:extLst>
              </a:tr>
              <a:tr h="720387">
                <a:tc>
                  <a:txBody>
                    <a:bodyPr/>
                    <a:lstStyle/>
                    <a:p>
                      <a:pPr>
                        <a:lnSpc>
                          <a:spcPct val="107000"/>
                        </a:lnSpc>
                        <a:spcBef>
                          <a:spcPts val="600"/>
                        </a:spcBef>
                        <a:spcAft>
                          <a:spcPts val="600"/>
                        </a:spcAft>
                      </a:pPr>
                      <a:r>
                        <a:rPr lang="en-GB" sz="1800">
                          <a:effectLst/>
                        </a:rPr>
                        <a:t>Kenya, Nairobi </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World Vision &amp; Concern Worldwide</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dirty="0">
                          <a:effectLst/>
                        </a:rPr>
                        <a:t>Food Insecurity</a:t>
                      </a:r>
                      <a:endParaRPr lang="en-GB"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extLst>
                  <a:ext uri="{0D108BD9-81ED-4DB2-BD59-A6C34878D82A}">
                    <a16:rowId xmlns:a16="http://schemas.microsoft.com/office/drawing/2014/main" val="2447062849"/>
                  </a:ext>
                </a:extLst>
              </a:tr>
              <a:tr h="467742">
                <a:tc>
                  <a:txBody>
                    <a:bodyPr/>
                    <a:lstStyle/>
                    <a:p>
                      <a:pPr>
                        <a:lnSpc>
                          <a:spcPct val="107000"/>
                        </a:lnSpc>
                        <a:spcBef>
                          <a:spcPts val="600"/>
                        </a:spcBef>
                        <a:spcAft>
                          <a:spcPts val="600"/>
                        </a:spcAft>
                      </a:pPr>
                      <a:r>
                        <a:rPr lang="en-GB" sz="1800">
                          <a:effectLst/>
                        </a:rPr>
                        <a:t>Indonesia, Banda Aceh</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dirty="0">
                          <a:effectLst/>
                        </a:rPr>
                        <a:t>Muslim Aid</a:t>
                      </a:r>
                      <a:endParaRPr lang="en-GB"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Tsunami </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extLst>
                  <a:ext uri="{0D108BD9-81ED-4DB2-BD59-A6C34878D82A}">
                    <a16:rowId xmlns:a16="http://schemas.microsoft.com/office/drawing/2014/main" val="1272195819"/>
                  </a:ext>
                </a:extLst>
              </a:tr>
              <a:tr h="467742">
                <a:tc>
                  <a:txBody>
                    <a:bodyPr/>
                    <a:lstStyle/>
                    <a:p>
                      <a:pPr>
                        <a:lnSpc>
                          <a:spcPct val="107000"/>
                        </a:lnSpc>
                        <a:spcBef>
                          <a:spcPts val="600"/>
                        </a:spcBef>
                        <a:spcAft>
                          <a:spcPts val="600"/>
                        </a:spcAft>
                      </a:pPr>
                      <a:r>
                        <a:rPr lang="en-GB" sz="1800">
                          <a:effectLst/>
                        </a:rPr>
                        <a:t>Pakistan, Sindh  </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World Vision</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Floods</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extLst>
                  <a:ext uri="{0D108BD9-81ED-4DB2-BD59-A6C34878D82A}">
                    <a16:rowId xmlns:a16="http://schemas.microsoft.com/office/drawing/2014/main" val="1728899596"/>
                  </a:ext>
                </a:extLst>
              </a:tr>
              <a:tr h="1633260">
                <a:tc>
                  <a:txBody>
                    <a:bodyPr/>
                    <a:lstStyle/>
                    <a:p>
                      <a:pPr>
                        <a:lnSpc>
                          <a:spcPct val="107000"/>
                        </a:lnSpc>
                        <a:spcBef>
                          <a:spcPts val="600"/>
                        </a:spcBef>
                        <a:spcAft>
                          <a:spcPts val="600"/>
                        </a:spcAft>
                      </a:pPr>
                      <a:r>
                        <a:rPr lang="en-GB" sz="1800" dirty="0">
                          <a:effectLst/>
                        </a:rPr>
                        <a:t>Colombia, Cacarica </a:t>
                      </a:r>
                      <a:endParaRPr lang="en-GB"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dirty="0">
                          <a:effectLst/>
                        </a:rPr>
                        <a:t>Christian Aid</a:t>
                      </a:r>
                      <a:endParaRPr lang="en-GB"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Conflict &amp; Displacement</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extLst>
                  <a:ext uri="{0D108BD9-81ED-4DB2-BD59-A6C34878D82A}">
                    <a16:rowId xmlns:a16="http://schemas.microsoft.com/office/drawing/2014/main" val="480866377"/>
                  </a:ext>
                </a:extLst>
              </a:tr>
              <a:tr h="467742">
                <a:tc>
                  <a:txBody>
                    <a:bodyPr/>
                    <a:lstStyle/>
                    <a:p>
                      <a:pPr>
                        <a:lnSpc>
                          <a:spcPct val="107000"/>
                        </a:lnSpc>
                        <a:spcBef>
                          <a:spcPts val="600"/>
                        </a:spcBef>
                        <a:spcAft>
                          <a:spcPts val="600"/>
                        </a:spcAft>
                      </a:pPr>
                      <a:r>
                        <a:rPr lang="en-GB" sz="1800">
                          <a:effectLst/>
                        </a:rPr>
                        <a:t>Bangladesh, Patuakhali</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Action Aid</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Cyclone</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extLst>
                  <a:ext uri="{0D108BD9-81ED-4DB2-BD59-A6C34878D82A}">
                    <a16:rowId xmlns:a16="http://schemas.microsoft.com/office/drawing/2014/main" val="1477906994"/>
                  </a:ext>
                </a:extLst>
              </a:tr>
              <a:tr h="467742">
                <a:tc>
                  <a:txBody>
                    <a:bodyPr/>
                    <a:lstStyle/>
                    <a:p>
                      <a:pPr>
                        <a:lnSpc>
                          <a:spcPct val="107000"/>
                        </a:lnSpc>
                        <a:spcBef>
                          <a:spcPts val="600"/>
                        </a:spcBef>
                        <a:spcAft>
                          <a:spcPts val="600"/>
                        </a:spcAft>
                      </a:pPr>
                      <a:r>
                        <a:rPr lang="en-GB" sz="1800">
                          <a:effectLst/>
                        </a:rPr>
                        <a:t>DRC, South Kivu </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a:effectLst/>
                        </a:rPr>
                        <a:t>Christian Aid</a:t>
                      </a:r>
                      <a:endParaRPr lang="en-GB"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tc>
                  <a:txBody>
                    <a:bodyPr/>
                    <a:lstStyle/>
                    <a:p>
                      <a:pPr>
                        <a:lnSpc>
                          <a:spcPct val="107000"/>
                        </a:lnSpc>
                        <a:spcBef>
                          <a:spcPts val="600"/>
                        </a:spcBef>
                        <a:spcAft>
                          <a:spcPts val="600"/>
                        </a:spcAft>
                      </a:pPr>
                      <a:r>
                        <a:rPr lang="en-GB" sz="1800" dirty="0">
                          <a:effectLst/>
                        </a:rPr>
                        <a:t>Conflict &amp; Displacement </a:t>
                      </a:r>
                      <a:endParaRPr lang="en-GB"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22" marR="65822" marT="0" marB="0"/>
                </a:tc>
                <a:extLst>
                  <a:ext uri="{0D108BD9-81ED-4DB2-BD59-A6C34878D82A}">
                    <a16:rowId xmlns:a16="http://schemas.microsoft.com/office/drawing/2014/main" val="3257783820"/>
                  </a:ext>
                </a:extLst>
              </a:tr>
            </a:tbl>
          </a:graphicData>
        </a:graphic>
      </p:graphicFrame>
    </p:spTree>
    <p:extLst>
      <p:ext uri="{BB962C8B-B14F-4D97-AF65-F5344CB8AC3E}">
        <p14:creationId xmlns:p14="http://schemas.microsoft.com/office/powerpoint/2010/main" val="239610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61950"/>
            <a:ext cx="11487150" cy="6019378"/>
          </a:xfrm>
        </p:spPr>
        <p:txBody>
          <a:bodyPr>
            <a:noAutofit/>
          </a:bodyPr>
          <a:lstStyle/>
          <a:p>
            <a:pPr marL="0" indent="0">
              <a:buNone/>
            </a:pPr>
            <a:r>
              <a:rPr lang="en-GB" b="1" dirty="0">
                <a:solidFill>
                  <a:srgbClr val="C00000"/>
                </a:solidFill>
              </a:rPr>
              <a:t>			</a:t>
            </a:r>
            <a:r>
              <a:rPr lang="en-GB" b="1" u="sng" dirty="0">
                <a:solidFill>
                  <a:srgbClr val="C00000"/>
                </a:solidFill>
              </a:rPr>
              <a:t>Perception of Resilience</a:t>
            </a:r>
          </a:p>
          <a:p>
            <a:endParaRPr lang="en-GB" b="1" dirty="0"/>
          </a:p>
          <a:p>
            <a:r>
              <a:rPr lang="en-GB" dirty="0"/>
              <a:t>The crises survivors felt that resilience meant both </a:t>
            </a:r>
            <a:r>
              <a:rPr lang="en-GB" b="1" dirty="0"/>
              <a:t>independence </a:t>
            </a:r>
            <a:r>
              <a:rPr lang="en-GB" dirty="0"/>
              <a:t>and</a:t>
            </a:r>
            <a:r>
              <a:rPr lang="en-GB" b="1" dirty="0"/>
              <a:t> support when needed</a:t>
            </a:r>
            <a:r>
              <a:rPr lang="en-GB" dirty="0"/>
              <a:t>. </a:t>
            </a:r>
          </a:p>
          <a:p>
            <a:pPr marL="0" indent="0" algn="ctr">
              <a:buNone/>
            </a:pPr>
            <a:endParaRPr lang="en-GB" b="1" i="1" dirty="0"/>
          </a:p>
          <a:p>
            <a:pPr marL="0" indent="0" algn="ctr">
              <a:buNone/>
            </a:pPr>
            <a:r>
              <a:rPr lang="en-GB" b="1" i="1" dirty="0"/>
              <a:t>“Resilience means having the skills and capacity to look after yourself whilst knowing how and where to ask for support when needed.</a:t>
            </a:r>
            <a:r>
              <a:rPr lang="en-GB" dirty="0"/>
              <a:t>”(LPRR Local Stakeholders)</a:t>
            </a:r>
          </a:p>
          <a:p>
            <a:pPr marL="0" indent="0" algn="ctr">
              <a:buNone/>
            </a:pPr>
            <a:endParaRPr lang="en-GB" sz="1400" dirty="0"/>
          </a:p>
          <a:p>
            <a:endParaRPr lang="en-GB" b="1" dirty="0"/>
          </a:p>
        </p:txBody>
      </p:sp>
    </p:spTree>
    <p:extLst>
      <p:ext uri="{BB962C8B-B14F-4D97-AF65-F5344CB8AC3E}">
        <p14:creationId xmlns:p14="http://schemas.microsoft.com/office/powerpoint/2010/main" val="10227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42900"/>
            <a:ext cx="11353799" cy="6515100"/>
          </a:xfrm>
        </p:spPr>
        <p:txBody>
          <a:bodyPr>
            <a:normAutofit/>
          </a:bodyPr>
          <a:lstStyle/>
          <a:p>
            <a:pPr marL="0" indent="0">
              <a:buNone/>
            </a:pPr>
            <a:r>
              <a:rPr lang="en-GB" b="1" u="sng" dirty="0">
                <a:solidFill>
                  <a:srgbClr val="C00000"/>
                </a:solidFill>
                <a:latin typeface="Calibri" panose="020F0502020204030204" pitchFamily="34" charset="0"/>
              </a:rPr>
              <a:t>Bigger picture: what is this paper saying?</a:t>
            </a:r>
          </a:p>
          <a:p>
            <a:pPr marL="0" indent="0">
              <a:buNone/>
            </a:pPr>
            <a:endParaRPr lang="en-GB" b="1" u="sng" dirty="0">
              <a:latin typeface="Calibri" panose="020F0502020204030204" pitchFamily="34" charset="0"/>
            </a:endParaRPr>
          </a:p>
          <a:p>
            <a:r>
              <a:rPr lang="en-GB" dirty="0">
                <a:latin typeface="Calibri" panose="020F0502020204030204" pitchFamily="34" charset="0"/>
              </a:rPr>
              <a:t>The learnings from this study </a:t>
            </a:r>
            <a:r>
              <a:rPr lang="en-GB" b="1" dirty="0">
                <a:latin typeface="Calibri" panose="020F0502020204030204" pitchFamily="34" charset="0"/>
              </a:rPr>
              <a:t>speak to both the preparedness and humanitarian response phase of an intervention</a:t>
            </a:r>
          </a:p>
          <a:p>
            <a:pPr marL="0" indent="0">
              <a:buNone/>
            </a:pPr>
            <a:endParaRPr lang="en-GB" dirty="0">
              <a:latin typeface="Calibri" panose="020F0502020204030204" pitchFamily="34" charset="0"/>
            </a:endParaRPr>
          </a:p>
          <a:p>
            <a:r>
              <a:rPr lang="en-GB" dirty="0">
                <a:latin typeface="Calibri" panose="020F0502020204030204" pitchFamily="34" charset="0"/>
              </a:rPr>
              <a:t>It presents the recommendations made by crises survivors and first responders </a:t>
            </a:r>
            <a:r>
              <a:rPr lang="en-GB" b="1" u="sng" dirty="0">
                <a:latin typeface="Calibri" panose="020F0502020204030204" pitchFamily="34" charset="0"/>
              </a:rPr>
              <a:t>on what approach should be taken and what activities should be included to harness these opportunities</a:t>
            </a:r>
            <a:r>
              <a:rPr lang="en-GB" dirty="0">
                <a:latin typeface="Calibri" panose="020F0502020204030204" pitchFamily="34" charset="0"/>
              </a:rPr>
              <a:t>. </a:t>
            </a:r>
          </a:p>
          <a:p>
            <a:pPr marL="0" indent="0">
              <a:buNone/>
            </a:pPr>
            <a:endParaRPr lang="en-GB" dirty="0">
              <a:latin typeface="Calibri" panose="020F0502020204030204" pitchFamily="34" charset="0"/>
            </a:endParaRPr>
          </a:p>
          <a:p>
            <a:r>
              <a:rPr lang="en-GB" dirty="0">
                <a:latin typeface="Calibri" panose="020F0502020204030204" pitchFamily="34" charset="0"/>
              </a:rPr>
              <a:t>If effectively operationalised, it is argued that this newly informed set of recommendations have the </a:t>
            </a:r>
            <a:r>
              <a:rPr lang="en-GB" u="sng" dirty="0">
                <a:latin typeface="Calibri" panose="020F0502020204030204" pitchFamily="34" charset="0"/>
              </a:rPr>
              <a:t>potential to bridge the gap between short term and long term interventions,</a:t>
            </a:r>
            <a:r>
              <a:rPr lang="en-GB" dirty="0">
                <a:latin typeface="Calibri" panose="020F0502020204030204" pitchFamily="34" charset="0"/>
              </a:rPr>
              <a:t> align all phases of the disaster cycle and pave the way for transformational community resilience building. </a:t>
            </a:r>
          </a:p>
          <a:p>
            <a:endParaRPr lang="en-GB" dirty="0"/>
          </a:p>
        </p:txBody>
      </p:sp>
    </p:spTree>
    <p:extLst>
      <p:ext uri="{BB962C8B-B14F-4D97-AF65-F5344CB8AC3E}">
        <p14:creationId xmlns:p14="http://schemas.microsoft.com/office/powerpoint/2010/main" val="42030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85750"/>
            <a:ext cx="11449050" cy="1143000"/>
          </a:xfrm>
        </p:spPr>
        <p:txBody>
          <a:bodyPr>
            <a:normAutofit/>
          </a:bodyPr>
          <a:lstStyle/>
          <a:p>
            <a:pPr marL="0" indent="0" algn="ctr">
              <a:lnSpc>
                <a:spcPct val="150000"/>
              </a:lnSpc>
              <a:spcBef>
                <a:spcPts val="450"/>
              </a:spcBef>
              <a:spcAft>
                <a:spcPts val="450"/>
              </a:spcAft>
              <a:buNone/>
            </a:pPr>
            <a:r>
              <a:rPr lang="en-GB" b="1" u="sng" dirty="0">
                <a:solidFill>
                  <a:srgbClr val="C00000"/>
                </a:solidFill>
                <a:latin typeface="Calibri" panose="020F0502020204030204" pitchFamily="34" charset="0"/>
              </a:rPr>
              <a:t>LPRR 6 principles</a:t>
            </a:r>
          </a:p>
          <a:p>
            <a:pPr marL="0" indent="0" algn="ctr">
              <a:lnSpc>
                <a:spcPct val="150000"/>
              </a:lnSpc>
              <a:spcBef>
                <a:spcPts val="450"/>
              </a:spcBef>
              <a:spcAft>
                <a:spcPts val="450"/>
              </a:spcAft>
              <a:buNone/>
            </a:pPr>
            <a:endParaRPr lang="en-GB" b="1" u="sng" dirty="0">
              <a:solidFill>
                <a:srgbClr val="C00000"/>
              </a:solidFill>
              <a:latin typeface="Calibri" panose="020F0502020204030204" pitchFamily="34" charset="0"/>
            </a:endParaRPr>
          </a:p>
          <a:p>
            <a:pPr marL="0" indent="0">
              <a:buNone/>
            </a:pPr>
            <a:endParaRPr lang="en-GB" dirty="0">
              <a:solidFill>
                <a:schemeClr val="tx1"/>
              </a:solidFill>
              <a:latin typeface="Calibri" panose="020F0502020204030204" pitchFamily="34" charset="0"/>
            </a:endParaRPr>
          </a:p>
        </p:txBody>
      </p:sp>
      <p:pic>
        <p:nvPicPr>
          <p:cNvPr id="4" name="Content Placeholder 3">
            <a:extLst>
              <a:ext uri="{FF2B5EF4-FFF2-40B4-BE49-F238E27FC236}">
                <a16:creationId xmlns:a16="http://schemas.microsoft.com/office/drawing/2014/main" id="{1624E411-FECF-42E9-8FF4-3BCCBF1FF4CB}"/>
              </a:ext>
            </a:extLst>
          </p:cNvPr>
          <p:cNvPicPr>
            <a:picLocks noChangeAspect="1"/>
          </p:cNvPicPr>
          <p:nvPr/>
        </p:nvPicPr>
        <p:blipFill>
          <a:blip r:embed="rId3"/>
          <a:stretch>
            <a:fillRect/>
          </a:stretch>
        </p:blipFill>
        <p:spPr>
          <a:xfrm>
            <a:off x="293688" y="1123950"/>
            <a:ext cx="11699874" cy="5162550"/>
          </a:xfrm>
          <a:prstGeom prst="rect">
            <a:avLst/>
          </a:prstGeom>
        </p:spPr>
      </p:pic>
    </p:spTree>
    <p:extLst>
      <p:ext uri="{BB962C8B-B14F-4D97-AF65-F5344CB8AC3E}">
        <p14:creationId xmlns:p14="http://schemas.microsoft.com/office/powerpoint/2010/main" val="215202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001">
            <a:extLst>
              <a:ext uri="{FF2B5EF4-FFF2-40B4-BE49-F238E27FC236}">
                <a16:creationId xmlns:a16="http://schemas.microsoft.com/office/drawing/2014/main" id="{24216E5C-6EB1-4A1C-94FD-ADED23E23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88641"/>
            <a:ext cx="113538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68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FE5E-7FCA-44DD-9608-1B821C50E5E6}"/>
              </a:ext>
            </a:extLst>
          </p:cNvPr>
          <p:cNvSpPr>
            <a:spLocks noGrp="1"/>
          </p:cNvSpPr>
          <p:nvPr>
            <p:ph type="title"/>
          </p:nvPr>
        </p:nvSpPr>
        <p:spPr>
          <a:xfrm>
            <a:off x="1981200" y="388937"/>
            <a:ext cx="8229600" cy="1143000"/>
          </a:xfrm>
        </p:spPr>
        <p:txBody>
          <a:bodyPr/>
          <a:lstStyle/>
          <a:p>
            <a:r>
              <a:rPr lang="en-GB" dirty="0">
                <a:solidFill>
                  <a:srgbClr val="FF0000"/>
                </a:solidFill>
              </a:rPr>
              <a:t>The LPRR pilots:</a:t>
            </a:r>
          </a:p>
        </p:txBody>
      </p:sp>
      <p:sp>
        <p:nvSpPr>
          <p:cNvPr id="3" name="Content Placeholder 2">
            <a:extLst>
              <a:ext uri="{FF2B5EF4-FFF2-40B4-BE49-F238E27FC236}">
                <a16:creationId xmlns:a16="http://schemas.microsoft.com/office/drawing/2014/main" id="{86A6D06D-B0D6-45EE-90FD-7157455CDC0C}"/>
              </a:ext>
            </a:extLst>
          </p:cNvPr>
          <p:cNvSpPr>
            <a:spLocks noGrp="1"/>
          </p:cNvSpPr>
          <p:nvPr>
            <p:ph idx="1"/>
          </p:nvPr>
        </p:nvSpPr>
        <p:spPr>
          <a:xfrm>
            <a:off x="609600" y="1684374"/>
            <a:ext cx="11049000" cy="4624946"/>
          </a:xfrm>
        </p:spPr>
        <p:txBody>
          <a:bodyPr>
            <a:normAutofit/>
          </a:bodyPr>
          <a:lstStyle/>
          <a:p>
            <a:r>
              <a:rPr lang="en-GB" dirty="0"/>
              <a:t>Run from September 2017 till end of January 2018</a:t>
            </a:r>
          </a:p>
          <a:p>
            <a:r>
              <a:rPr lang="en-GB" dirty="0"/>
              <a:t>Microgrants: 27 HSGs/CBOs/VDCs reaching 1,820 HHs</a:t>
            </a:r>
          </a:p>
          <a:p>
            <a:r>
              <a:rPr lang="en-GB" dirty="0"/>
              <a:t>Kenya (£30,000x 3 partners – PACIDA, CIFA and MIONET)</a:t>
            </a:r>
          </a:p>
          <a:p>
            <a:r>
              <a:rPr lang="en-GB" dirty="0"/>
              <a:t>Myanmar (£30,000 x 4 partners- KBC, DEAR MM, BBS and MRF)</a:t>
            </a:r>
          </a:p>
          <a:p>
            <a:endParaRPr lang="en-GB" dirty="0"/>
          </a:p>
          <a:p>
            <a:r>
              <a:rPr lang="en-GB" dirty="0"/>
              <a:t>Type of interventions: </a:t>
            </a:r>
          </a:p>
          <a:p>
            <a:pPr lvl="1"/>
            <a:r>
              <a:rPr lang="en-GB" dirty="0"/>
              <a:t>55% livelihood recovery/diversification; </a:t>
            </a:r>
          </a:p>
          <a:p>
            <a:pPr lvl="1"/>
            <a:r>
              <a:rPr lang="en-GB" dirty="0"/>
              <a:t>25% access to services (water, education); </a:t>
            </a:r>
          </a:p>
          <a:p>
            <a:pPr lvl="1"/>
            <a:r>
              <a:rPr lang="en-GB" dirty="0"/>
              <a:t>15% relief (food and cash) </a:t>
            </a:r>
          </a:p>
          <a:p>
            <a:pPr lvl="1"/>
            <a:r>
              <a:rPr lang="en-GB" dirty="0"/>
              <a:t>5% (2) peace building</a:t>
            </a:r>
          </a:p>
        </p:txBody>
      </p:sp>
    </p:spTree>
    <p:extLst>
      <p:ext uri="{BB962C8B-B14F-4D97-AF65-F5344CB8AC3E}">
        <p14:creationId xmlns:p14="http://schemas.microsoft.com/office/powerpoint/2010/main" val="366006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lede 3" descr="DSCF0725.jpg">
            <a:extLst>
              <a:ext uri="{FF2B5EF4-FFF2-40B4-BE49-F238E27FC236}">
                <a16:creationId xmlns:a16="http://schemas.microsoft.com/office/drawing/2014/main" id="{D57DC81F-25AC-4577-9ECA-DD7A7FC114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17" b="14514"/>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4DAD0C9-D67A-41DD-A5B1-808C5B5D5471}"/>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400" b="1" dirty="0">
                <a:solidFill>
                  <a:srgbClr val="FF0000"/>
                </a:solidFill>
              </a:rPr>
              <a:t>Survivor/community-led response</a:t>
            </a:r>
          </a:p>
        </p:txBody>
      </p:sp>
      <p:sp>
        <p:nvSpPr>
          <p:cNvPr id="3" name="Content Placeholder 2">
            <a:extLst>
              <a:ext uri="{FF2B5EF4-FFF2-40B4-BE49-F238E27FC236}">
                <a16:creationId xmlns:a16="http://schemas.microsoft.com/office/drawing/2014/main" id="{5A1E7AE2-F87E-4FB5-B035-98ECA1B3D09F}"/>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a:hlinkClick r:id="rId4"/>
              </a:rPr>
              <a:t>https://vimeo.com/312168167</a:t>
            </a:r>
            <a:r>
              <a:rPr lang="en-US" sz="2000"/>
              <a:t>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53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6FBC-7384-498B-9BC2-9F20D29956FC}"/>
              </a:ext>
            </a:extLst>
          </p:cNvPr>
          <p:cNvSpPr>
            <a:spLocks noGrp="1"/>
          </p:cNvSpPr>
          <p:nvPr>
            <p:ph type="title"/>
          </p:nvPr>
        </p:nvSpPr>
        <p:spPr/>
        <p:txBody>
          <a:bodyPr/>
          <a:lstStyle/>
          <a:p>
            <a:pPr algn="ctr"/>
            <a:r>
              <a:rPr lang="en-GB" dirty="0">
                <a:solidFill>
                  <a:srgbClr val="FF0000"/>
                </a:solidFill>
              </a:rPr>
              <a:t>                              </a:t>
            </a:r>
            <a:endParaRPr lang="en-GB" dirty="0"/>
          </a:p>
        </p:txBody>
      </p:sp>
      <p:sp>
        <p:nvSpPr>
          <p:cNvPr id="3" name="Content Placeholder 2">
            <a:extLst>
              <a:ext uri="{FF2B5EF4-FFF2-40B4-BE49-F238E27FC236}">
                <a16:creationId xmlns:a16="http://schemas.microsoft.com/office/drawing/2014/main" id="{47AF7B38-61B6-45DE-800B-0BB32F2C2BE5}"/>
              </a:ext>
            </a:extLst>
          </p:cNvPr>
          <p:cNvSpPr>
            <a:spLocks noGrp="1"/>
          </p:cNvSpPr>
          <p:nvPr>
            <p:ph idx="1"/>
          </p:nvPr>
        </p:nvSpPr>
        <p:spPr/>
        <p:txBody>
          <a:bodyPr>
            <a:normAutofit lnSpcReduction="10000"/>
          </a:bodyPr>
          <a:lstStyle/>
          <a:p>
            <a:pPr marL="0" lvl="0" indent="0">
              <a:buNone/>
            </a:pPr>
            <a:endParaRPr lang="en-GB" dirty="0"/>
          </a:p>
          <a:p>
            <a:pPr marL="0" lvl="0" indent="0">
              <a:buNone/>
            </a:pPr>
            <a:endParaRPr lang="en-GB" dirty="0"/>
          </a:p>
          <a:p>
            <a:pPr marL="0" lvl="0" indent="0">
              <a:buNone/>
            </a:pPr>
            <a:endParaRPr lang="en-GB" dirty="0"/>
          </a:p>
          <a:p>
            <a:pPr marL="0" lvl="0" indent="0">
              <a:buNone/>
            </a:pPr>
            <a:r>
              <a:rPr lang="en-GB" dirty="0"/>
              <a:t>For more information: </a:t>
            </a:r>
            <a:r>
              <a:rPr lang="en-GB" dirty="0">
                <a:hlinkClick r:id="rId3"/>
              </a:rPr>
              <a:t>https://www.local2global.info/</a:t>
            </a:r>
            <a:endParaRPr lang="en-GB" dirty="0"/>
          </a:p>
          <a:p>
            <a:pPr marL="0" lvl="0" indent="0">
              <a:buNone/>
            </a:pPr>
            <a:endParaRPr lang="en-GB" dirty="0"/>
          </a:p>
          <a:p>
            <a:pPr marL="0" lvl="0" indent="0">
              <a:buNone/>
            </a:pPr>
            <a:r>
              <a:rPr lang="en-GB" dirty="0">
                <a:solidFill>
                  <a:srgbClr val="FF0000"/>
                </a:solidFill>
              </a:rPr>
              <a:t>Contacts: </a:t>
            </a:r>
          </a:p>
          <a:p>
            <a:pPr marL="0" lvl="0" indent="0">
              <a:buNone/>
            </a:pPr>
            <a:r>
              <a:rPr lang="en-GB" dirty="0"/>
              <a:t>Nils Carstensen </a:t>
            </a:r>
            <a:r>
              <a:rPr lang="en-GB" dirty="0">
                <a:hlinkClick r:id="rId4"/>
              </a:rPr>
              <a:t>nic@dca.dk</a:t>
            </a:r>
            <a:r>
              <a:rPr lang="en-GB" dirty="0"/>
              <a:t>; </a:t>
            </a:r>
          </a:p>
          <a:p>
            <a:pPr marL="0" lvl="0" indent="0">
              <a:buNone/>
            </a:pPr>
            <a:r>
              <a:rPr lang="sv-SE" dirty="0"/>
              <a:t>Henrik Fröjmark </a:t>
            </a:r>
            <a:r>
              <a:rPr lang="sv-SE" dirty="0">
                <a:hlinkClick r:id="rId5"/>
              </a:rPr>
              <a:t>henrik.frojmark@svenskakyrkan.se</a:t>
            </a:r>
            <a:r>
              <a:rPr lang="sv-SE" dirty="0"/>
              <a:t> ;</a:t>
            </a:r>
          </a:p>
          <a:p>
            <a:pPr marL="0" lvl="0" indent="0">
              <a:buNone/>
            </a:pPr>
            <a:r>
              <a:rPr lang="it-IT" dirty="0"/>
              <a:t>Simone Di Vicenz </a:t>
            </a:r>
            <a:r>
              <a:rPr lang="it-IT" dirty="0">
                <a:hlinkClick r:id="rId6"/>
              </a:rPr>
              <a:t>SDiVicenz@christian-aid.org</a:t>
            </a:r>
            <a:r>
              <a:rPr lang="it-IT" dirty="0"/>
              <a:t> </a:t>
            </a:r>
            <a:endParaRPr lang="en-GB" dirty="0"/>
          </a:p>
          <a:p>
            <a:endParaRPr lang="en-GB" dirty="0"/>
          </a:p>
        </p:txBody>
      </p:sp>
      <p:pic>
        <p:nvPicPr>
          <p:cNvPr id="4" name="Picture 3">
            <a:extLst>
              <a:ext uri="{FF2B5EF4-FFF2-40B4-BE49-F238E27FC236}">
                <a16:creationId xmlns:a16="http://schemas.microsoft.com/office/drawing/2014/main" id="{44565F6F-B952-410A-BA4F-0E3C07C2D3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972" y="281687"/>
            <a:ext cx="4439282" cy="1775713"/>
          </a:xfrm>
          <a:prstGeom prst="rect">
            <a:avLst/>
          </a:prstGeom>
        </p:spPr>
      </p:pic>
    </p:spTree>
    <p:extLst>
      <p:ext uri="{BB962C8B-B14F-4D97-AF65-F5344CB8AC3E}">
        <p14:creationId xmlns:p14="http://schemas.microsoft.com/office/powerpoint/2010/main" val="163562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xLDLjj-qxYvCIy0OyGzhAjttgdJNAl4GtZKACUORxGn48RRJ3G0cEifwjz7DmPvWAps6c7GYhyPPvmLP3m7WJ0ezPQC8ahHkpEb3AyHl59bzzRNPwOUkfBzZklnZQ3dyX-PnMHUZSOky4PjQ13yQt9A_hvi7PoBOkpanfpYAZfzzFhi7SasvYFQwf5ml-xcoa7yRL8_6SfuXIm_aTxLnsskTpjcBM-4zroq-BF276A09Q4N2LlpmpCRTJsTm3ydRRUbazzHgvZzEfX9LOXBH9jwmmzgT1ynY94GuK4Ugx_CG2V688UCoPQWKjFD6Zmls3DbvfF11TUVB8KyFe_q0YFZqdYxq-idpqgq5OChQj69-ihdmzsmeTIa6xMX7vzWY2GCY78QK54ZdGJlXU12_qCMCkfr_SEUGTVytpyiQ4Zo10sIR5cCicSlZ0yhWVMT1_J1Nwq9icTsYmIMobWmXCdBF3JWt0qH1cL4UwaSmqWR-an6Wgnw4b4BkXhXKEoh-5cVdn8KVl80fy--Zu0SpkYc17iJU1WB7qih47ZktYyMNBwDpqXai1hWw5jCCCWL3F8dghZks4qg6HGsAXwHiSVjp5XiVToOZOx_ylJ2BM0KaaxYFtHoVhoCdTeUZGI6-27yIfHTX0WA7b0Gu_hf_spCigHj_g7w=w811-h608-no">
            <a:extLst>
              <a:ext uri="{FF2B5EF4-FFF2-40B4-BE49-F238E27FC236}">
                <a16:creationId xmlns:a16="http://schemas.microsoft.com/office/drawing/2014/main" id="{DFB7BC1B-B311-4633-B8F3-DC783FA70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805" y="168987"/>
            <a:ext cx="8875260" cy="66537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E9E40D-1A5C-4CDB-8D71-82F38D6794A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D58916A-2315-46D3-8801-124AB003044E}"/>
              </a:ext>
            </a:extLst>
          </p:cNvPr>
          <p:cNvSpPr>
            <a:spLocks noGrp="1"/>
          </p:cNvSpPr>
          <p:nvPr>
            <p:ph idx="1"/>
          </p:nvPr>
        </p:nvSpPr>
        <p:spPr/>
        <p:txBody>
          <a:bodyPr/>
          <a:lstStyle/>
          <a:p>
            <a:endParaRPr lang="en-GB" dirty="0"/>
          </a:p>
        </p:txBody>
      </p:sp>
      <p:sp>
        <p:nvSpPr>
          <p:cNvPr id="5" name="Content Placeholder 2">
            <a:extLst>
              <a:ext uri="{FF2B5EF4-FFF2-40B4-BE49-F238E27FC236}">
                <a16:creationId xmlns:a16="http://schemas.microsoft.com/office/drawing/2014/main" id="{A0E32259-0938-44CE-A57A-39405DA45E25}"/>
              </a:ext>
            </a:extLst>
          </p:cNvPr>
          <p:cNvSpPr txBox="1">
            <a:spLocks/>
          </p:cNvSpPr>
          <p:nvPr/>
        </p:nvSpPr>
        <p:spPr>
          <a:xfrm>
            <a:off x="-1943100" y="140811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7"/>
            <a:endParaRPr lang="en-GB" dirty="0"/>
          </a:p>
        </p:txBody>
      </p:sp>
      <p:pic>
        <p:nvPicPr>
          <p:cNvPr id="4" name="Image 5" descr="C:\Users\DONAT MALEMO\Desktop\KIBUMBA\SAM_0179.JPG">
            <a:extLst>
              <a:ext uri="{FF2B5EF4-FFF2-40B4-BE49-F238E27FC236}">
                <a16:creationId xmlns:a16="http://schemas.microsoft.com/office/drawing/2014/main" id="{BBD74B58-634A-427A-836C-00D15D4A9713}"/>
              </a:ext>
            </a:extLst>
          </p:cNvPr>
          <p:cNvPicPr/>
          <p:nvPr/>
        </p:nvPicPr>
        <p:blipFill>
          <a:blip r:embed="rId4" cstate="email"/>
          <a:srcRect/>
          <a:stretch>
            <a:fillRect/>
          </a:stretch>
        </p:blipFill>
        <p:spPr bwMode="auto">
          <a:xfrm>
            <a:off x="3461657" y="168987"/>
            <a:ext cx="8438267" cy="5071632"/>
          </a:xfrm>
          <a:prstGeom prst="rect">
            <a:avLst/>
          </a:prstGeom>
          <a:noFill/>
          <a:ln w="9525">
            <a:noFill/>
            <a:miter lim="800000"/>
            <a:headEnd/>
            <a:tailEnd/>
          </a:ln>
        </p:spPr>
      </p:pic>
      <p:pic>
        <p:nvPicPr>
          <p:cNvPr id="6" name="Image 1" descr="C:\Users\DONAT MALEMO\Desktop\KIBUMBA\SAM_0147.JPG">
            <a:extLst>
              <a:ext uri="{FF2B5EF4-FFF2-40B4-BE49-F238E27FC236}">
                <a16:creationId xmlns:a16="http://schemas.microsoft.com/office/drawing/2014/main" id="{0F173DDE-A83D-4C0F-B46F-720A17B3E238}"/>
              </a:ext>
            </a:extLst>
          </p:cNvPr>
          <p:cNvPicPr/>
          <p:nvPr/>
        </p:nvPicPr>
        <p:blipFill>
          <a:blip r:embed="rId5" cstate="email"/>
          <a:srcRect/>
          <a:stretch>
            <a:fillRect/>
          </a:stretch>
        </p:blipFill>
        <p:spPr bwMode="auto">
          <a:xfrm>
            <a:off x="4595" y="3314245"/>
            <a:ext cx="4729844" cy="3543755"/>
          </a:xfrm>
          <a:prstGeom prst="rect">
            <a:avLst/>
          </a:prstGeom>
          <a:noFill/>
          <a:ln w="9525">
            <a:noFill/>
            <a:miter lim="800000"/>
            <a:headEnd/>
            <a:tailEnd/>
          </a:ln>
        </p:spPr>
      </p:pic>
      <p:pic>
        <p:nvPicPr>
          <p:cNvPr id="7" name="Image 2" descr="C:\Users\DONAT MALEMO\Desktop\KIBUMBA\SAM_0169.JPG">
            <a:extLst>
              <a:ext uri="{FF2B5EF4-FFF2-40B4-BE49-F238E27FC236}">
                <a16:creationId xmlns:a16="http://schemas.microsoft.com/office/drawing/2014/main" id="{4186F4C8-75EE-4E9D-BC0B-961C8747AC3D}"/>
              </a:ext>
            </a:extLst>
          </p:cNvPr>
          <p:cNvPicPr/>
          <p:nvPr/>
        </p:nvPicPr>
        <p:blipFill>
          <a:blip r:embed="rId6" cstate="email"/>
          <a:srcRect/>
          <a:stretch>
            <a:fillRect/>
          </a:stretch>
        </p:blipFill>
        <p:spPr bwMode="auto">
          <a:xfrm>
            <a:off x="5404439" y="3967844"/>
            <a:ext cx="5115756" cy="2911470"/>
          </a:xfrm>
          <a:prstGeom prst="rect">
            <a:avLst/>
          </a:prstGeom>
          <a:noFill/>
          <a:ln w="9525">
            <a:noFill/>
            <a:miter lim="800000"/>
            <a:headEnd/>
            <a:tailEnd/>
          </a:ln>
        </p:spPr>
      </p:pic>
    </p:spTree>
    <p:extLst>
      <p:ext uri="{BB962C8B-B14F-4D97-AF65-F5344CB8AC3E}">
        <p14:creationId xmlns:p14="http://schemas.microsoft.com/office/powerpoint/2010/main" val="264744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000" b="1" dirty="0"/>
              <a:t>What are the characteristics of community-led </a:t>
            </a:r>
            <a:br>
              <a:rPr lang="en-NZ" sz="2000" b="1" dirty="0"/>
            </a:br>
            <a:r>
              <a:rPr lang="en-NZ" sz="2000" b="1" dirty="0"/>
              <a:t>responses when external aid is absent (i.e. </a:t>
            </a:r>
            <a:r>
              <a:rPr lang="en-GB" sz="2000" b="1" dirty="0"/>
              <a:t>what are the positive and negative actions of local people during a crisis when there is no external support)</a:t>
            </a:r>
            <a:r>
              <a:rPr lang="en-NZ" sz="2000" b="1" dirty="0"/>
              <a:t>?</a:t>
            </a:r>
            <a:endParaRPr lang="en-US" sz="2000" b="1" dirty="0"/>
          </a:p>
        </p:txBody>
      </p:sp>
      <p:sp>
        <p:nvSpPr>
          <p:cNvPr id="3" name="Content Placeholder 2"/>
          <p:cNvSpPr>
            <a:spLocks noGrp="1"/>
          </p:cNvSpPr>
          <p:nvPr>
            <p:ph idx="1"/>
          </p:nvPr>
        </p:nvSpPr>
        <p:spPr/>
        <p:txBody>
          <a:bodyPr>
            <a:noAutofit/>
          </a:bodyPr>
          <a:lstStyle/>
          <a:p>
            <a:pPr marL="514350" indent="-514350"/>
            <a:r>
              <a:rPr lang="en-NZ" sz="2000" dirty="0"/>
              <a:t>People depend more on each other, self-help, local resources, local ideas</a:t>
            </a:r>
          </a:p>
          <a:p>
            <a:pPr marL="514350" indent="-514350"/>
            <a:r>
              <a:rPr lang="en-NZ" sz="2000" dirty="0"/>
              <a:t>Multiple community groups want to manage their own multiple, holistic responses...but are limited by lack of resources</a:t>
            </a:r>
          </a:p>
          <a:p>
            <a:pPr marL="514350" indent="-514350"/>
            <a:r>
              <a:rPr lang="en-NZ" sz="2000" dirty="0"/>
              <a:t>People do not separate “humanitarian”, “protection”, “development”, livelihoods etc</a:t>
            </a:r>
          </a:p>
          <a:p>
            <a:pPr marL="514350" indent="-514350"/>
            <a:r>
              <a:rPr lang="en-NZ" sz="2000" dirty="0"/>
              <a:t>Greater focus given to livelihoods and longer term recovery  and even root-causes</a:t>
            </a:r>
          </a:p>
          <a:p>
            <a:pPr marL="514350" indent="-514350"/>
            <a:r>
              <a:rPr lang="en-NZ" sz="2000" dirty="0"/>
              <a:t>Importance of social, cultural, dignity and non-material needs  (psychosocial)</a:t>
            </a:r>
          </a:p>
          <a:p>
            <a:pPr marL="514350" indent="-514350"/>
            <a:r>
              <a:rPr lang="en-NZ" sz="2000" dirty="0"/>
              <a:t>Efficiacy of many (not all) local knowledge and processes</a:t>
            </a:r>
          </a:p>
          <a:p>
            <a:pPr marL="514350" indent="-514350"/>
            <a:r>
              <a:rPr lang="en-NZ" sz="2000" dirty="0"/>
              <a:t>Knowledge and information are not evenly distributed</a:t>
            </a:r>
          </a:p>
          <a:p>
            <a:pPr marL="514350" indent="-514350"/>
            <a:r>
              <a:rPr lang="en-NZ" sz="2000" dirty="0"/>
              <a:t>And of course neither is power or capacity...complex exclusion/inclusion issues (gender, ethnicity, social status, age, health)</a:t>
            </a:r>
          </a:p>
          <a:p>
            <a:endParaRPr lang="en-US" sz="2000" dirty="0"/>
          </a:p>
        </p:txBody>
      </p:sp>
    </p:spTree>
    <p:extLst>
      <p:ext uri="{BB962C8B-B14F-4D97-AF65-F5344CB8AC3E}">
        <p14:creationId xmlns:p14="http://schemas.microsoft.com/office/powerpoint/2010/main" val="150837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800" b="1" dirty="0"/>
              <a:t>What do crisis affected people think of externally-led humanitarian assistance?  </a:t>
            </a:r>
            <a:endParaRPr lang="en-US" sz="2800" b="1" dirty="0"/>
          </a:p>
        </p:txBody>
      </p:sp>
      <p:sp>
        <p:nvSpPr>
          <p:cNvPr id="3" name="Content Placeholder 2"/>
          <p:cNvSpPr>
            <a:spLocks noGrp="1"/>
          </p:cNvSpPr>
          <p:nvPr>
            <p:ph idx="1"/>
          </p:nvPr>
        </p:nvSpPr>
        <p:spPr>
          <a:xfrm>
            <a:off x="1981200" y="1447800"/>
            <a:ext cx="8229600" cy="5181600"/>
          </a:xfrm>
        </p:spPr>
        <p:txBody>
          <a:bodyPr>
            <a:normAutofit fontScale="55000" lnSpcReduction="20000"/>
          </a:bodyPr>
          <a:lstStyle/>
          <a:p>
            <a:pPr marL="0" indent="0">
              <a:buNone/>
            </a:pPr>
            <a:r>
              <a:rPr lang="en-NZ" sz="4400" dirty="0"/>
              <a:t>First and foremost, appreciation of scale, scope, intention and often critical life-saving nature of assistance</a:t>
            </a:r>
          </a:p>
          <a:p>
            <a:pPr marL="0" indent="0">
              <a:buNone/>
            </a:pPr>
            <a:endParaRPr lang="en-NZ" sz="2000" dirty="0"/>
          </a:p>
          <a:p>
            <a:pPr marL="514350" indent="-514350">
              <a:buNone/>
            </a:pPr>
            <a:r>
              <a:rPr lang="en-NZ" sz="4400" dirty="0"/>
              <a:t>But, frustration with tendency to be: </a:t>
            </a:r>
          </a:p>
          <a:p>
            <a:pPr marL="514350" indent="-514350"/>
            <a:r>
              <a:rPr lang="en-NZ" sz="4400" dirty="0"/>
              <a:t>less responsive (to local needs &amp; opportunities) </a:t>
            </a:r>
          </a:p>
          <a:p>
            <a:pPr marL="514350" indent="-514350"/>
            <a:r>
              <a:rPr lang="en-NZ" sz="4400" dirty="0"/>
              <a:t>slow to start </a:t>
            </a:r>
          </a:p>
          <a:p>
            <a:pPr marL="514350" indent="-514350"/>
            <a:r>
              <a:rPr lang="en-NZ" sz="4400" dirty="0"/>
              <a:t>quick to leave</a:t>
            </a:r>
          </a:p>
          <a:p>
            <a:pPr marL="514350" indent="-514350"/>
            <a:r>
              <a:rPr lang="en-NZ" sz="4400" dirty="0"/>
              <a:t>less cost effective    </a:t>
            </a:r>
          </a:p>
          <a:p>
            <a:pPr marL="514350" indent="-514350"/>
            <a:r>
              <a:rPr lang="en-NZ" sz="4400" dirty="0"/>
              <a:t>poorly coordinated</a:t>
            </a:r>
          </a:p>
          <a:p>
            <a:pPr marL="514350" indent="-514350"/>
            <a:r>
              <a:rPr lang="en-NZ" sz="4400" dirty="0"/>
              <a:t>at times divisive</a:t>
            </a:r>
          </a:p>
          <a:p>
            <a:pPr marL="514350" indent="-514350"/>
            <a:r>
              <a:rPr lang="en-NZ" sz="4400" dirty="0"/>
              <a:t>Insensitive, degrading</a:t>
            </a:r>
          </a:p>
          <a:p>
            <a:pPr marL="514350" indent="-514350"/>
            <a:r>
              <a:rPr lang="en-NZ" sz="4400" dirty="0"/>
              <a:t>ignoring local ideas, knowledge, capacity</a:t>
            </a:r>
          </a:p>
          <a:p>
            <a:pPr marL="514350" indent="-514350"/>
            <a:r>
              <a:rPr lang="en-GB" sz="4400" dirty="0"/>
              <a:t>Over time can promote learned helplessness, dependency</a:t>
            </a:r>
          </a:p>
          <a:p>
            <a:pPr marL="514350" indent="-514350"/>
            <a:r>
              <a:rPr lang="en-GB" sz="4400" dirty="0"/>
              <a:t>Can reinforce unhelpful power structures</a:t>
            </a:r>
            <a:r>
              <a:rPr lang="en-NZ" dirty="0"/>
              <a:t>		</a:t>
            </a:r>
          </a:p>
        </p:txBody>
      </p:sp>
    </p:spTree>
    <p:extLst>
      <p:ext uri="{BB962C8B-B14F-4D97-AF65-F5344CB8AC3E}">
        <p14:creationId xmlns:p14="http://schemas.microsoft.com/office/powerpoint/2010/main" val="119645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4A1A-D791-4FCC-8D5A-0EE66D39B2C0}"/>
              </a:ext>
            </a:extLst>
          </p:cNvPr>
          <p:cNvSpPr>
            <a:spLocks noGrp="1"/>
          </p:cNvSpPr>
          <p:nvPr>
            <p:ph type="title"/>
          </p:nvPr>
        </p:nvSpPr>
        <p:spPr/>
        <p:txBody>
          <a:bodyPr/>
          <a:lstStyle/>
          <a:p>
            <a:endParaRPr lang="en-GB"/>
          </a:p>
        </p:txBody>
      </p:sp>
      <p:pic>
        <p:nvPicPr>
          <p:cNvPr id="4" name="Bildobjekt 1">
            <a:extLst>
              <a:ext uri="{FF2B5EF4-FFF2-40B4-BE49-F238E27FC236}">
                <a16:creationId xmlns:a16="http://schemas.microsoft.com/office/drawing/2014/main" id="{2C2B5EA0-849F-4DBB-A932-A91FF92AAF04}"/>
              </a:ext>
            </a:extLst>
          </p:cNvPr>
          <p:cNvPicPr>
            <a:picLocks noGrp="1"/>
          </p:cNvPicPr>
          <p:nvPr>
            <p:ph idx="1"/>
          </p:nvPr>
        </p:nvPicPr>
        <p:blipFill>
          <a:blip r:embed="rId3"/>
          <a:stretch>
            <a:fillRect/>
          </a:stretch>
        </p:blipFill>
        <p:spPr>
          <a:xfrm>
            <a:off x="1481960" y="365125"/>
            <a:ext cx="9254358" cy="6127749"/>
          </a:xfrm>
          <a:prstGeom prst="rect">
            <a:avLst/>
          </a:prstGeom>
        </p:spPr>
      </p:pic>
    </p:spTree>
    <p:extLst>
      <p:ext uri="{BB962C8B-B14F-4D97-AF65-F5344CB8AC3E}">
        <p14:creationId xmlns:p14="http://schemas.microsoft.com/office/powerpoint/2010/main" val="74047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F032-099F-4A23-9138-24D2D997761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1102792-225E-4E24-8171-B29B35184D54}"/>
              </a:ext>
            </a:extLst>
          </p:cNvPr>
          <p:cNvSpPr>
            <a:spLocks noGrp="1"/>
          </p:cNvSpPr>
          <p:nvPr>
            <p:ph idx="1"/>
          </p:nvPr>
        </p:nvSpPr>
        <p:spPr/>
        <p:txBody>
          <a:bodyPr/>
          <a:lstStyle/>
          <a:p>
            <a:pPr marL="0" indent="0">
              <a:buNone/>
            </a:pPr>
            <a:r>
              <a:rPr lang="en-GB" dirty="0"/>
              <a:t>‘ community members are not like goats, they need more than food and water to survive’ LPRR co-design workshop participants (2017)</a:t>
            </a:r>
          </a:p>
        </p:txBody>
      </p:sp>
    </p:spTree>
    <p:extLst>
      <p:ext uri="{BB962C8B-B14F-4D97-AF65-F5344CB8AC3E}">
        <p14:creationId xmlns:p14="http://schemas.microsoft.com/office/powerpoint/2010/main" val="49028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3FD7-C31A-4181-9D54-2CDFDF3EBD47}"/>
              </a:ext>
            </a:extLst>
          </p:cNvPr>
          <p:cNvSpPr>
            <a:spLocks noGrp="1"/>
          </p:cNvSpPr>
          <p:nvPr>
            <p:ph type="title"/>
          </p:nvPr>
        </p:nvSpPr>
        <p:spPr>
          <a:xfrm>
            <a:off x="1981200" y="2790201"/>
            <a:ext cx="8229600" cy="1277598"/>
          </a:xfrm>
        </p:spPr>
        <p:txBody>
          <a:bodyPr>
            <a:normAutofit fontScale="90000"/>
          </a:bodyPr>
          <a:lstStyle/>
          <a:p>
            <a:r>
              <a:rPr lang="en-GB" sz="4900" b="1" dirty="0">
                <a:solidFill>
                  <a:srgbClr val="C00000"/>
                </a:solidFill>
              </a:rPr>
              <a:t>LPRR: how can humanitarian response strengthen community resilience? From theory to practice</a:t>
            </a:r>
            <a:br>
              <a:rPr lang="en-GB" dirty="0"/>
            </a:br>
            <a:endParaRPr lang="en-GB" dirty="0"/>
          </a:p>
        </p:txBody>
      </p:sp>
      <p:sp>
        <p:nvSpPr>
          <p:cNvPr id="3" name="Content Placeholder 2">
            <a:extLst>
              <a:ext uri="{FF2B5EF4-FFF2-40B4-BE49-F238E27FC236}">
                <a16:creationId xmlns:a16="http://schemas.microsoft.com/office/drawing/2014/main" id="{82214098-BB58-43B2-BD7D-B6E7DDF270D4}"/>
              </a:ext>
            </a:extLst>
          </p:cNvPr>
          <p:cNvSpPr>
            <a:spLocks noGrp="1"/>
          </p:cNvSpPr>
          <p:nvPr>
            <p:ph idx="1"/>
          </p:nvPr>
        </p:nvSpPr>
        <p:spPr>
          <a:xfrm>
            <a:off x="838200" y="681831"/>
            <a:ext cx="10515600" cy="1277598"/>
          </a:xfrm>
        </p:spPr>
        <p:txBody>
          <a:bodyPr>
            <a:normAutofit/>
          </a:bodyPr>
          <a:lstStyle/>
          <a:p>
            <a:endParaRPr lang="en-GB" dirty="0"/>
          </a:p>
          <a:p>
            <a:pPr marL="0" indent="0">
              <a:buNone/>
            </a:pPr>
            <a:endParaRPr lang="en-GB" dirty="0"/>
          </a:p>
          <a:p>
            <a:endParaRPr lang="en-GB" dirty="0"/>
          </a:p>
          <a:p>
            <a:pPr marL="0" indent="0">
              <a:buNone/>
            </a:pPr>
            <a:endParaRPr lang="en-GB" dirty="0"/>
          </a:p>
          <a:p>
            <a:pPr marL="0" indent="0" algn="r">
              <a:buNone/>
            </a:pPr>
            <a:endParaRPr lang="en-GB" dirty="0"/>
          </a:p>
        </p:txBody>
      </p:sp>
    </p:spTree>
    <p:extLst>
      <p:ext uri="{BB962C8B-B14F-4D97-AF65-F5344CB8AC3E}">
        <p14:creationId xmlns:p14="http://schemas.microsoft.com/office/powerpoint/2010/main" val="75973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53CC-12BF-4E27-99B5-765141EA63F1}"/>
              </a:ext>
            </a:extLst>
          </p:cNvPr>
          <p:cNvSpPr>
            <a:spLocks noGrp="1"/>
          </p:cNvSpPr>
          <p:nvPr>
            <p:ph type="title"/>
          </p:nvPr>
        </p:nvSpPr>
        <p:spPr/>
        <p:txBody>
          <a:bodyPr/>
          <a:lstStyle/>
          <a:p>
            <a:r>
              <a:rPr lang="en-GB" dirty="0">
                <a:solidFill>
                  <a:srgbClr val="C00000"/>
                </a:solidFill>
              </a:rPr>
              <a:t>Research= literature review!</a:t>
            </a:r>
          </a:p>
        </p:txBody>
      </p:sp>
      <p:sp>
        <p:nvSpPr>
          <p:cNvPr id="3" name="Content Placeholder 2">
            <a:extLst>
              <a:ext uri="{FF2B5EF4-FFF2-40B4-BE49-F238E27FC236}">
                <a16:creationId xmlns:a16="http://schemas.microsoft.com/office/drawing/2014/main" id="{6ABA4848-B8B0-49E0-BBB0-B98319AC9C8C}"/>
              </a:ext>
            </a:extLst>
          </p:cNvPr>
          <p:cNvSpPr>
            <a:spLocks noGrp="1"/>
          </p:cNvSpPr>
          <p:nvPr>
            <p:ph idx="1"/>
          </p:nvPr>
        </p:nvSpPr>
        <p:spPr/>
        <p:txBody>
          <a:bodyPr>
            <a:normAutofit/>
          </a:bodyPr>
          <a:lstStyle/>
          <a:p>
            <a:r>
              <a:rPr lang="en-GB" dirty="0"/>
              <a:t>The KCL literature review identified two gaps in existing research: </a:t>
            </a:r>
          </a:p>
          <a:p>
            <a:pPr>
              <a:buAutoNum type="arabicPeriod"/>
            </a:pPr>
            <a:r>
              <a:rPr lang="en-GB" dirty="0"/>
              <a:t> A </a:t>
            </a:r>
            <a:r>
              <a:rPr lang="en-GB" u="sng" dirty="0"/>
              <a:t>lack of knowledge </a:t>
            </a:r>
            <a:r>
              <a:rPr lang="en-GB" dirty="0"/>
              <a:t>that focuses on </a:t>
            </a:r>
            <a:r>
              <a:rPr lang="en-GB" dirty="0">
                <a:solidFill>
                  <a:srgbClr val="C00000"/>
                </a:solidFill>
              </a:rPr>
              <a:t>ASKING SURVIVORS AND FIRST RESPONDERES</a:t>
            </a:r>
            <a:r>
              <a:rPr lang="en-GB" dirty="0"/>
              <a:t> their recommendations  </a:t>
            </a:r>
          </a:p>
          <a:p>
            <a:pPr>
              <a:buAutoNum type="arabicPeriod"/>
            </a:pPr>
            <a:r>
              <a:rPr lang="en-GB" dirty="0"/>
              <a:t> A lack of </a:t>
            </a:r>
            <a:r>
              <a:rPr lang="en-GB" u="sng" dirty="0"/>
              <a:t>systematic implementation and evaluation </a:t>
            </a:r>
            <a:r>
              <a:rPr lang="en-GB" dirty="0"/>
              <a:t>of practical recommendations </a:t>
            </a:r>
          </a:p>
          <a:p>
            <a:pPr>
              <a:buAutoNum type="arabicPeriod"/>
            </a:pPr>
            <a:endParaRPr lang="en-GB" dirty="0"/>
          </a:p>
          <a:p>
            <a:pPr marL="0" indent="0">
              <a:buNone/>
            </a:pPr>
            <a:r>
              <a:rPr lang="en-GB" dirty="0"/>
              <a:t>Additionally the resilience lenses allow us to put more emphasis on the </a:t>
            </a:r>
            <a:r>
              <a:rPr lang="en-GB" dirty="0">
                <a:solidFill>
                  <a:srgbClr val="C00000"/>
                </a:solidFill>
              </a:rPr>
              <a:t>community capacities </a:t>
            </a:r>
            <a:r>
              <a:rPr lang="en-GB" dirty="0"/>
              <a:t>and in particular on the </a:t>
            </a:r>
            <a:r>
              <a:rPr lang="en-GB" dirty="0">
                <a:solidFill>
                  <a:srgbClr val="C00000"/>
                </a:solidFill>
              </a:rPr>
              <a:t>opportunities for transformation </a:t>
            </a:r>
            <a:r>
              <a:rPr lang="en-GB" dirty="0"/>
              <a:t>created by the disasters</a:t>
            </a:r>
          </a:p>
          <a:p>
            <a:endParaRPr lang="en-GB" dirty="0"/>
          </a:p>
        </p:txBody>
      </p:sp>
    </p:spTree>
    <p:extLst>
      <p:ext uri="{BB962C8B-B14F-4D97-AF65-F5344CB8AC3E}">
        <p14:creationId xmlns:p14="http://schemas.microsoft.com/office/powerpoint/2010/main" val="130890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6250" y="404665"/>
            <a:ext cx="11429999" cy="6167585"/>
          </a:xfrm>
        </p:spPr>
        <p:txBody>
          <a:bodyPr>
            <a:normAutofit/>
          </a:bodyPr>
          <a:lstStyle/>
          <a:p>
            <a:pPr>
              <a:spcBef>
                <a:spcPts val="450"/>
              </a:spcBef>
              <a:spcAft>
                <a:spcPts val="450"/>
              </a:spcAft>
            </a:pPr>
            <a:endParaRPr lang="en-GB" sz="2800" b="1" u="sng" dirty="0">
              <a:solidFill>
                <a:srgbClr val="C00000"/>
              </a:solidFill>
              <a:latin typeface="Calibri" panose="020F0502020204030204" pitchFamily="34" charset="0"/>
            </a:endParaRPr>
          </a:p>
          <a:p>
            <a:pPr>
              <a:spcBef>
                <a:spcPts val="450"/>
              </a:spcBef>
              <a:spcAft>
                <a:spcPts val="450"/>
              </a:spcAft>
            </a:pPr>
            <a:r>
              <a:rPr lang="en-GB" sz="2800" b="1" u="sng" dirty="0">
                <a:solidFill>
                  <a:srgbClr val="C00000"/>
                </a:solidFill>
                <a:latin typeface="Calibri" panose="020F0502020204030204" pitchFamily="34" charset="0"/>
              </a:rPr>
              <a:t>The LPRR Study’s Aim</a:t>
            </a:r>
          </a:p>
          <a:p>
            <a:pPr marL="214313" indent="-214313" algn="l">
              <a:spcBef>
                <a:spcPts val="450"/>
              </a:spcBef>
              <a:spcAft>
                <a:spcPts val="450"/>
              </a:spcAft>
              <a:buFont typeface="Arial" panose="020B0604020202020204" pitchFamily="34" charset="0"/>
              <a:buChar char="•"/>
            </a:pPr>
            <a:r>
              <a:rPr lang="en-GB" dirty="0">
                <a:latin typeface="Calibri" panose="020F0502020204030204" pitchFamily="34" charset="0"/>
              </a:rPr>
              <a:t>To capture the recommendations and perceptions made by local stakeholders (first responders and crises survivors) for how humanitarian response can be strengthened to enable (and not undermine) long term community resilience building. </a:t>
            </a:r>
          </a:p>
          <a:p>
            <a:pPr marL="214313" indent="-214313">
              <a:lnSpc>
                <a:spcPct val="150000"/>
              </a:lnSpc>
              <a:spcBef>
                <a:spcPts val="450"/>
              </a:spcBef>
              <a:spcAft>
                <a:spcPts val="450"/>
              </a:spcAft>
              <a:buFont typeface="Arial" panose="020B0604020202020204" pitchFamily="34" charset="0"/>
              <a:buChar char="•"/>
            </a:pPr>
            <a:endParaRPr lang="en-GB" sz="1400" dirty="0"/>
          </a:p>
          <a:p>
            <a:endParaRPr lang="en-GB" sz="900" dirty="0"/>
          </a:p>
        </p:txBody>
      </p:sp>
      <p:pic>
        <p:nvPicPr>
          <p:cNvPr id="4" name="Picture 3" descr="C:\Users\rmurphy\AppData\Local\Microsoft\Windows\INetCacheContent.Word\DSCF0528.jpg">
            <a:extLst>
              <a:ext uri="{FF2B5EF4-FFF2-40B4-BE49-F238E27FC236}">
                <a16:creationId xmlns:a16="http://schemas.microsoft.com/office/drawing/2014/main" id="{7286FF51-65CE-4AFF-9A6F-88BC18D80E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744" y="3140969"/>
            <a:ext cx="4248472" cy="2707869"/>
          </a:xfrm>
          <a:prstGeom prst="rect">
            <a:avLst/>
          </a:prstGeom>
          <a:noFill/>
          <a:ln>
            <a:noFill/>
          </a:ln>
        </p:spPr>
      </p:pic>
    </p:spTree>
    <p:extLst>
      <p:ext uri="{BB962C8B-B14F-4D97-AF65-F5344CB8AC3E}">
        <p14:creationId xmlns:p14="http://schemas.microsoft.com/office/powerpoint/2010/main" val="1145276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2728</TotalTime>
  <Words>2136</Words>
  <Application>Microsoft Office PowerPoint</Application>
  <PresentationFormat>Widescreen</PresentationFormat>
  <Paragraphs>201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Gotham</vt:lpstr>
      <vt:lpstr>Times New Roman</vt:lpstr>
      <vt:lpstr>Office Theme</vt:lpstr>
      <vt:lpstr>PowerPoint Presentation</vt:lpstr>
      <vt:lpstr>PowerPoint Presentation</vt:lpstr>
      <vt:lpstr>What are the characteristics of community-led  responses when external aid is absent (i.e. what are the positive and negative actions of local people during a crisis when there is no external support)?</vt:lpstr>
      <vt:lpstr>What do crisis affected people think of externally-led humanitarian assistance?  </vt:lpstr>
      <vt:lpstr>PowerPoint Presentation</vt:lpstr>
      <vt:lpstr>PowerPoint Presentation</vt:lpstr>
      <vt:lpstr>LPRR: how can humanitarian response strengthen community resilience? From theory to practice </vt:lpstr>
      <vt:lpstr>Research= literature review!</vt:lpstr>
      <vt:lpstr>PowerPoint Presentation</vt:lpstr>
      <vt:lpstr> The KCL Study                      </vt:lpstr>
      <vt:lpstr>PowerPoint Presentation</vt:lpstr>
      <vt:lpstr>PowerPoint Presentation</vt:lpstr>
      <vt:lpstr>PowerPoint Presentation</vt:lpstr>
      <vt:lpstr>PowerPoint Presentation</vt:lpstr>
      <vt:lpstr>The LPRR pilots:</vt:lpstr>
      <vt:lpstr>Survivor/community-led response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Di Vicenz</dc:creator>
  <cp:lastModifiedBy>Simone Di Vicenz</cp:lastModifiedBy>
  <cp:revision>18</cp:revision>
  <dcterms:created xsi:type="dcterms:W3CDTF">2019-05-01T13:08:32Z</dcterms:created>
  <dcterms:modified xsi:type="dcterms:W3CDTF">2019-05-13T11:59:54Z</dcterms:modified>
</cp:coreProperties>
</file>