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16"/>
  </p:notesMasterIdLst>
  <p:sldIdLst>
    <p:sldId id="256" r:id="rId4"/>
    <p:sldId id="259" r:id="rId5"/>
    <p:sldId id="262" r:id="rId6"/>
    <p:sldId id="263" r:id="rId7"/>
    <p:sldId id="269" r:id="rId8"/>
    <p:sldId id="267" r:id="rId9"/>
    <p:sldId id="268" r:id="rId10"/>
    <p:sldId id="265" r:id="rId11"/>
    <p:sldId id="270" r:id="rId12"/>
    <p:sldId id="266" r:id="rId13"/>
    <p:sldId id="271"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B3AC"/>
    <a:srgbClr val="73BEEB"/>
    <a:srgbClr val="12947B"/>
    <a:srgbClr val="294642"/>
    <a:srgbClr val="599DCE"/>
    <a:srgbClr val="7DD2EE"/>
    <a:srgbClr val="4D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5677" autoAdjust="0"/>
  </p:normalViewPr>
  <p:slideViewPr>
    <p:cSldViewPr snapToGrid="0">
      <p:cViewPr>
        <p:scale>
          <a:sx n="88" d="100"/>
          <a:sy n="88" d="100"/>
        </p:scale>
        <p:origin x="96" y="344"/>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1D796-AA49-4AFE-85AB-BBCA56BADA6C}" type="datetimeFigureOut">
              <a:rPr lang="en-US" smtClean="0"/>
              <a:t>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2FD95-8F80-4CCA-ADBA-F78B9D7EC2B3}" type="slidenum">
              <a:rPr lang="en-US" smtClean="0"/>
              <a:t>‹#›</a:t>
            </a:fld>
            <a:endParaRPr lang="en-US"/>
          </a:p>
        </p:txBody>
      </p:sp>
    </p:spTree>
    <p:extLst>
      <p:ext uri="{BB962C8B-B14F-4D97-AF65-F5344CB8AC3E}">
        <p14:creationId xmlns:p14="http://schemas.microsoft.com/office/powerpoint/2010/main" val="293548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570"/>
            <a:r>
              <a:rPr lang="en-AU" sz="1300" dirty="0" smtClean="0"/>
              <a:t>Until </a:t>
            </a:r>
            <a:r>
              <a:rPr lang="en-AU" sz="1300" dirty="0"/>
              <a:t>the 1980s,</a:t>
            </a:r>
            <a:r>
              <a:rPr lang="en-AU" sz="1300" b="1" i="1" dirty="0"/>
              <a:t> </a:t>
            </a:r>
            <a:r>
              <a:rPr lang="en-AU" sz="1300" dirty="0"/>
              <a:t>school construction in most developing countries was centralized at the level of the ministry of education or the ministry of public works. </a:t>
            </a:r>
          </a:p>
          <a:p>
            <a:pPr defTabSz="990570"/>
            <a:r>
              <a:rPr lang="en-AU" sz="1300" dirty="0"/>
              <a:t>Over time, however, it became apparent that the centralized approach often resulted in inadequate classroom allocation, weak monitoring capacity, and low quality of construction. In order to address the central government’s lack of capacity and to empower local communities, education ministries in the 1990s started to delegate the management and execution of school construction to contract management agencies (CMAs), social funds (SFs), or NGOs. Finally, a third approach emerged: decentralizing school construction to local governments and communities to bring the decision making process closer to the beneficiaries.   </a:t>
            </a:r>
          </a:p>
          <a:p>
            <a:pPr defTabSz="990570"/>
            <a:endParaRPr lang="en-AU" sz="1300" dirty="0"/>
          </a:p>
          <a:p>
            <a:pPr defTabSz="990570"/>
            <a:r>
              <a:rPr lang="en-AU" sz="1300" dirty="0"/>
              <a:t>Very little sector guidance for small scale community-based school building projects with a specific focus on disaster resilience and safety (with the notable exception of the growing body of work on post-disaster reconstruction). </a:t>
            </a:r>
          </a:p>
          <a:p>
            <a:pPr defTabSz="990570"/>
            <a:endParaRPr lang="en-AU" sz="1300" dirty="0"/>
          </a:p>
          <a:p>
            <a:pPr defTabSz="990570"/>
            <a:endParaRPr lang="en-GB" dirty="0" smtClean="0">
              <a:effectLst/>
            </a:endParaRP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15D68-EA9D-4343-94C5-6F6ECDE92F63}"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90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4865F-9E31-4CA6-AF05-CECCBA9AA6AA}" type="slidenum">
              <a:rPr lang="en-US" smtClean="0"/>
              <a:t>3</a:t>
            </a:fld>
            <a:endParaRPr lang="en-US"/>
          </a:p>
        </p:txBody>
      </p:sp>
    </p:spTree>
    <p:extLst>
      <p:ext uri="{BB962C8B-B14F-4D97-AF65-F5344CB8AC3E}">
        <p14:creationId xmlns:p14="http://schemas.microsoft.com/office/powerpoint/2010/main" val="359249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4865F-9E31-4CA6-AF05-CECCBA9AA6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54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4865F-9E31-4CA6-AF05-CECCBA9AA6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16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4865F-9E31-4CA6-AF05-CECCBA9AA6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06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44865F-9E31-4CA6-AF05-CECCBA9AA6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16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School construction needs to be about building safer schools, but I think</a:t>
            </a:r>
            <a:r>
              <a:rPr lang="en-GB" baseline="0" dirty="0" smtClean="0"/>
              <a:t> this research shows it can be so much more than that. When combined with community outreach, mason training, and education about hazards and disaster risk reduction, these projects can also</a:t>
            </a:r>
            <a:r>
              <a:rPr lang="en-GB" sz="1300" dirty="0" smtClean="0"/>
              <a:t>:</a:t>
            </a:r>
            <a:endParaRPr lang="en-GB" sz="1300" dirty="0"/>
          </a:p>
          <a:p>
            <a:pPr marL="185732" indent="-185732">
              <a:buFont typeface="Arial" panose="020B0604020202020204" pitchFamily="34" charset="0"/>
              <a:buChar char="•"/>
            </a:pPr>
            <a:r>
              <a:rPr lang="en-AU" sz="1300" b="1" dirty="0"/>
              <a:t>Raise awareness </a:t>
            </a:r>
            <a:r>
              <a:rPr lang="en-AU" sz="1300" dirty="0"/>
              <a:t>about hazards within communities </a:t>
            </a:r>
            <a:endParaRPr lang="en-GB" sz="1300" dirty="0"/>
          </a:p>
          <a:p>
            <a:pPr marL="185732" indent="-185732">
              <a:buFont typeface="Arial" panose="020B0604020202020204" pitchFamily="34" charset="0"/>
              <a:buChar char="•"/>
            </a:pPr>
            <a:r>
              <a:rPr lang="en-AU" sz="1300" b="1" dirty="0"/>
              <a:t>Build local capacity</a:t>
            </a:r>
            <a:r>
              <a:rPr lang="en-AU" sz="1300" dirty="0"/>
              <a:t> for safe construction practices </a:t>
            </a:r>
            <a:endParaRPr lang="en-GB" sz="1300" dirty="0"/>
          </a:p>
          <a:p>
            <a:pPr marL="185732" indent="-185732">
              <a:buFont typeface="Arial" panose="020B0604020202020204" pitchFamily="34" charset="0"/>
              <a:buChar char="•"/>
            </a:pPr>
            <a:r>
              <a:rPr lang="en-AU" sz="1300" b="1" dirty="0"/>
              <a:t>Strengthen a culture of safety</a:t>
            </a:r>
            <a:r>
              <a:rPr lang="en-AU" sz="1300" dirty="0"/>
              <a:t> within and around the school</a:t>
            </a:r>
            <a:endParaRPr lang="en-GB" sz="1300" dirty="0"/>
          </a:p>
          <a:p>
            <a:pPr marL="185732" indent="-185732">
              <a:buFont typeface="Arial" panose="020B0604020202020204" pitchFamily="34" charset="0"/>
              <a:buChar char="•"/>
            </a:pPr>
            <a:r>
              <a:rPr lang="en-AU" sz="1300" b="1" dirty="0"/>
              <a:t>Increase a sense of community ownership </a:t>
            </a:r>
            <a:r>
              <a:rPr lang="en-AU" sz="1300" dirty="0"/>
              <a:t>of the school</a:t>
            </a:r>
            <a:endParaRPr lang="en-GB" sz="1300" dirty="0"/>
          </a:p>
          <a:p>
            <a:pPr marL="185732" indent="-185732">
              <a:buFont typeface="Arial" panose="020B0604020202020204" pitchFamily="34" charset="0"/>
              <a:buChar char="•"/>
            </a:pPr>
            <a:r>
              <a:rPr lang="en-AU" sz="1300" b="1" dirty="0"/>
              <a:t>Ensure community values </a:t>
            </a:r>
            <a:r>
              <a:rPr lang="en-AU" sz="1300" dirty="0"/>
              <a:t>are incorporated into school </a:t>
            </a:r>
            <a:r>
              <a:rPr lang="en-AU" sz="1300" dirty="0" smtClean="0"/>
              <a:t>designs</a:t>
            </a:r>
          </a:p>
          <a:p>
            <a:pPr marL="0" indent="0">
              <a:buFont typeface="Arial" panose="020B0604020202020204" pitchFamily="34" charset="0"/>
              <a:buNone/>
            </a:pPr>
            <a:endParaRPr lang="en-GB" sz="1300" dirty="0" smtClean="0"/>
          </a:p>
          <a:p>
            <a:pPr marL="0" indent="0">
              <a:buFont typeface="Arial" panose="020B0604020202020204" pitchFamily="34" charset="0"/>
              <a:buNone/>
            </a:pPr>
            <a:r>
              <a:rPr lang="en-GB" sz="1300" dirty="0" smtClean="0"/>
              <a:t>If</a:t>
            </a:r>
            <a:r>
              <a:rPr lang="en-GB" sz="1300" baseline="0" dirty="0" smtClean="0"/>
              <a:t> you would like to learn more about strategies used in Nepal, and many other places, where a community-based approach is being taken, please go to saferschoolsconstruction.com. You’ll find six videos that explore the principles behind the good practices in the field. There’s also case studies, guidance on implementation and a manual for carrying out safer school construction with communities. </a:t>
            </a:r>
            <a:endParaRPr lang="en-AU" sz="130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15D68-EA9D-4343-94C5-6F6ECDE92F63}"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02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2F2727-C7D3-4233-AFD8-70A3E64FFFE4}"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2129A-5B06-4362-BBA9-A8EB51CC1A42}" type="slidenum">
              <a:rPr lang="en-US" smtClean="0"/>
              <a:t>‹#›</a:t>
            </a:fld>
            <a:endParaRPr lang="en-US"/>
          </a:p>
        </p:txBody>
      </p:sp>
    </p:spTree>
    <p:extLst>
      <p:ext uri="{BB962C8B-B14F-4D97-AF65-F5344CB8AC3E}">
        <p14:creationId xmlns:p14="http://schemas.microsoft.com/office/powerpoint/2010/main" val="216136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F2727-C7D3-4233-AFD8-70A3E64FFFE4}"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2129A-5B06-4362-BBA9-A8EB51CC1A42}" type="slidenum">
              <a:rPr lang="en-US" smtClean="0"/>
              <a:t>‹#›</a:t>
            </a:fld>
            <a:endParaRPr lang="en-US"/>
          </a:p>
        </p:txBody>
      </p:sp>
    </p:spTree>
    <p:extLst>
      <p:ext uri="{BB962C8B-B14F-4D97-AF65-F5344CB8AC3E}">
        <p14:creationId xmlns:p14="http://schemas.microsoft.com/office/powerpoint/2010/main" val="1020184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F2727-C7D3-4233-AFD8-70A3E64FFFE4}"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2129A-5B06-4362-BBA9-A8EB51CC1A42}" type="slidenum">
              <a:rPr lang="en-US" smtClean="0"/>
              <a:t>‹#›</a:t>
            </a:fld>
            <a:endParaRPr lang="en-US"/>
          </a:p>
        </p:txBody>
      </p:sp>
    </p:spTree>
    <p:extLst>
      <p:ext uri="{BB962C8B-B14F-4D97-AF65-F5344CB8AC3E}">
        <p14:creationId xmlns:p14="http://schemas.microsoft.com/office/powerpoint/2010/main" val="277113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A25B53-762B-4D44-AE40-96E6D9351619}" type="datetimeFigureOut">
              <a:rPr lang="en-GB" smtClean="0"/>
              <a:t>26/05/2017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378384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25B53-762B-4D44-AE40-96E6D9351619}" type="datetimeFigureOut">
              <a:rPr lang="en-GB" smtClean="0"/>
              <a:t>26/05/2017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2825351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25B53-762B-4D44-AE40-96E6D9351619}" type="datetimeFigureOut">
              <a:rPr lang="en-GB" smtClean="0"/>
              <a:t>26/05/2017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284725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A25B53-762B-4D44-AE40-96E6D9351619}" type="datetimeFigureOut">
              <a:rPr lang="en-GB" smtClean="0"/>
              <a:t>26/05/2017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1642432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A25B53-762B-4D44-AE40-96E6D9351619}" type="datetimeFigureOut">
              <a:rPr lang="en-GB" smtClean="0"/>
              <a:t>26/05/2017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129175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A25B53-762B-4D44-AE40-96E6D9351619}" type="datetimeFigureOut">
              <a:rPr lang="en-GB" smtClean="0"/>
              <a:t>26/05/2017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377874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25B53-762B-4D44-AE40-96E6D9351619}" type="datetimeFigureOut">
              <a:rPr lang="en-GB" smtClean="0"/>
              <a:t>26/05/2017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3009292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25B53-762B-4D44-AE40-96E6D9351619}" type="datetimeFigureOut">
              <a:rPr lang="en-GB" smtClean="0"/>
              <a:t>26/05/2017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253655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F2727-C7D3-4233-AFD8-70A3E64FFFE4}"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2129A-5B06-4362-BBA9-A8EB51CC1A42}" type="slidenum">
              <a:rPr lang="en-US" smtClean="0"/>
              <a:t>‹#›</a:t>
            </a:fld>
            <a:endParaRPr lang="en-US"/>
          </a:p>
        </p:txBody>
      </p:sp>
    </p:spTree>
    <p:extLst>
      <p:ext uri="{BB962C8B-B14F-4D97-AF65-F5344CB8AC3E}">
        <p14:creationId xmlns:p14="http://schemas.microsoft.com/office/powerpoint/2010/main" val="2609567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25B53-762B-4D44-AE40-96E6D9351619}" type="datetimeFigureOut">
              <a:rPr lang="en-GB" smtClean="0"/>
              <a:t>26/05/2017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426264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25B53-762B-4D44-AE40-96E6D9351619}" type="datetimeFigureOut">
              <a:rPr lang="en-GB" smtClean="0"/>
              <a:t>26/05/2017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351954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25B53-762B-4D44-AE40-96E6D9351619}" type="datetimeFigureOut">
              <a:rPr lang="en-GB" smtClean="0"/>
              <a:t>26/05/2017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3710756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DF6405-F553-4F4A-AE7D-1DEE404FD159}" type="datetime1">
              <a:rPr lang="en-US" smtClean="0">
                <a:solidFill>
                  <a:prstClr val="white">
                    <a:tint val="75000"/>
                  </a:prstClr>
                </a:solidFill>
              </a:rPr>
              <a:t>5/26/2017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Paci-Green, 2016, Nepal school retrofit assessment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E8A49D4-7080-451D-93E3-146DB4A9024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528141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FE8A49D4-7080-451D-93E3-146DB4A90246}" type="slidenum">
              <a:rPr lang="en-US" smtClean="0">
                <a:solidFill>
                  <a:prstClr val="white">
                    <a:tint val="75000"/>
                  </a:prstClr>
                </a:solidFill>
              </a:rPr>
              <a:pPr/>
              <a:t>‹#›</a:t>
            </a:fld>
            <a:endParaRPr lang="en-US">
              <a:solidFill>
                <a:prstClr val="white">
                  <a:tint val="75000"/>
                </a:prstClr>
              </a:solidFill>
            </a:endParaRPr>
          </a:p>
        </p:txBody>
      </p:sp>
      <p:sp>
        <p:nvSpPr>
          <p:cNvPr id="7" name="Footer Placeholder 3"/>
          <p:cNvSpPr>
            <a:spLocks noGrp="1"/>
          </p:cNvSpPr>
          <p:nvPr>
            <p:ph type="ftr" sz="quarter" idx="11"/>
          </p:nvPr>
        </p:nvSpPr>
        <p:spPr>
          <a:xfrm>
            <a:off x="1228" y="6476664"/>
            <a:ext cx="4114800" cy="365125"/>
          </a:xfrm>
        </p:spPr>
        <p:txBody>
          <a:bodyPr/>
          <a:lstStyle/>
          <a:p>
            <a:r>
              <a:rPr lang="en-US" dirty="0" smtClean="0">
                <a:solidFill>
                  <a:schemeClr val="tx1">
                    <a:lumMod val="50000"/>
                  </a:schemeClr>
                </a:solidFill>
              </a:rPr>
              <a:t>Paci-Green, 2016, Nepal school retrofit assessment                       </a:t>
            </a:r>
            <a:endParaRPr lang="en-US" dirty="0">
              <a:solidFill>
                <a:schemeClr val="tx1">
                  <a:lumMod val="50000"/>
                </a:schemeClr>
              </a:solidFill>
            </a:endParaRPr>
          </a:p>
        </p:txBody>
      </p:sp>
    </p:spTree>
    <p:extLst>
      <p:ext uri="{BB962C8B-B14F-4D97-AF65-F5344CB8AC3E}">
        <p14:creationId xmlns:p14="http://schemas.microsoft.com/office/powerpoint/2010/main" val="27092232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5FD59-F484-47D1-A9E0-6412F5DCA47F}" type="datetime1">
              <a:rPr lang="en-US" smtClean="0">
                <a:solidFill>
                  <a:prstClr val="white">
                    <a:tint val="75000"/>
                  </a:prstClr>
                </a:solidFill>
              </a:rPr>
              <a:t>5/26/2017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Paci-Green, 2016, Nepal school retrofit assessment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E8A49D4-7080-451D-93E3-146DB4A9024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59666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AF12FA-15BD-44E0-8B7E-C599C1E09176}" type="datetime1">
              <a:rPr lang="en-US" smtClean="0">
                <a:solidFill>
                  <a:prstClr val="white">
                    <a:tint val="75000"/>
                  </a:prstClr>
                </a:solidFill>
              </a:rPr>
              <a:t>5/26/2017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Paci-Green, 2016, Nepal school retrofit assessment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E8A49D4-7080-451D-93E3-146DB4A9024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43673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6DD797-3F38-4F15-A941-EFC967D5CD8C}" type="datetime1">
              <a:rPr lang="en-US" smtClean="0">
                <a:solidFill>
                  <a:prstClr val="white">
                    <a:tint val="75000"/>
                  </a:prstClr>
                </a:solidFill>
              </a:rPr>
              <a:t>5/26/2017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r>
              <a:rPr lang="en-US" smtClean="0">
                <a:solidFill>
                  <a:prstClr val="white">
                    <a:tint val="75000"/>
                  </a:prstClr>
                </a:solidFill>
              </a:rPr>
              <a:t>Paci-Green, 2016, Nepal school retrofit assessment                       </a:t>
            </a: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FE8A49D4-7080-451D-93E3-146DB4A9024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85621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3220F5-8F36-4A1A-AB3D-5A2534AF0FF0}" type="datetime1">
              <a:rPr lang="en-US" smtClean="0">
                <a:solidFill>
                  <a:prstClr val="white">
                    <a:tint val="75000"/>
                  </a:prstClr>
                </a:solidFill>
              </a:rPr>
              <a:t>5/26/2017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Paci-Green, 2016, Nepal school retrofit assessment                       </a:t>
            </a: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FE8A49D4-7080-451D-93E3-146DB4A9024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0275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26739-7085-40E0-A70D-3ACF5934E82B}" type="datetime1">
              <a:rPr lang="en-US" smtClean="0">
                <a:solidFill>
                  <a:prstClr val="white">
                    <a:tint val="75000"/>
                  </a:prstClr>
                </a:solidFill>
              </a:rPr>
              <a:t>5/26/2017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rPr>
              <a:t>Paci-Green, 2016, Nepal school retrofit assessment                       </a:t>
            </a: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FE8A49D4-7080-451D-93E3-146DB4A9024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890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2F2727-C7D3-4233-AFD8-70A3E64FFFE4}" type="datetimeFigureOut">
              <a:rPr lang="en-US" smtClean="0"/>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2129A-5B06-4362-BBA9-A8EB51CC1A42}" type="slidenum">
              <a:rPr lang="en-US" smtClean="0"/>
              <a:t>‹#›</a:t>
            </a:fld>
            <a:endParaRPr lang="en-US"/>
          </a:p>
        </p:txBody>
      </p:sp>
    </p:spTree>
    <p:extLst>
      <p:ext uri="{BB962C8B-B14F-4D97-AF65-F5344CB8AC3E}">
        <p14:creationId xmlns:p14="http://schemas.microsoft.com/office/powerpoint/2010/main" val="3729039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9C10B-3C0A-4B39-9E6C-A6FC0D548DF1}" type="datetime1">
              <a:rPr lang="en-US" smtClean="0">
                <a:solidFill>
                  <a:prstClr val="white">
                    <a:tint val="75000"/>
                  </a:prstClr>
                </a:solidFill>
              </a:rPr>
              <a:t>5/26/2017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Paci-Green, 2016, Nepal school retrofit assessment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E8A49D4-7080-451D-93E3-146DB4A9024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5083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1E53C-1D6F-4826-B093-E57D824987EF}" type="datetime1">
              <a:rPr lang="en-US" smtClean="0">
                <a:solidFill>
                  <a:prstClr val="white">
                    <a:tint val="75000"/>
                  </a:prstClr>
                </a:solidFill>
              </a:rPr>
              <a:t>5/26/2017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Paci-Green, 2016, Nepal school retrofit assessment                       </a:t>
            </a: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FE8A49D4-7080-451D-93E3-146DB4A9024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93246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4E964B-2B3C-4AA3-9B75-EE87507A2FC6}" type="datetime1">
              <a:rPr lang="en-US" smtClean="0">
                <a:solidFill>
                  <a:prstClr val="white">
                    <a:tint val="75000"/>
                  </a:prstClr>
                </a:solidFill>
              </a:rPr>
              <a:t>5/26/2017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Paci-Green, 2016, Nepal school retrofit assessment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E8A49D4-7080-451D-93E3-146DB4A9024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17469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ED022E-768B-4675-AFC0-7E16F78D52E6}" type="datetime1">
              <a:rPr lang="en-US" smtClean="0">
                <a:solidFill>
                  <a:prstClr val="white">
                    <a:tint val="75000"/>
                  </a:prstClr>
                </a:solidFill>
              </a:rPr>
              <a:t>5/26/2017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Paci-Green, 2016, Nepal school retrofit assessment                       </a:t>
            </a: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E8A49D4-7080-451D-93E3-146DB4A90246}"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8732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2F2727-C7D3-4233-AFD8-70A3E64FFFE4}"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2129A-5B06-4362-BBA9-A8EB51CC1A42}" type="slidenum">
              <a:rPr lang="en-US" smtClean="0"/>
              <a:t>‹#›</a:t>
            </a:fld>
            <a:endParaRPr lang="en-US"/>
          </a:p>
        </p:txBody>
      </p:sp>
    </p:spTree>
    <p:extLst>
      <p:ext uri="{BB962C8B-B14F-4D97-AF65-F5344CB8AC3E}">
        <p14:creationId xmlns:p14="http://schemas.microsoft.com/office/powerpoint/2010/main" val="159491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2F2727-C7D3-4233-AFD8-70A3E64FFFE4}" type="datetimeFigureOut">
              <a:rPr lang="en-US" smtClean="0"/>
              <a:t>5/26/2017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2129A-5B06-4362-BBA9-A8EB51CC1A42}" type="slidenum">
              <a:rPr lang="en-US" smtClean="0"/>
              <a:t>‹#›</a:t>
            </a:fld>
            <a:endParaRPr lang="en-US"/>
          </a:p>
        </p:txBody>
      </p:sp>
    </p:spTree>
    <p:extLst>
      <p:ext uri="{BB962C8B-B14F-4D97-AF65-F5344CB8AC3E}">
        <p14:creationId xmlns:p14="http://schemas.microsoft.com/office/powerpoint/2010/main" val="274839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2F2727-C7D3-4233-AFD8-70A3E64FFFE4}" type="datetimeFigureOut">
              <a:rPr lang="en-US" smtClean="0"/>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2129A-5B06-4362-BBA9-A8EB51CC1A42}" type="slidenum">
              <a:rPr lang="en-US" smtClean="0"/>
              <a:t>‹#›</a:t>
            </a:fld>
            <a:endParaRPr lang="en-US"/>
          </a:p>
        </p:txBody>
      </p:sp>
    </p:spTree>
    <p:extLst>
      <p:ext uri="{BB962C8B-B14F-4D97-AF65-F5344CB8AC3E}">
        <p14:creationId xmlns:p14="http://schemas.microsoft.com/office/powerpoint/2010/main" val="3138713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F2727-C7D3-4233-AFD8-70A3E64FFFE4}" type="datetimeFigureOut">
              <a:rPr lang="en-US" smtClean="0"/>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2129A-5B06-4362-BBA9-A8EB51CC1A42}" type="slidenum">
              <a:rPr lang="en-US" smtClean="0"/>
              <a:t>‹#›</a:t>
            </a:fld>
            <a:endParaRPr lang="en-US"/>
          </a:p>
        </p:txBody>
      </p:sp>
    </p:spTree>
    <p:extLst>
      <p:ext uri="{BB962C8B-B14F-4D97-AF65-F5344CB8AC3E}">
        <p14:creationId xmlns:p14="http://schemas.microsoft.com/office/powerpoint/2010/main" val="130416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2F2727-C7D3-4233-AFD8-70A3E64FFFE4}"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2129A-5B06-4362-BBA9-A8EB51CC1A42}" type="slidenum">
              <a:rPr lang="en-US" smtClean="0"/>
              <a:t>‹#›</a:t>
            </a:fld>
            <a:endParaRPr lang="en-US"/>
          </a:p>
        </p:txBody>
      </p:sp>
    </p:spTree>
    <p:extLst>
      <p:ext uri="{BB962C8B-B14F-4D97-AF65-F5344CB8AC3E}">
        <p14:creationId xmlns:p14="http://schemas.microsoft.com/office/powerpoint/2010/main" val="64357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2F2727-C7D3-4233-AFD8-70A3E64FFFE4}" type="datetimeFigureOut">
              <a:rPr lang="en-US" smtClean="0"/>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2129A-5B06-4362-BBA9-A8EB51CC1A42}" type="slidenum">
              <a:rPr lang="en-US" smtClean="0"/>
              <a:t>‹#›</a:t>
            </a:fld>
            <a:endParaRPr lang="en-US"/>
          </a:p>
        </p:txBody>
      </p:sp>
    </p:spTree>
    <p:extLst>
      <p:ext uri="{BB962C8B-B14F-4D97-AF65-F5344CB8AC3E}">
        <p14:creationId xmlns:p14="http://schemas.microsoft.com/office/powerpoint/2010/main" val="270759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F2727-C7D3-4233-AFD8-70A3E64FFFE4}" type="datetimeFigureOut">
              <a:rPr lang="en-US" smtClean="0"/>
              <a:t>5/26/2017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2129A-5B06-4362-BBA9-A8EB51CC1A42}" type="slidenum">
              <a:rPr lang="en-US" smtClean="0"/>
              <a:t>‹#›</a:t>
            </a:fld>
            <a:endParaRPr lang="en-US"/>
          </a:p>
        </p:txBody>
      </p:sp>
    </p:spTree>
    <p:extLst>
      <p:ext uri="{BB962C8B-B14F-4D97-AF65-F5344CB8AC3E}">
        <p14:creationId xmlns:p14="http://schemas.microsoft.com/office/powerpoint/2010/main" val="2938333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25B53-762B-4D44-AE40-96E6D9351619}" type="datetimeFigureOut">
              <a:rPr lang="en-GB" smtClean="0"/>
              <a:t>26/05/2017</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D4437-AB84-4A0C-A37D-E2122B2B6920}" type="slidenum">
              <a:rPr lang="en-GB" smtClean="0"/>
              <a:t>‹#›</a:t>
            </a:fld>
            <a:endParaRPr lang="en-GB"/>
          </a:p>
        </p:txBody>
      </p:sp>
    </p:spTree>
    <p:extLst>
      <p:ext uri="{BB962C8B-B14F-4D97-AF65-F5344CB8AC3E}">
        <p14:creationId xmlns:p14="http://schemas.microsoft.com/office/powerpoint/2010/main" val="3249924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D49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1364" y="0"/>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1364" y="1523060"/>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364" y="6472488"/>
            <a:ext cx="2743200" cy="365125"/>
          </a:xfrm>
          <a:prstGeom prst="rect">
            <a:avLst/>
          </a:prstGeom>
        </p:spPr>
        <p:txBody>
          <a:bodyPr vert="horz" lIns="91440" tIns="45720" rIns="91440" bIns="45720" rtlCol="0" anchor="ctr"/>
          <a:lstStyle>
            <a:lvl1pPr algn="l">
              <a:defRPr sz="1200">
                <a:solidFill>
                  <a:schemeClr val="tx1">
                    <a:lumMod val="65000"/>
                  </a:schemeClr>
                </a:solidFill>
              </a:defRPr>
            </a:lvl1pPr>
          </a:lstStyle>
          <a:p>
            <a:fld id="{BD6AA629-B500-404A-88B7-36558E84DD0A}" type="datetime1">
              <a:rPr lang="en-US" smtClean="0"/>
              <a:pPr/>
              <a:t>5/26/2017</a:t>
            </a:fld>
            <a:endParaRPr lang="en-US"/>
          </a:p>
        </p:txBody>
      </p:sp>
      <p:sp>
        <p:nvSpPr>
          <p:cNvPr id="5" name="Footer Placeholder 4"/>
          <p:cNvSpPr>
            <a:spLocks noGrp="1"/>
          </p:cNvSpPr>
          <p:nvPr>
            <p:ph type="ftr" sz="quarter" idx="3"/>
          </p:nvPr>
        </p:nvSpPr>
        <p:spPr>
          <a:xfrm>
            <a:off x="4043772" y="6472487"/>
            <a:ext cx="4114800" cy="365125"/>
          </a:xfrm>
          <a:prstGeom prst="rect">
            <a:avLst/>
          </a:prstGeom>
        </p:spPr>
        <p:txBody>
          <a:bodyPr vert="horz" lIns="91440" tIns="45720" rIns="91440" bIns="45720" rtlCol="0" anchor="ctr"/>
          <a:lstStyle>
            <a:lvl1pPr algn="ctr">
              <a:defRPr sz="1200">
                <a:solidFill>
                  <a:schemeClr val="tx1">
                    <a:lumMod val="65000"/>
                  </a:schemeClr>
                </a:solidFill>
              </a:defRPr>
            </a:lvl1pPr>
          </a:lstStyle>
          <a:p>
            <a:r>
              <a:rPr lang="en-US" smtClean="0"/>
              <a:t>Paci-Green, 2016, Nepal school retrofit assessment                       </a:t>
            </a:r>
            <a:endParaRPr lang="en-US"/>
          </a:p>
        </p:txBody>
      </p:sp>
      <p:sp>
        <p:nvSpPr>
          <p:cNvPr id="6" name="Slide Number Placeholder 5"/>
          <p:cNvSpPr>
            <a:spLocks noGrp="1"/>
          </p:cNvSpPr>
          <p:nvPr>
            <p:ph type="sldNum" sz="quarter" idx="4"/>
          </p:nvPr>
        </p:nvSpPr>
        <p:spPr>
          <a:xfrm>
            <a:off x="9192344" y="6464132"/>
            <a:ext cx="2743200" cy="365125"/>
          </a:xfrm>
          <a:prstGeom prst="rect">
            <a:avLst/>
          </a:prstGeom>
        </p:spPr>
        <p:txBody>
          <a:bodyPr vert="horz" lIns="91440" tIns="45720" rIns="91440" bIns="45720" rtlCol="0" anchor="ctr"/>
          <a:lstStyle>
            <a:lvl1pPr algn="r">
              <a:defRPr sz="1200">
                <a:solidFill>
                  <a:schemeClr val="tx1">
                    <a:lumMod val="65000"/>
                  </a:schemeClr>
                </a:solidFill>
              </a:defRPr>
            </a:lvl1pPr>
          </a:lstStyle>
          <a:p>
            <a:fld id="{FE8A49D4-7080-451D-93E3-146DB4A90246}" type="slidenum">
              <a:rPr lang="en-US" smtClean="0"/>
              <a:pPr/>
              <a:t>‹#›</a:t>
            </a:fld>
            <a:endParaRPr lang="en-US"/>
          </a:p>
        </p:txBody>
      </p:sp>
    </p:spTree>
    <p:extLst>
      <p:ext uri="{BB962C8B-B14F-4D97-AF65-F5344CB8AC3E}">
        <p14:creationId xmlns:p14="http://schemas.microsoft.com/office/powerpoint/2010/main" val="120557579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1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image" Target="../media/image30.jpeg"/><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image" Target="../media/image13.png"/><Relationship Id="rId4" Type="http://schemas.microsoft.com/office/2007/relationships/hdphoto" Target="../media/hdphoto3.wdp"/><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42.pn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7.jpeg"/><Relationship Id="rId11" Type="http://schemas.openxmlformats.org/officeDocument/2006/relationships/image" Target="../media/image40.png"/><Relationship Id="rId5" Type="http://schemas.openxmlformats.org/officeDocument/2006/relationships/image" Target="../media/image36.jpeg"/><Relationship Id="rId10" Type="http://schemas.openxmlformats.org/officeDocument/2006/relationships/hyperlink" Target="saferschoolconstruction.com" TargetMode="External"/><Relationship Id="rId4" Type="http://schemas.openxmlformats.org/officeDocument/2006/relationships/image" Target="../media/image35.jpeg"/><Relationship Id="rId9" Type="http://schemas.openxmlformats.org/officeDocument/2006/relationships/image" Target="../media/image39.jpeg"/><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7.emf"/><Relationship Id="rId12" Type="http://schemas.microsoft.com/office/2007/relationships/hdphoto" Target="../media/hdphoto2.wdp"/><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jpeg"/><Relationship Id="rId15" Type="http://schemas.microsoft.com/office/2007/relationships/hdphoto" Target="../media/hdphoto3.wdp"/><Relationship Id="rId10" Type="http://schemas.microsoft.com/office/2007/relationships/hdphoto" Target="../media/hdphoto1.wdp"/><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jpeg"/><Relationship Id="rId7"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jpeg"/><Relationship Id="rId10"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24.xml"/><Relationship Id="rId6" Type="http://schemas.openxmlformats.org/officeDocument/2006/relationships/image" Target="../media/image28.jpeg"/><Relationship Id="rId5" Type="http://schemas.openxmlformats.org/officeDocument/2006/relationships/image" Target="../media/image1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68002"/>
            <a:ext cx="12961439" cy="8640960"/>
          </a:xfrm>
          <a:prstGeom prst="rect">
            <a:avLst/>
          </a:prstGeom>
        </p:spPr>
      </p:pic>
      <p:sp>
        <p:nvSpPr>
          <p:cNvPr id="2" name="Title 1"/>
          <p:cNvSpPr>
            <a:spLocks noGrp="1"/>
          </p:cNvSpPr>
          <p:nvPr>
            <p:ph type="ctrTitle"/>
          </p:nvPr>
        </p:nvSpPr>
        <p:spPr>
          <a:xfrm>
            <a:off x="1417674" y="1513996"/>
            <a:ext cx="9144000" cy="2387600"/>
          </a:xfrm>
        </p:spPr>
        <p:txBody>
          <a:bodyPr>
            <a:normAutofit fontScale="90000"/>
          </a:bodyPr>
          <a:lstStyle/>
          <a:p>
            <a:r>
              <a:rPr lang="en-US" b="1" dirty="0" smtClean="0">
                <a:solidFill>
                  <a:schemeClr val="bg1"/>
                </a:solidFill>
              </a:rPr>
              <a:t>Post-Disaster Assessment of Community-Based Safer School Construction Projects in Nepal</a:t>
            </a:r>
            <a:endParaRPr lang="en-US" b="1" dirty="0">
              <a:solidFill>
                <a:schemeClr val="bg1"/>
              </a:solidFill>
            </a:endParaRPr>
          </a:p>
        </p:txBody>
      </p:sp>
      <p:sp>
        <p:nvSpPr>
          <p:cNvPr id="3" name="Subtitle 2"/>
          <p:cNvSpPr>
            <a:spLocks noGrp="1"/>
          </p:cNvSpPr>
          <p:nvPr>
            <p:ph type="subTitle" idx="1"/>
          </p:nvPr>
        </p:nvSpPr>
        <p:spPr>
          <a:xfrm>
            <a:off x="1417674" y="3993671"/>
            <a:ext cx="9144000" cy="1655762"/>
          </a:xfrm>
        </p:spPr>
        <p:txBody>
          <a:bodyPr/>
          <a:lstStyle/>
          <a:p>
            <a:r>
              <a:rPr lang="en-US" dirty="0" smtClean="0">
                <a:solidFill>
                  <a:schemeClr val="bg1"/>
                </a:solidFill>
              </a:rPr>
              <a:t>Dr. Rebekah Paci-Green, Dr. Bishnu Pandey, and Rob Freidman</a:t>
            </a:r>
            <a:endParaRPr lang="en-US" dirty="0">
              <a:solidFill>
                <a:schemeClr val="bg1"/>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2203" y="5393644"/>
            <a:ext cx="2248093" cy="1389950"/>
          </a:xfrm>
          <a:prstGeom prst="rect">
            <a:avLst/>
          </a:prstGeom>
        </p:spPr>
      </p:pic>
    </p:spTree>
    <p:extLst>
      <p:ext uri="{BB962C8B-B14F-4D97-AF65-F5344CB8AC3E}">
        <p14:creationId xmlns:p14="http://schemas.microsoft.com/office/powerpoint/2010/main" val="457568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8A49D4-7080-451D-93E3-146DB4A90246}" type="slidenum">
              <a:rPr lang="en-US" smtClean="0">
                <a:solidFill>
                  <a:prstClr val="white">
                    <a:tint val="75000"/>
                  </a:prstClr>
                </a:solidFill>
              </a:rPr>
              <a:pPr/>
              <a:t>10</a:t>
            </a:fld>
            <a:endParaRPr lang="en-US">
              <a:solidFill>
                <a:prstClr val="white">
                  <a:tint val="75000"/>
                </a:prstClr>
              </a:solidFill>
            </a:endParaRPr>
          </a:p>
        </p:txBody>
      </p:sp>
      <p:grpSp>
        <p:nvGrpSpPr>
          <p:cNvPr id="7" name="Group 6"/>
          <p:cNvGrpSpPr/>
          <p:nvPr/>
        </p:nvGrpSpPr>
        <p:grpSpPr>
          <a:xfrm>
            <a:off x="241535" y="192256"/>
            <a:ext cx="7227538" cy="886133"/>
            <a:chOff x="5448525" y="4488732"/>
            <a:chExt cx="10769069" cy="1171074"/>
          </a:xfrm>
        </p:grpSpPr>
        <p:sp>
          <p:nvSpPr>
            <p:cNvPr id="8" name="Rectangle 7"/>
            <p:cNvSpPr/>
            <p:nvPr/>
          </p:nvSpPr>
          <p:spPr>
            <a:xfrm>
              <a:off x="6287384" y="4600645"/>
              <a:ext cx="9930209" cy="964019"/>
            </a:xfrm>
            <a:prstGeom prst="rect">
              <a:avLst/>
            </a:prstGeom>
            <a:solidFill>
              <a:srgbClr val="12947B"/>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5448525" y="4505503"/>
              <a:ext cx="1141215" cy="1154303"/>
              <a:chOff x="8914846" y="4104652"/>
              <a:chExt cx="1212726" cy="1226634"/>
            </a:xfrm>
          </p:grpSpPr>
          <p:sp>
            <p:nvSpPr>
              <p:cNvPr id="12" name="Oval 11"/>
              <p:cNvSpPr/>
              <p:nvPr/>
            </p:nvSpPr>
            <p:spPr>
              <a:xfrm>
                <a:off x="8925770" y="4104652"/>
                <a:ext cx="1201802" cy="1195883"/>
              </a:xfrm>
              <a:prstGeom prst="ellipse">
                <a:avLst/>
              </a:prstGeom>
              <a:solidFill>
                <a:srgbClr val="1294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4625" b="81182" l="17492" r="80846"/>
                        </a14:imgEffect>
                      </a14:imgLayer>
                    </a14:imgProps>
                  </a:ext>
                  <a:ext uri="{28A0092B-C50C-407E-A947-70E740481C1C}">
                    <a14:useLocalDpi xmlns:a14="http://schemas.microsoft.com/office/drawing/2010/main"/>
                  </a:ext>
                </a:extLst>
              </a:blip>
              <a:srcRect l="9573" t="6305" r="11234" b="10498"/>
              <a:stretch/>
            </p:blipFill>
            <p:spPr>
              <a:xfrm>
                <a:off x="8925770" y="4135403"/>
                <a:ext cx="1201802" cy="1195883"/>
              </a:xfrm>
              <a:prstGeom prst="rect">
                <a:avLst/>
              </a:prstGeom>
            </p:spPr>
          </p:pic>
          <p:pic>
            <p:nvPicPr>
              <p:cNvPr id="14" name="Picture 13"/>
              <p:cNvPicPr>
                <a:picLocks noChangeAspect="1"/>
              </p:cNvPicPr>
              <p:nvPr/>
            </p:nvPicPr>
            <p:blipFill rotWithShape="1">
              <a:blip r:embed="rId4" cstate="screen">
                <a:extLst>
                  <a:ext uri="{BEBA8EAE-BF5A-486C-A8C5-ECC9F3942E4B}">
                    <a14:imgProps xmlns:a14="http://schemas.microsoft.com/office/drawing/2010/main">
                      <a14:imgLayer r:embed="rId3">
                        <a14:imgEffect>
                          <a14:backgroundRemoval t="15679" b="44948" l="17492" r="79868">
                            <a14:foregroundMark x1="61716" y1="31707" x2="61716" y2="31707"/>
                          </a14:backgroundRemoval>
                        </a14:imgEffect>
                      </a14:imgLayer>
                    </a14:imgProps>
                  </a:ext>
                  <a:ext uri="{28A0092B-C50C-407E-A947-70E740481C1C}">
                    <a14:useLocalDpi xmlns:a14="http://schemas.microsoft.com/office/drawing/2010/main"/>
                  </a:ext>
                </a:extLst>
              </a:blip>
              <a:srcRect l="9573" t="6305" r="11234" b="10498"/>
              <a:stretch/>
            </p:blipFill>
            <p:spPr>
              <a:xfrm>
                <a:off x="8914846" y="4123520"/>
                <a:ext cx="1201802" cy="1195883"/>
              </a:xfrm>
              <a:prstGeom prst="rect">
                <a:avLst/>
              </a:prstGeom>
              <a:ln>
                <a:noFill/>
              </a:ln>
            </p:spPr>
          </p:pic>
        </p:grpSp>
        <p:sp>
          <p:nvSpPr>
            <p:cNvPr id="10" name="Oval 9"/>
            <p:cNvSpPr/>
            <p:nvPr/>
          </p:nvSpPr>
          <p:spPr>
            <a:xfrm>
              <a:off x="5448526" y="4488732"/>
              <a:ext cx="1152139" cy="113421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03273" y="4792065"/>
              <a:ext cx="9514321" cy="610116"/>
            </a:xfrm>
            <a:prstGeom prst="rect">
              <a:avLst/>
            </a:prstGeom>
            <a:noFill/>
          </p:spPr>
          <p:txBody>
            <a:bodyPr wrap="square" rtlCol="0">
              <a:spAutoFit/>
            </a:bodyPr>
            <a:lstStyle/>
            <a:p>
              <a:r>
                <a:rPr lang="en-US" sz="2400" b="1" dirty="0" smtClean="0"/>
                <a:t>Pillar 3. Risk Reduction and Resilience Education </a:t>
              </a:r>
              <a:endParaRPr lang="en-US" sz="2400" b="1" dirty="0"/>
            </a:p>
          </p:txBody>
        </p:sp>
      </p:grpSp>
      <p:sp>
        <p:nvSpPr>
          <p:cNvPr id="21" name="TextBox 20"/>
          <p:cNvSpPr txBox="1"/>
          <p:nvPr/>
        </p:nvSpPr>
        <p:spPr>
          <a:xfrm>
            <a:off x="1336875" y="2704616"/>
            <a:ext cx="8090660" cy="1938992"/>
          </a:xfrm>
          <a:prstGeom prst="rect">
            <a:avLst/>
          </a:prstGeom>
          <a:noFill/>
        </p:spPr>
        <p:txBody>
          <a:bodyPr wrap="square" rtlCol="0">
            <a:spAutoFit/>
          </a:bodyPr>
          <a:lstStyle/>
          <a:p>
            <a:r>
              <a:rPr lang="en-US" sz="4000" b="1" dirty="0" smtClean="0"/>
              <a:t>Do community-based safer school construction projects result in </a:t>
            </a:r>
            <a:r>
              <a:rPr lang="en-US" sz="4000" b="1" dirty="0" smtClean="0">
                <a:solidFill>
                  <a:srgbClr val="FFC000"/>
                </a:solidFill>
              </a:rPr>
              <a:t>learning beyond the school site</a:t>
            </a:r>
            <a:r>
              <a:rPr lang="en-US" sz="4000" b="1" dirty="0" smtClean="0"/>
              <a:t>?</a:t>
            </a:r>
            <a:endParaRPr lang="en-US" sz="4000" b="1" dirty="0"/>
          </a:p>
        </p:txBody>
      </p:sp>
    </p:spTree>
    <p:extLst>
      <p:ext uri="{BB962C8B-B14F-4D97-AF65-F5344CB8AC3E}">
        <p14:creationId xmlns:p14="http://schemas.microsoft.com/office/powerpoint/2010/main" val="594838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7611639" y="2228112"/>
            <a:ext cx="5032746" cy="3355164"/>
          </a:xfrm>
          <a:ln w="57150">
            <a:solidFill>
              <a:srgbClr val="47B3AC"/>
            </a:solidFill>
          </a:ln>
        </p:spPr>
      </p:pic>
      <p:sp>
        <p:nvSpPr>
          <p:cNvPr id="4" name="Slide Number Placeholder 3"/>
          <p:cNvSpPr>
            <a:spLocks noGrp="1"/>
          </p:cNvSpPr>
          <p:nvPr>
            <p:ph type="sldNum" sz="quarter" idx="12"/>
          </p:nvPr>
        </p:nvSpPr>
        <p:spPr/>
        <p:txBody>
          <a:bodyPr/>
          <a:lstStyle/>
          <a:p>
            <a:fld id="{FE8A49D4-7080-451D-93E3-146DB4A90246}" type="slidenum">
              <a:rPr lang="en-US" smtClean="0">
                <a:solidFill>
                  <a:prstClr val="white">
                    <a:tint val="75000"/>
                  </a:prstClr>
                </a:solidFill>
              </a:rPr>
              <a:pPr/>
              <a:t>11</a:t>
            </a:fld>
            <a:endParaRPr lang="en-US">
              <a:solidFill>
                <a:prstClr val="white">
                  <a:tint val="75000"/>
                </a:prstClr>
              </a:solidFill>
            </a:endParaRPr>
          </a:p>
        </p:txBody>
      </p:sp>
      <p:grpSp>
        <p:nvGrpSpPr>
          <p:cNvPr id="7" name="Group 6"/>
          <p:cNvGrpSpPr/>
          <p:nvPr/>
        </p:nvGrpSpPr>
        <p:grpSpPr>
          <a:xfrm>
            <a:off x="241535" y="192256"/>
            <a:ext cx="7227538" cy="886133"/>
            <a:chOff x="5448525" y="4488732"/>
            <a:chExt cx="10769069" cy="1171074"/>
          </a:xfrm>
        </p:grpSpPr>
        <p:sp>
          <p:nvSpPr>
            <p:cNvPr id="8" name="Rectangle 7"/>
            <p:cNvSpPr/>
            <p:nvPr/>
          </p:nvSpPr>
          <p:spPr>
            <a:xfrm>
              <a:off x="6287384" y="4600645"/>
              <a:ext cx="9930209" cy="964019"/>
            </a:xfrm>
            <a:prstGeom prst="rect">
              <a:avLst/>
            </a:prstGeom>
            <a:solidFill>
              <a:srgbClr val="12947B"/>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5448525" y="4505503"/>
              <a:ext cx="1141215" cy="1154303"/>
              <a:chOff x="8914846" y="4104652"/>
              <a:chExt cx="1212726" cy="1226634"/>
            </a:xfrm>
          </p:grpSpPr>
          <p:sp>
            <p:nvSpPr>
              <p:cNvPr id="12" name="Oval 11"/>
              <p:cNvSpPr/>
              <p:nvPr/>
            </p:nvSpPr>
            <p:spPr>
              <a:xfrm>
                <a:off x="8925770" y="4104652"/>
                <a:ext cx="1201802" cy="1195883"/>
              </a:xfrm>
              <a:prstGeom prst="ellipse">
                <a:avLst/>
              </a:prstGeom>
              <a:solidFill>
                <a:srgbClr val="1294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4625" b="81182" l="17492" r="80846"/>
                        </a14:imgEffect>
                      </a14:imgLayer>
                    </a14:imgProps>
                  </a:ext>
                  <a:ext uri="{28A0092B-C50C-407E-A947-70E740481C1C}">
                    <a14:useLocalDpi xmlns:a14="http://schemas.microsoft.com/office/drawing/2010/main"/>
                  </a:ext>
                </a:extLst>
              </a:blip>
              <a:srcRect l="9573" t="6305" r="11234" b="10498"/>
              <a:stretch/>
            </p:blipFill>
            <p:spPr>
              <a:xfrm>
                <a:off x="8925770" y="4135403"/>
                <a:ext cx="1201802" cy="1195883"/>
              </a:xfrm>
              <a:prstGeom prst="rect">
                <a:avLst/>
              </a:prstGeom>
            </p:spPr>
          </p:pic>
          <p:pic>
            <p:nvPicPr>
              <p:cNvPr id="14" name="Picture 13"/>
              <p:cNvPicPr>
                <a:picLocks noChangeAspect="1"/>
              </p:cNvPicPr>
              <p:nvPr/>
            </p:nvPicPr>
            <p:blipFill rotWithShape="1">
              <a:blip r:embed="rId5" cstate="screen">
                <a:extLst>
                  <a:ext uri="{BEBA8EAE-BF5A-486C-A8C5-ECC9F3942E4B}">
                    <a14:imgProps xmlns:a14="http://schemas.microsoft.com/office/drawing/2010/main">
                      <a14:imgLayer r:embed="rId4">
                        <a14:imgEffect>
                          <a14:backgroundRemoval t="15679" b="44948" l="17492" r="79868">
                            <a14:foregroundMark x1="61716" y1="31707" x2="61716" y2="31707"/>
                          </a14:backgroundRemoval>
                        </a14:imgEffect>
                      </a14:imgLayer>
                    </a14:imgProps>
                  </a:ext>
                  <a:ext uri="{28A0092B-C50C-407E-A947-70E740481C1C}">
                    <a14:useLocalDpi xmlns:a14="http://schemas.microsoft.com/office/drawing/2010/main"/>
                  </a:ext>
                </a:extLst>
              </a:blip>
              <a:srcRect l="9573" t="6305" r="11234" b="10498"/>
              <a:stretch/>
            </p:blipFill>
            <p:spPr>
              <a:xfrm>
                <a:off x="8914846" y="4123520"/>
                <a:ext cx="1201802" cy="1195883"/>
              </a:xfrm>
              <a:prstGeom prst="rect">
                <a:avLst/>
              </a:prstGeom>
              <a:ln>
                <a:noFill/>
              </a:ln>
            </p:spPr>
          </p:pic>
        </p:grpSp>
        <p:sp>
          <p:nvSpPr>
            <p:cNvPr id="10" name="Oval 9"/>
            <p:cNvSpPr/>
            <p:nvPr/>
          </p:nvSpPr>
          <p:spPr>
            <a:xfrm>
              <a:off x="5448526" y="4488732"/>
              <a:ext cx="1152139" cy="113421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03273" y="4792065"/>
              <a:ext cx="9514321" cy="610116"/>
            </a:xfrm>
            <a:prstGeom prst="rect">
              <a:avLst/>
            </a:prstGeom>
            <a:noFill/>
          </p:spPr>
          <p:txBody>
            <a:bodyPr wrap="square" rtlCol="0">
              <a:spAutoFit/>
            </a:bodyPr>
            <a:lstStyle/>
            <a:p>
              <a:r>
                <a:rPr lang="en-US" sz="2400" b="1" dirty="0" smtClean="0"/>
                <a:t>Pillar 3. Risk Reduction and Resilience Education </a:t>
              </a:r>
              <a:endParaRPr lang="en-US" sz="2400" b="1" dirty="0"/>
            </a:p>
          </p:txBody>
        </p:sp>
      </p:grpSp>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t="4087"/>
          <a:stretch/>
        </p:blipFill>
        <p:spPr>
          <a:xfrm>
            <a:off x="4657099" y="1389321"/>
            <a:ext cx="3215084" cy="2495107"/>
          </a:xfrm>
          <a:prstGeom prst="rect">
            <a:avLst/>
          </a:prstGeom>
          <a:ln w="57150">
            <a:solidFill>
              <a:srgbClr val="47B3AC"/>
            </a:solidFill>
          </a:ln>
        </p:spPr>
      </p:pic>
      <p:pic>
        <p:nvPicPr>
          <p:cNvPr id="17" name="Picture 16"/>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t="20251" r="35161" b="8538"/>
          <a:stretch/>
        </p:blipFill>
        <p:spPr>
          <a:xfrm>
            <a:off x="4662427" y="4118344"/>
            <a:ext cx="3212419" cy="2358320"/>
          </a:xfrm>
          <a:prstGeom prst="rect">
            <a:avLst/>
          </a:prstGeom>
          <a:ln w="57150">
            <a:solidFill>
              <a:srgbClr val="47B3AC"/>
            </a:solidFill>
          </a:ln>
        </p:spPr>
      </p:pic>
      <p:pic>
        <p:nvPicPr>
          <p:cNvPr id="18" name="Picture 1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8434" y="1392350"/>
            <a:ext cx="3835746" cy="5029715"/>
          </a:xfrm>
          <a:prstGeom prst="rect">
            <a:avLst/>
          </a:prstGeom>
          <a:ln w="57150">
            <a:solidFill>
              <a:srgbClr val="47B3AC"/>
            </a:solidFill>
          </a:ln>
        </p:spPr>
      </p:pic>
      <p:sp>
        <p:nvSpPr>
          <p:cNvPr id="19" name="Right Arrow 18"/>
          <p:cNvSpPr/>
          <p:nvPr/>
        </p:nvSpPr>
        <p:spPr>
          <a:xfrm>
            <a:off x="3735572" y="3728484"/>
            <a:ext cx="1084521" cy="623776"/>
          </a:xfrm>
          <a:prstGeom prst="rightArrow">
            <a:avLst/>
          </a:prstGeom>
          <a:solidFill>
            <a:srgbClr val="47B3AC"/>
          </a:solidFill>
          <a:ln>
            <a:solidFill>
              <a:srgbClr val="47B3A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7714517" y="3742661"/>
            <a:ext cx="1084521" cy="623776"/>
          </a:xfrm>
          <a:prstGeom prst="rightArrow">
            <a:avLst/>
          </a:prstGeom>
          <a:solidFill>
            <a:srgbClr val="47B3AC"/>
          </a:solidFill>
          <a:ln>
            <a:solidFill>
              <a:srgbClr val="47B3A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425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t="-3753" r="14499" b="1"/>
          <a:stretch/>
        </p:blipFill>
        <p:spPr>
          <a:xfrm>
            <a:off x="780839" y="299301"/>
            <a:ext cx="6988017" cy="6498930"/>
          </a:xfrm>
          <a:prstGeom prst="rect">
            <a:avLst/>
          </a:prstGeom>
          <a:ln>
            <a:noFill/>
          </a:ln>
        </p:spPr>
      </p:pic>
      <p:sp>
        <p:nvSpPr>
          <p:cNvPr id="3" name="Rectangle 2"/>
          <p:cNvSpPr/>
          <p:nvPr/>
        </p:nvSpPr>
        <p:spPr>
          <a:xfrm>
            <a:off x="0" y="0"/>
            <a:ext cx="9796130" cy="971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4849" y="1177268"/>
            <a:ext cx="2832557" cy="671050"/>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68383" y="1993460"/>
            <a:ext cx="1222196" cy="1264484"/>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40666" y="3473523"/>
            <a:ext cx="1848576" cy="757768"/>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90040" y="2186237"/>
            <a:ext cx="2385123" cy="509629"/>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61052" y="3404759"/>
            <a:ext cx="1480195" cy="960639"/>
          </a:xfrm>
          <a:prstGeom prst="rect">
            <a:avLst/>
          </a:prstGeom>
        </p:spPr>
      </p:pic>
      <p:sp>
        <p:nvSpPr>
          <p:cNvPr id="7" name="TextBox 6"/>
          <p:cNvSpPr txBox="1"/>
          <p:nvPr/>
        </p:nvSpPr>
        <p:spPr>
          <a:xfrm>
            <a:off x="780839" y="3707265"/>
            <a:ext cx="6988017" cy="2246769"/>
          </a:xfrm>
          <a:prstGeom prst="rect">
            <a:avLst/>
          </a:prstGeom>
          <a:solidFill>
            <a:srgbClr val="19ABA1">
              <a:alpha val="75000"/>
            </a:srgbClr>
          </a:solidFill>
        </p:spPr>
        <p:txBody>
          <a:bodyPr wrap="square" rtlCol="0">
            <a:spAutoFit/>
          </a:bodyPr>
          <a:lstStyle/>
          <a:p>
            <a:r>
              <a:rPr lang="en-GB" sz="5400" b="1" dirty="0">
                <a:solidFill>
                  <a:prstClr val="white"/>
                </a:solidFill>
                <a:latin typeface="Calibri" panose="020F0502020204030204"/>
              </a:rPr>
              <a:t>Towards Safer School Construction </a:t>
            </a:r>
          </a:p>
          <a:p>
            <a:r>
              <a:rPr lang="en-GB" sz="3200" dirty="0">
                <a:solidFill>
                  <a:prstClr val="white"/>
                </a:solidFill>
                <a:latin typeface="Calibri" panose="020F0502020204030204"/>
              </a:rPr>
              <a:t>A community-based </a:t>
            </a:r>
            <a:r>
              <a:rPr lang="en-GB" sz="3200" dirty="0" smtClean="0">
                <a:solidFill>
                  <a:prstClr val="white"/>
                </a:solidFill>
                <a:latin typeface="Calibri" panose="020F0502020204030204"/>
              </a:rPr>
              <a:t>approach</a:t>
            </a:r>
          </a:p>
        </p:txBody>
      </p:sp>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46456" y="46001"/>
            <a:ext cx="4024903" cy="925614"/>
          </a:xfrm>
          <a:prstGeom prst="rect">
            <a:avLst/>
          </a:prstGeom>
        </p:spPr>
      </p:pic>
      <p:sp>
        <p:nvSpPr>
          <p:cNvPr id="2" name="TextBox 1"/>
          <p:cNvSpPr txBox="1"/>
          <p:nvPr/>
        </p:nvSpPr>
        <p:spPr>
          <a:xfrm>
            <a:off x="1541417" y="-2060255"/>
            <a:ext cx="8934994" cy="461665"/>
          </a:xfrm>
          <a:prstGeom prst="rect">
            <a:avLst/>
          </a:prstGeom>
          <a:solidFill>
            <a:srgbClr val="47B3AC">
              <a:alpha val="53000"/>
            </a:srgbClr>
          </a:solidFill>
        </p:spPr>
        <p:txBody>
          <a:bodyPr wrap="square" rtlCol="0">
            <a:spAutoFit/>
          </a:bodyPr>
          <a:lstStyle/>
          <a:p>
            <a:r>
              <a:rPr lang="en-US" sz="2400" b="1" dirty="0" smtClean="0">
                <a:solidFill>
                  <a:schemeClr val="bg1"/>
                </a:solidFill>
              </a:rPr>
              <a:t>Manual , videos, case studies, pledge: </a:t>
            </a:r>
            <a:r>
              <a:rPr lang="en-US" sz="2400" dirty="0" smtClean="0">
                <a:hlinkClick r:id="rId10"/>
              </a:rPr>
              <a:t>saferschoolconstruction.com</a:t>
            </a:r>
            <a:r>
              <a:rPr lang="en-US" sz="2400" dirty="0" smtClean="0"/>
              <a:t> </a:t>
            </a:r>
            <a:endParaRPr lang="en-US" sz="2400" dirty="0"/>
          </a:p>
        </p:txBody>
      </p:sp>
      <p:sp>
        <p:nvSpPr>
          <p:cNvPr id="10" name="TextBox 9"/>
          <p:cNvSpPr txBox="1"/>
          <p:nvPr/>
        </p:nvSpPr>
        <p:spPr>
          <a:xfrm>
            <a:off x="780839" y="100879"/>
            <a:ext cx="6946436" cy="1036181"/>
          </a:xfrm>
          <a:prstGeom prst="rect">
            <a:avLst/>
          </a:prstGeom>
          <a:noFill/>
        </p:spPr>
        <p:txBody>
          <a:bodyPr wrap="square" rtlCol="0">
            <a:spAutoFit/>
          </a:bodyPr>
          <a:lstStyle/>
          <a:p>
            <a:r>
              <a:rPr lang="en-GB" sz="4800" b="1" i="1" baseline="-25000" dirty="0">
                <a:solidFill>
                  <a:schemeClr val="accent1">
                    <a:lumMod val="50000"/>
                  </a:schemeClr>
                </a:solidFill>
              </a:rPr>
              <a:t>Resources at: </a:t>
            </a:r>
            <a:r>
              <a:rPr lang="en-GB" sz="4400" baseline="-25000" dirty="0">
                <a:solidFill>
                  <a:prstClr val="white"/>
                </a:solidFill>
                <a:hlinkClick r:id="rId10"/>
              </a:rPr>
              <a:t>saferschoolconstruction.com</a:t>
            </a:r>
            <a:endParaRPr lang="en-GB" sz="2400" baseline="-25000" dirty="0">
              <a:solidFill>
                <a:prstClr val="white"/>
              </a:solidFill>
            </a:endParaRPr>
          </a:p>
          <a:p>
            <a:endParaRPr lang="en-US" sz="4400" baseline="-25000" dirty="0"/>
          </a:p>
        </p:txBody>
      </p:sp>
      <p:sp>
        <p:nvSpPr>
          <p:cNvPr id="8" name="TextBox 7"/>
          <p:cNvSpPr txBox="1"/>
          <p:nvPr/>
        </p:nvSpPr>
        <p:spPr>
          <a:xfrm>
            <a:off x="8207829" y="4499429"/>
            <a:ext cx="3476171" cy="461665"/>
          </a:xfrm>
          <a:prstGeom prst="rect">
            <a:avLst/>
          </a:prstGeom>
          <a:noFill/>
        </p:spPr>
        <p:txBody>
          <a:bodyPr wrap="square" rtlCol="0">
            <a:spAutoFit/>
          </a:bodyPr>
          <a:lstStyle/>
          <a:p>
            <a:pPr algn="ctr"/>
            <a:r>
              <a:rPr lang="en-US" sz="1200" b="1" dirty="0" smtClean="0"/>
              <a:t>Additional Partners in creating </a:t>
            </a:r>
            <a:r>
              <a:rPr lang="en-US" sz="1200" b="1" i="1" dirty="0" smtClean="0"/>
              <a:t>Towards Safer School </a:t>
            </a:r>
            <a:r>
              <a:rPr lang="en-US" sz="1200" b="1" i="1" smtClean="0"/>
              <a:t>Construction </a:t>
            </a:r>
            <a:r>
              <a:rPr lang="en-US" sz="1200" b="1" smtClean="0"/>
              <a:t>films:</a:t>
            </a:r>
            <a:endParaRPr lang="en-US" sz="1200" b="1" dirty="0"/>
          </a:p>
        </p:txBody>
      </p:sp>
      <p:pic>
        <p:nvPicPr>
          <p:cNvPr id="14" name="Picture 13"/>
          <p:cNvPicPr>
            <a:picLocks noChangeAspect="1"/>
          </p:cNvPicPr>
          <p:nvPr/>
        </p:nvPicPr>
        <p:blipFill>
          <a:blip r:embed="rId11"/>
          <a:stretch>
            <a:fillRect/>
          </a:stretch>
        </p:blipFill>
        <p:spPr>
          <a:xfrm>
            <a:off x="7980413" y="5143055"/>
            <a:ext cx="3311704" cy="653188"/>
          </a:xfrm>
          <a:prstGeom prst="rect">
            <a:avLst/>
          </a:prstGeom>
        </p:spPr>
      </p:pic>
      <p:pic>
        <p:nvPicPr>
          <p:cNvPr id="15" name="Picture 14"/>
          <p:cNvPicPr>
            <a:picLocks noChangeAspect="1"/>
          </p:cNvPicPr>
          <p:nvPr/>
        </p:nvPicPr>
        <p:blipFill>
          <a:blip r:embed="rId12"/>
          <a:stretch>
            <a:fillRect/>
          </a:stretch>
        </p:blipFill>
        <p:spPr>
          <a:xfrm>
            <a:off x="8056571" y="5781013"/>
            <a:ext cx="3068630" cy="773930"/>
          </a:xfrm>
          <a:prstGeom prst="rect">
            <a:avLst/>
          </a:prstGeom>
        </p:spPr>
      </p:pic>
      <p:pic>
        <p:nvPicPr>
          <p:cNvPr id="16" name="Picture 15"/>
          <p:cNvPicPr>
            <a:picLocks noChangeAspect="1"/>
          </p:cNvPicPr>
          <p:nvPr/>
        </p:nvPicPr>
        <p:blipFill>
          <a:blip r:embed="rId13"/>
          <a:stretch>
            <a:fillRect/>
          </a:stretch>
        </p:blipFill>
        <p:spPr>
          <a:xfrm>
            <a:off x="11268518" y="5143055"/>
            <a:ext cx="830963" cy="587267"/>
          </a:xfrm>
          <a:prstGeom prst="rect">
            <a:avLst/>
          </a:prstGeom>
        </p:spPr>
      </p:pic>
      <p:pic>
        <p:nvPicPr>
          <p:cNvPr id="17" name="Picture 16"/>
          <p:cNvPicPr>
            <a:picLocks noChangeAspect="1"/>
          </p:cNvPicPr>
          <p:nvPr/>
        </p:nvPicPr>
        <p:blipFill>
          <a:blip r:embed="rId14"/>
          <a:stretch>
            <a:fillRect/>
          </a:stretch>
        </p:blipFill>
        <p:spPr>
          <a:xfrm>
            <a:off x="11268518" y="5796243"/>
            <a:ext cx="705768" cy="725819"/>
          </a:xfrm>
          <a:prstGeom prst="rect">
            <a:avLst/>
          </a:prstGeom>
        </p:spPr>
      </p:pic>
    </p:spTree>
    <p:extLst>
      <p:ext uri="{BB962C8B-B14F-4D97-AF65-F5344CB8AC3E}">
        <p14:creationId xmlns:p14="http://schemas.microsoft.com/office/powerpoint/2010/main" val="2831733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p:cNvSpPr/>
          <p:nvPr/>
        </p:nvSpPr>
        <p:spPr>
          <a:xfrm>
            <a:off x="107367" y="207378"/>
            <a:ext cx="5081321" cy="6484045"/>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524000" y="8606017"/>
            <a:ext cx="9144000" cy="646331"/>
          </a:xfrm>
          <a:prstGeom prst="rect">
            <a:avLst/>
          </a:prstGeom>
          <a:solidFill>
            <a:srgbClr val="19ABA1">
              <a:alpha val="75000"/>
            </a:srgbClr>
          </a:solidFill>
        </p:spPr>
        <p:txBody>
          <a:bodyPr wrap="square" rtlCol="0">
            <a:spAutoFit/>
          </a:bodyPr>
          <a:lstStyle/>
          <a:p>
            <a:r>
              <a:rPr lang="en-GB" sz="3600" dirty="0">
                <a:solidFill>
                  <a:prstClr val="white"/>
                </a:solidFill>
                <a:latin typeface="Calibri" panose="020F0502020204030204"/>
              </a:rPr>
              <a:t>Purpose of the Guide </a:t>
            </a:r>
          </a:p>
        </p:txBody>
      </p:sp>
      <p:grpSp>
        <p:nvGrpSpPr>
          <p:cNvPr id="2" name="Group 1"/>
          <p:cNvGrpSpPr/>
          <p:nvPr/>
        </p:nvGrpSpPr>
        <p:grpSpPr>
          <a:xfrm>
            <a:off x="-3971113" y="366299"/>
            <a:ext cx="3383456" cy="5173430"/>
            <a:chOff x="1907173" y="1"/>
            <a:chExt cx="3383456" cy="517343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173" y="2635841"/>
              <a:ext cx="3383454" cy="2537590"/>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7174" y="1"/>
              <a:ext cx="3383455" cy="2548093"/>
            </a:xfrm>
            <a:prstGeom prst="rect">
              <a:avLst/>
            </a:prstGeom>
          </p:spPr>
        </p:pic>
        <p:sp>
          <p:nvSpPr>
            <p:cNvPr id="14" name="Rectangle 13"/>
            <p:cNvSpPr/>
            <p:nvPr/>
          </p:nvSpPr>
          <p:spPr>
            <a:xfrm>
              <a:off x="1907174" y="2328278"/>
              <a:ext cx="1848583" cy="215444"/>
            </a:xfrm>
            <a:prstGeom prst="rect">
              <a:avLst/>
            </a:prstGeom>
          </p:spPr>
          <p:txBody>
            <a:bodyPr wrap="none">
              <a:spAutoFit/>
            </a:bodyPr>
            <a:lstStyle/>
            <a:p>
              <a:r>
                <a:rPr lang="en-GB" sz="800" dirty="0">
                  <a:solidFill>
                    <a:prstClr val="white"/>
                  </a:solidFill>
                  <a:latin typeface="MyriadPro-Light"/>
                </a:rPr>
                <a:t>Photographer: Claudio Osorio, INEE</a:t>
              </a:r>
              <a:endParaRPr lang="en-GB" dirty="0">
                <a:solidFill>
                  <a:prstClr val="white"/>
                </a:solidFill>
                <a:latin typeface="Calibri" panose="020F0502020204030204"/>
              </a:endParaRPr>
            </a:p>
          </p:txBody>
        </p:sp>
        <p:sp>
          <p:nvSpPr>
            <p:cNvPr id="17" name="Rectangle 16"/>
            <p:cNvSpPr/>
            <p:nvPr/>
          </p:nvSpPr>
          <p:spPr>
            <a:xfrm>
              <a:off x="1925583" y="4914584"/>
              <a:ext cx="1848583" cy="215444"/>
            </a:xfrm>
            <a:prstGeom prst="rect">
              <a:avLst/>
            </a:prstGeom>
          </p:spPr>
          <p:txBody>
            <a:bodyPr wrap="none">
              <a:spAutoFit/>
            </a:bodyPr>
            <a:lstStyle/>
            <a:p>
              <a:r>
                <a:rPr lang="en-GB" sz="800" dirty="0">
                  <a:solidFill>
                    <a:prstClr val="white"/>
                  </a:solidFill>
                  <a:latin typeface="MyriadPro-Light"/>
                </a:rPr>
                <a:t>Photographer: Claudio Osorio, INEE</a:t>
              </a:r>
              <a:endParaRPr lang="en-GB" dirty="0">
                <a:solidFill>
                  <a:prstClr val="white"/>
                </a:solidFill>
                <a:latin typeface="Calibri" panose="020F0502020204030204"/>
              </a:endParaRPr>
            </a:p>
          </p:txBody>
        </p:sp>
      </p:grpSp>
      <p:pic>
        <p:nvPicPr>
          <p:cNvPr id="18" name="Picture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567117" y="7324502"/>
            <a:ext cx="5515505" cy="5356212"/>
          </a:xfrm>
          <a:prstGeom prst="rect">
            <a:avLst/>
          </a:prstGeom>
        </p:spPr>
      </p:pic>
      <p:pic>
        <p:nvPicPr>
          <p:cNvPr id="19" name="Content Placeholder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02831" y="-4859385"/>
            <a:ext cx="6969847" cy="4646565"/>
          </a:xfrm>
          <a:prstGeom prst="rect">
            <a:avLst/>
          </a:prstGeom>
        </p:spPr>
      </p:pic>
      <p:grpSp>
        <p:nvGrpSpPr>
          <p:cNvPr id="22" name="Group 21"/>
          <p:cNvGrpSpPr/>
          <p:nvPr/>
        </p:nvGrpSpPr>
        <p:grpSpPr>
          <a:xfrm>
            <a:off x="128631" y="1334828"/>
            <a:ext cx="4944604" cy="4905738"/>
            <a:chOff x="-59159" y="1293078"/>
            <a:chExt cx="5158408" cy="5007907"/>
          </a:xfrm>
        </p:grpSpPr>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159" y="1293078"/>
              <a:ext cx="5158408" cy="5007907"/>
            </a:xfrm>
            <a:prstGeom prst="rect">
              <a:avLst/>
            </a:prstGeom>
          </p:spPr>
        </p:pic>
        <p:grpSp>
          <p:nvGrpSpPr>
            <p:cNvPr id="6" name="Group 5"/>
            <p:cNvGrpSpPr/>
            <p:nvPr/>
          </p:nvGrpSpPr>
          <p:grpSpPr>
            <a:xfrm>
              <a:off x="674558" y="1937981"/>
              <a:ext cx="3635109" cy="3849293"/>
              <a:chOff x="674558" y="1937981"/>
              <a:chExt cx="3635109" cy="3849293"/>
            </a:xfrm>
          </p:grpSpPr>
          <p:sp>
            <p:nvSpPr>
              <p:cNvPr id="15" name="Rectangle 14"/>
              <p:cNvSpPr/>
              <p:nvPr/>
            </p:nvSpPr>
            <p:spPr>
              <a:xfrm>
                <a:off x="1875584" y="5571830"/>
                <a:ext cx="1848583" cy="215444"/>
              </a:xfrm>
              <a:prstGeom prst="rect">
                <a:avLst/>
              </a:prstGeom>
            </p:spPr>
            <p:txBody>
              <a:bodyPr wrap="none">
                <a:spAutoFit/>
              </a:bodyPr>
              <a:lstStyle/>
              <a:p>
                <a:r>
                  <a:rPr lang="en-GB" sz="800" dirty="0">
                    <a:solidFill>
                      <a:prstClr val="white"/>
                    </a:solidFill>
                    <a:latin typeface="MyriadPro-Light"/>
                  </a:rPr>
                  <a:t>Photographer: Claudio Osorio, INEE</a:t>
                </a:r>
                <a:endParaRPr lang="en-GB" dirty="0">
                  <a:solidFill>
                    <a:prstClr val="white"/>
                  </a:solidFill>
                  <a:latin typeface="Calibri" panose="020F0502020204030204"/>
                </a:endParaRPr>
              </a:p>
            </p:txBody>
          </p:sp>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4558" y="1937981"/>
                <a:ext cx="3635109" cy="3459721"/>
              </a:xfrm>
              <a:prstGeom prst="rect">
                <a:avLst/>
              </a:prstGeom>
            </p:spPr>
          </p:pic>
          <p:sp>
            <p:nvSpPr>
              <p:cNvPr id="5" name="Oval 4"/>
              <p:cNvSpPr/>
              <p:nvPr/>
            </p:nvSpPr>
            <p:spPr>
              <a:xfrm>
                <a:off x="1413677" y="1997551"/>
                <a:ext cx="2060812" cy="206081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99565" y="3282719"/>
                <a:ext cx="2060812" cy="206081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6027" y="3277757"/>
                <a:ext cx="2060812" cy="206081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6287383" y="1307525"/>
            <a:ext cx="5777024" cy="1039185"/>
            <a:chOff x="5457313" y="380211"/>
            <a:chExt cx="6592920" cy="1185950"/>
          </a:xfrm>
        </p:grpSpPr>
        <p:sp>
          <p:nvSpPr>
            <p:cNvPr id="3" name="Rectangle 2"/>
            <p:cNvSpPr/>
            <p:nvPr/>
          </p:nvSpPr>
          <p:spPr>
            <a:xfrm>
              <a:off x="6287386" y="522014"/>
              <a:ext cx="5762847" cy="964019"/>
            </a:xfrm>
            <a:prstGeom prst="rect">
              <a:avLst/>
            </a:prstGeom>
            <a:solidFill>
              <a:srgbClr val="7DD2E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5457313" y="380211"/>
              <a:ext cx="1171214" cy="1185950"/>
              <a:chOff x="5457313" y="971071"/>
              <a:chExt cx="1171214" cy="1185950"/>
            </a:xfrm>
          </p:grpSpPr>
          <p:sp>
            <p:nvSpPr>
              <p:cNvPr id="25" name="Oval 24"/>
              <p:cNvSpPr/>
              <p:nvPr/>
            </p:nvSpPr>
            <p:spPr>
              <a:xfrm>
                <a:off x="5476702" y="1032744"/>
                <a:ext cx="1124277" cy="1124277"/>
              </a:xfrm>
              <a:prstGeom prst="ellipse">
                <a:avLst/>
              </a:prstGeom>
              <a:solidFill>
                <a:srgbClr val="7DD2E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15870" b="83041" l="21717" r="78676">
                            <a14:foregroundMark x1="63158" y1="25087" x2="63158" y2="25087"/>
                            <a14:foregroundMark x1="61988" y1="65854" x2="61988" y2="65854"/>
                            <a14:foregroundMark x1="42105" y1="65505" x2="42105" y2="65505"/>
                          </a14:backgroundRemoval>
                        </a14:imgEffect>
                      </a14:imgLayer>
                    </a14:imgProps>
                  </a:ext>
                  <a:ext uri="{28A0092B-C50C-407E-A947-70E740481C1C}">
                    <a14:useLocalDpi xmlns:a14="http://schemas.microsoft.com/office/drawing/2010/main"/>
                  </a:ext>
                </a:extLst>
              </a:blip>
              <a:srcRect l="14597" t="7473" r="14204" b="8563"/>
              <a:stretch/>
            </p:blipFill>
            <p:spPr>
              <a:xfrm>
                <a:off x="5457313" y="971071"/>
                <a:ext cx="1171214" cy="1159077"/>
              </a:xfrm>
              <a:prstGeom prst="rect">
                <a:avLst/>
              </a:prstGeom>
            </p:spPr>
          </p:pic>
        </p:grpSp>
        <p:sp>
          <p:nvSpPr>
            <p:cNvPr id="27" name="TextBox 26"/>
            <p:cNvSpPr txBox="1"/>
            <p:nvPr/>
          </p:nvSpPr>
          <p:spPr>
            <a:xfrm>
              <a:off x="6728512" y="773189"/>
              <a:ext cx="5221735" cy="526867"/>
            </a:xfrm>
            <a:prstGeom prst="rect">
              <a:avLst/>
            </a:prstGeom>
            <a:noFill/>
          </p:spPr>
          <p:txBody>
            <a:bodyPr wrap="square" rtlCol="0">
              <a:spAutoFit/>
            </a:bodyPr>
            <a:lstStyle/>
            <a:p>
              <a:r>
                <a:rPr lang="en-US" sz="2400" b="1" dirty="0" smtClean="0">
                  <a:solidFill>
                    <a:schemeClr val="bg1"/>
                  </a:solidFill>
                </a:rPr>
                <a:t>Pillar 1. Safe Learning Facilities</a:t>
              </a:r>
              <a:endParaRPr lang="en-US" sz="2400" b="1" dirty="0">
                <a:solidFill>
                  <a:schemeClr val="bg1"/>
                </a:solidFill>
              </a:endParaRPr>
            </a:p>
          </p:txBody>
        </p:sp>
      </p:grpSp>
      <p:grpSp>
        <p:nvGrpSpPr>
          <p:cNvPr id="53" name="Group 52"/>
          <p:cNvGrpSpPr/>
          <p:nvPr/>
        </p:nvGrpSpPr>
        <p:grpSpPr>
          <a:xfrm>
            <a:off x="7330178" y="3010487"/>
            <a:ext cx="4720053" cy="902225"/>
            <a:chOff x="5421293" y="2411186"/>
            <a:chExt cx="6628939" cy="1199125"/>
          </a:xfrm>
        </p:grpSpPr>
        <p:sp>
          <p:nvSpPr>
            <p:cNvPr id="36" name="Rectangle 35"/>
            <p:cNvSpPr/>
            <p:nvPr/>
          </p:nvSpPr>
          <p:spPr>
            <a:xfrm>
              <a:off x="6287385" y="2535415"/>
              <a:ext cx="5762847" cy="964019"/>
            </a:xfrm>
            <a:prstGeom prst="rect">
              <a:avLst/>
            </a:prstGeom>
            <a:solidFill>
              <a:srgbClr val="599DCE"/>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5" name="Group 34"/>
            <p:cNvGrpSpPr/>
            <p:nvPr/>
          </p:nvGrpSpPr>
          <p:grpSpPr>
            <a:xfrm>
              <a:off x="5421293" y="2411186"/>
              <a:ext cx="1179686" cy="1199125"/>
              <a:chOff x="6097414" y="2820803"/>
              <a:chExt cx="1179686" cy="1199125"/>
            </a:xfrm>
          </p:grpSpPr>
          <p:pic>
            <p:nvPicPr>
              <p:cNvPr id="8" name="Picture 7"/>
              <p:cNvPicPr>
                <a:picLocks noChangeAspect="1"/>
              </p:cNvPicPr>
              <p:nvPr/>
            </p:nvPicPr>
            <p:blipFill rotWithShape="1">
              <a:blip r:embed="rId11" cstate="screen">
                <a:extLst>
                  <a:ext uri="{BEBA8EAE-BF5A-486C-A8C5-ECC9F3942E4B}">
                    <a14:imgProps xmlns:a14="http://schemas.microsoft.com/office/drawing/2010/main">
                      <a14:imgLayer r:embed="rId12">
                        <a14:imgEffect>
                          <a14:backgroundRemoval t="15885" b="77266" l="23329" r="76906"/>
                        </a14:imgEffect>
                      </a14:imgLayer>
                    </a14:imgProps>
                  </a:ext>
                  <a:ext uri="{28A0092B-C50C-407E-A947-70E740481C1C}">
                    <a14:useLocalDpi xmlns:a14="http://schemas.microsoft.com/office/drawing/2010/main"/>
                  </a:ext>
                </a:extLst>
              </a:blip>
              <a:srcRect l="16632" t="8213" r="16397" b="15061"/>
              <a:stretch/>
            </p:blipFill>
            <p:spPr>
              <a:xfrm>
                <a:off x="6097414" y="2846636"/>
                <a:ext cx="1179372" cy="1173292"/>
              </a:xfrm>
              <a:prstGeom prst="rect">
                <a:avLst/>
              </a:prstGeom>
            </p:spPr>
          </p:pic>
          <p:pic>
            <p:nvPicPr>
              <p:cNvPr id="28" name="Picture 27"/>
              <p:cNvPicPr>
                <a:picLocks noChangeAspect="1"/>
              </p:cNvPicPr>
              <p:nvPr/>
            </p:nvPicPr>
            <p:blipFill rotWithShape="1">
              <a:blip r:embed="rId13" cstate="screen">
                <a:extLst>
                  <a:ext uri="{BEBA8EAE-BF5A-486C-A8C5-ECC9F3942E4B}">
                    <a14:imgProps xmlns:a14="http://schemas.microsoft.com/office/drawing/2010/main">
                      <a14:imgLayer r:embed="rId12">
                        <a14:imgEffect>
                          <a14:backgroundRemoval t="6452" b="90323" l="12325" r="92437"/>
                        </a14:imgEffect>
                      </a14:imgLayer>
                    </a14:imgProps>
                  </a:ext>
                  <a:ext uri="{28A0092B-C50C-407E-A947-70E740481C1C}">
                    <a14:useLocalDpi xmlns:a14="http://schemas.microsoft.com/office/drawing/2010/main"/>
                  </a:ext>
                </a:extLst>
              </a:blip>
              <a:srcRect l="16632" t="8213" r="16397" b="15061"/>
              <a:stretch/>
            </p:blipFill>
            <p:spPr>
              <a:xfrm>
                <a:off x="6097414" y="2820803"/>
                <a:ext cx="1179372" cy="1173292"/>
              </a:xfrm>
              <a:prstGeom prst="rect">
                <a:avLst/>
              </a:prstGeom>
            </p:spPr>
          </p:pic>
          <p:sp>
            <p:nvSpPr>
              <p:cNvPr id="33" name="Oval 32"/>
              <p:cNvSpPr/>
              <p:nvPr/>
            </p:nvSpPr>
            <p:spPr>
              <a:xfrm>
                <a:off x="6124961" y="2859934"/>
                <a:ext cx="1152139" cy="113421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6696762" y="2783492"/>
              <a:ext cx="5221735" cy="490870"/>
            </a:xfrm>
            <a:prstGeom prst="rect">
              <a:avLst/>
            </a:prstGeom>
            <a:noFill/>
          </p:spPr>
          <p:txBody>
            <a:bodyPr wrap="square" rtlCol="0">
              <a:spAutoFit/>
            </a:bodyPr>
            <a:lstStyle/>
            <a:p>
              <a:r>
                <a:rPr lang="en-US" b="1" dirty="0" smtClean="0">
                  <a:solidFill>
                    <a:schemeClr val="bg1"/>
                  </a:solidFill>
                </a:rPr>
                <a:t>Pillar 2. School Disaster Management</a:t>
              </a:r>
              <a:endParaRPr lang="en-US" b="1" dirty="0">
                <a:solidFill>
                  <a:schemeClr val="bg1"/>
                </a:solidFill>
              </a:endParaRPr>
            </a:p>
          </p:txBody>
        </p:sp>
      </p:grpSp>
      <p:grpSp>
        <p:nvGrpSpPr>
          <p:cNvPr id="56" name="Group 55"/>
          <p:cNvGrpSpPr/>
          <p:nvPr/>
        </p:nvGrpSpPr>
        <p:grpSpPr>
          <a:xfrm>
            <a:off x="7322818" y="4792609"/>
            <a:ext cx="4727413" cy="886133"/>
            <a:chOff x="5448525" y="4488732"/>
            <a:chExt cx="6601706" cy="1171074"/>
          </a:xfrm>
        </p:grpSpPr>
        <p:sp>
          <p:nvSpPr>
            <p:cNvPr id="48" name="Rectangle 47"/>
            <p:cNvSpPr/>
            <p:nvPr/>
          </p:nvSpPr>
          <p:spPr>
            <a:xfrm>
              <a:off x="6287384" y="4600645"/>
              <a:ext cx="5762847" cy="964019"/>
            </a:xfrm>
            <a:prstGeom prst="rect">
              <a:avLst/>
            </a:prstGeom>
            <a:solidFill>
              <a:srgbClr val="12947B"/>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5448525" y="4505503"/>
              <a:ext cx="1141215" cy="1154303"/>
              <a:chOff x="8914846" y="4104652"/>
              <a:chExt cx="1212726" cy="1226634"/>
            </a:xfrm>
          </p:grpSpPr>
          <p:sp>
            <p:nvSpPr>
              <p:cNvPr id="40" name="Oval 39"/>
              <p:cNvSpPr/>
              <p:nvPr/>
            </p:nvSpPr>
            <p:spPr>
              <a:xfrm>
                <a:off x="8925770" y="4104652"/>
                <a:ext cx="1201802" cy="1195883"/>
              </a:xfrm>
              <a:prstGeom prst="ellipse">
                <a:avLst/>
              </a:prstGeom>
              <a:solidFill>
                <a:srgbClr val="1294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14" cstate="screen">
                <a:extLst>
                  <a:ext uri="{BEBA8EAE-BF5A-486C-A8C5-ECC9F3942E4B}">
                    <a14:imgProps xmlns:a14="http://schemas.microsoft.com/office/drawing/2010/main">
                      <a14:imgLayer r:embed="rId15">
                        <a14:imgEffect>
                          <a14:backgroundRemoval t="14625" b="81182" l="17492" r="80846"/>
                        </a14:imgEffect>
                      </a14:imgLayer>
                    </a14:imgProps>
                  </a:ext>
                  <a:ext uri="{28A0092B-C50C-407E-A947-70E740481C1C}">
                    <a14:useLocalDpi xmlns:a14="http://schemas.microsoft.com/office/drawing/2010/main"/>
                  </a:ext>
                </a:extLst>
              </a:blip>
              <a:srcRect l="9573" t="6305" r="11234" b="10498"/>
              <a:stretch/>
            </p:blipFill>
            <p:spPr>
              <a:xfrm>
                <a:off x="8925770" y="4135403"/>
                <a:ext cx="1201802" cy="1195883"/>
              </a:xfrm>
              <a:prstGeom prst="rect">
                <a:avLst/>
              </a:prstGeom>
            </p:spPr>
          </p:pic>
          <p:pic>
            <p:nvPicPr>
              <p:cNvPr id="42" name="Picture 41"/>
              <p:cNvPicPr>
                <a:picLocks noChangeAspect="1"/>
              </p:cNvPicPr>
              <p:nvPr/>
            </p:nvPicPr>
            <p:blipFill rotWithShape="1">
              <a:blip r:embed="rId16" cstate="screen">
                <a:extLst>
                  <a:ext uri="{BEBA8EAE-BF5A-486C-A8C5-ECC9F3942E4B}">
                    <a14:imgProps xmlns:a14="http://schemas.microsoft.com/office/drawing/2010/main">
                      <a14:imgLayer r:embed="rId15">
                        <a14:imgEffect>
                          <a14:backgroundRemoval t="15679" b="44948" l="17492" r="79868">
                            <a14:foregroundMark x1="61716" y1="31707" x2="61716" y2="31707"/>
                          </a14:backgroundRemoval>
                        </a14:imgEffect>
                      </a14:imgLayer>
                    </a14:imgProps>
                  </a:ext>
                  <a:ext uri="{28A0092B-C50C-407E-A947-70E740481C1C}">
                    <a14:useLocalDpi xmlns:a14="http://schemas.microsoft.com/office/drawing/2010/main"/>
                  </a:ext>
                </a:extLst>
              </a:blip>
              <a:srcRect l="9573" t="6305" r="11234" b="10498"/>
              <a:stretch/>
            </p:blipFill>
            <p:spPr>
              <a:xfrm>
                <a:off x="8914846" y="4123520"/>
                <a:ext cx="1201802" cy="1195883"/>
              </a:xfrm>
              <a:prstGeom prst="rect">
                <a:avLst/>
              </a:prstGeom>
              <a:ln>
                <a:noFill/>
              </a:ln>
            </p:spPr>
          </p:pic>
        </p:grpSp>
        <p:sp>
          <p:nvSpPr>
            <p:cNvPr id="46" name="Oval 45"/>
            <p:cNvSpPr/>
            <p:nvPr/>
          </p:nvSpPr>
          <p:spPr>
            <a:xfrm>
              <a:off x="5448526" y="4488732"/>
              <a:ext cx="1152139" cy="1134216"/>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693375" y="4675461"/>
              <a:ext cx="5221735" cy="854162"/>
            </a:xfrm>
            <a:prstGeom prst="rect">
              <a:avLst/>
            </a:prstGeom>
            <a:noFill/>
          </p:spPr>
          <p:txBody>
            <a:bodyPr wrap="square" rtlCol="0">
              <a:spAutoFit/>
            </a:bodyPr>
            <a:lstStyle/>
            <a:p>
              <a:r>
                <a:rPr lang="en-US" b="1" dirty="0" smtClean="0">
                  <a:solidFill>
                    <a:schemeClr val="bg1"/>
                  </a:solidFill>
                </a:rPr>
                <a:t>Pillar 3. Risk Reduction and Resilience Education </a:t>
              </a:r>
              <a:endParaRPr lang="en-US" b="1" dirty="0">
                <a:solidFill>
                  <a:schemeClr val="bg1"/>
                </a:solidFill>
              </a:endParaRPr>
            </a:p>
          </p:txBody>
        </p:sp>
      </p:grpSp>
      <p:sp>
        <p:nvSpPr>
          <p:cNvPr id="50" name="TextBox 49"/>
          <p:cNvSpPr txBox="1"/>
          <p:nvPr/>
        </p:nvSpPr>
        <p:spPr>
          <a:xfrm>
            <a:off x="7759976" y="2447276"/>
            <a:ext cx="5347431" cy="461665"/>
          </a:xfrm>
          <a:prstGeom prst="rect">
            <a:avLst/>
          </a:prstGeom>
          <a:noFill/>
        </p:spPr>
        <p:txBody>
          <a:bodyPr wrap="square" rtlCol="0">
            <a:spAutoFit/>
          </a:bodyPr>
          <a:lstStyle/>
          <a:p>
            <a:r>
              <a:rPr lang="en-US" sz="2400" b="1" dirty="0" smtClean="0"/>
              <a:t> . . . safer facilities?</a:t>
            </a:r>
            <a:endParaRPr lang="en-US" sz="2400" b="1" dirty="0"/>
          </a:p>
        </p:txBody>
      </p:sp>
      <p:sp>
        <p:nvSpPr>
          <p:cNvPr id="51" name="TextBox 50"/>
          <p:cNvSpPr txBox="1"/>
          <p:nvPr/>
        </p:nvSpPr>
        <p:spPr>
          <a:xfrm>
            <a:off x="7750056" y="4027203"/>
            <a:ext cx="6102655" cy="461665"/>
          </a:xfrm>
          <a:prstGeom prst="rect">
            <a:avLst/>
          </a:prstGeom>
          <a:noFill/>
        </p:spPr>
        <p:txBody>
          <a:bodyPr wrap="square" rtlCol="0">
            <a:spAutoFit/>
          </a:bodyPr>
          <a:lstStyle/>
          <a:p>
            <a:r>
              <a:rPr lang="en-US" sz="2400" dirty="0" smtClean="0"/>
              <a:t>. . . </a:t>
            </a:r>
            <a:r>
              <a:rPr lang="en-US" sz="2400" b="1" dirty="0" smtClean="0"/>
              <a:t>better disaster management?</a:t>
            </a:r>
            <a:endParaRPr lang="en-US" sz="2400" b="1" dirty="0"/>
          </a:p>
        </p:txBody>
      </p:sp>
      <p:sp>
        <p:nvSpPr>
          <p:cNvPr id="52" name="TextBox 51"/>
          <p:cNvSpPr txBox="1"/>
          <p:nvPr/>
        </p:nvSpPr>
        <p:spPr>
          <a:xfrm>
            <a:off x="7759976" y="5786680"/>
            <a:ext cx="3864954" cy="830997"/>
          </a:xfrm>
          <a:prstGeom prst="rect">
            <a:avLst/>
          </a:prstGeom>
          <a:noFill/>
        </p:spPr>
        <p:txBody>
          <a:bodyPr wrap="square" rtlCol="0">
            <a:spAutoFit/>
          </a:bodyPr>
          <a:lstStyle/>
          <a:p>
            <a:r>
              <a:rPr lang="en-US" sz="2400" dirty="0" smtClean="0"/>
              <a:t> . . . </a:t>
            </a:r>
            <a:r>
              <a:rPr lang="en-US" sz="2400" b="1" dirty="0" smtClean="0"/>
              <a:t>learning beyond the school site?</a:t>
            </a:r>
            <a:endParaRPr lang="en-US" sz="2400" b="1" dirty="0"/>
          </a:p>
        </p:txBody>
      </p:sp>
      <p:sp>
        <p:nvSpPr>
          <p:cNvPr id="44" name="TextBox 43"/>
          <p:cNvSpPr txBox="1"/>
          <p:nvPr/>
        </p:nvSpPr>
        <p:spPr>
          <a:xfrm>
            <a:off x="284545" y="387376"/>
            <a:ext cx="4823896" cy="1200329"/>
          </a:xfrm>
          <a:prstGeom prst="rect">
            <a:avLst/>
          </a:prstGeom>
          <a:noFill/>
        </p:spPr>
        <p:txBody>
          <a:bodyPr wrap="square" rtlCol="0">
            <a:spAutoFit/>
          </a:bodyPr>
          <a:lstStyle/>
          <a:p>
            <a:pPr algn="ctr"/>
            <a:r>
              <a:rPr lang="en-US" sz="3600" b="1" dirty="0" smtClean="0">
                <a:solidFill>
                  <a:srgbClr val="294642"/>
                </a:solidFill>
              </a:rPr>
              <a:t>Comprehensive School Safety Framework</a:t>
            </a:r>
            <a:endParaRPr lang="en-US" sz="3600" b="1" dirty="0">
              <a:solidFill>
                <a:srgbClr val="294642"/>
              </a:solidFill>
            </a:endParaRPr>
          </a:p>
        </p:txBody>
      </p:sp>
      <p:sp>
        <p:nvSpPr>
          <p:cNvPr id="45" name="TextBox 44"/>
          <p:cNvSpPr txBox="1"/>
          <p:nvPr/>
        </p:nvSpPr>
        <p:spPr>
          <a:xfrm>
            <a:off x="6287384" y="207378"/>
            <a:ext cx="5762848" cy="984885"/>
          </a:xfrm>
          <a:prstGeom prst="rect">
            <a:avLst/>
          </a:prstGeom>
          <a:noFill/>
        </p:spPr>
        <p:txBody>
          <a:bodyPr wrap="square" rtlCol="0">
            <a:spAutoFit/>
          </a:bodyPr>
          <a:lstStyle/>
          <a:p>
            <a:pPr algn="ctr"/>
            <a:r>
              <a:rPr lang="en-US" sz="2900" b="1" dirty="0" smtClean="0"/>
              <a:t>Do community-based safer school construction projects result in  . . . .</a:t>
            </a:r>
            <a:endParaRPr lang="en-US" sz="2900" b="1" dirty="0"/>
          </a:p>
        </p:txBody>
      </p:sp>
    </p:spTree>
    <p:extLst>
      <p:ext uri="{BB962C8B-B14F-4D97-AF65-F5344CB8AC3E}">
        <p14:creationId xmlns:p14="http://schemas.microsoft.com/office/powerpoint/2010/main" val="1150183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364" y="1523060"/>
            <a:ext cx="6228692" cy="4714252"/>
          </a:xfrm>
        </p:spPr>
        <p:txBody>
          <a:bodyPr>
            <a:normAutofit fontScale="92500" lnSpcReduction="20000"/>
          </a:bodyPr>
          <a:lstStyle/>
          <a:p>
            <a:pPr lvl="1">
              <a:lnSpc>
                <a:spcPct val="150000"/>
              </a:lnSpc>
            </a:pPr>
            <a:r>
              <a:rPr lang="en-US" sz="2800" b="1" dirty="0" smtClean="0"/>
              <a:t>Four Districts </a:t>
            </a:r>
          </a:p>
          <a:p>
            <a:pPr lvl="1">
              <a:lnSpc>
                <a:spcPct val="150000"/>
              </a:lnSpc>
            </a:pPr>
            <a:r>
              <a:rPr lang="en-US" sz="2800" b="1" dirty="0" smtClean="0"/>
              <a:t>Three schools near each other, selected without knowledge of disaster impacts</a:t>
            </a:r>
          </a:p>
          <a:p>
            <a:pPr marL="1371600" lvl="2" indent="-457200">
              <a:lnSpc>
                <a:spcPct val="150000"/>
              </a:lnSpc>
              <a:buFont typeface="+mj-lt"/>
              <a:buAutoNum type="arabicParenR"/>
            </a:pPr>
            <a:r>
              <a:rPr lang="en-US" sz="2400" dirty="0" smtClean="0"/>
              <a:t>Standard </a:t>
            </a:r>
            <a:r>
              <a:rPr lang="en-US" sz="2400" dirty="0" err="1"/>
              <a:t>MoE</a:t>
            </a:r>
            <a:r>
              <a:rPr lang="en-US" sz="2400" dirty="0"/>
              <a:t> </a:t>
            </a:r>
            <a:r>
              <a:rPr lang="en-US" sz="2400" dirty="0" smtClean="0"/>
              <a:t>construction</a:t>
            </a:r>
          </a:p>
          <a:p>
            <a:pPr marL="1371600" lvl="2" indent="-457200">
              <a:lnSpc>
                <a:spcPct val="150000"/>
              </a:lnSpc>
              <a:buFont typeface="+mj-lt"/>
              <a:buAutoNum type="arabicParenR"/>
            </a:pPr>
            <a:r>
              <a:rPr lang="en-US" sz="2400" dirty="0" smtClean="0"/>
              <a:t>Safer school construction </a:t>
            </a:r>
            <a:r>
              <a:rPr lang="en-US" sz="2400" u="sng" dirty="0" smtClean="0"/>
              <a:t>without </a:t>
            </a:r>
            <a:r>
              <a:rPr lang="en-US" sz="2400" dirty="0" smtClean="0"/>
              <a:t>community engagement</a:t>
            </a:r>
          </a:p>
          <a:p>
            <a:pPr marL="1371600" lvl="2" indent="-457200">
              <a:lnSpc>
                <a:spcPct val="150000"/>
              </a:lnSpc>
              <a:buFont typeface="+mj-lt"/>
              <a:buAutoNum type="arabicParenR"/>
            </a:pPr>
            <a:r>
              <a:rPr lang="en-US" sz="2400" dirty="0" smtClean="0"/>
              <a:t>Safer school construction </a:t>
            </a:r>
            <a:r>
              <a:rPr lang="en-US" sz="2400" u="sng" dirty="0" smtClean="0"/>
              <a:t>with</a:t>
            </a:r>
            <a:r>
              <a:rPr lang="en-US" sz="2400" dirty="0" smtClean="0"/>
              <a:t> community engagement</a:t>
            </a:r>
          </a:p>
          <a:p>
            <a:pPr lvl="1"/>
            <a:endParaRPr lang="en-US" sz="1200" dirty="0" smtClean="0"/>
          </a:p>
          <a:p>
            <a:pPr marL="457200" lvl="1" indent="0">
              <a:buNone/>
            </a:pPr>
            <a:endParaRPr lang="en-US" sz="2800" dirty="0"/>
          </a:p>
        </p:txBody>
      </p:sp>
      <p:sp>
        <p:nvSpPr>
          <p:cNvPr id="2" name="Title 1"/>
          <p:cNvSpPr>
            <a:spLocks noGrp="1"/>
          </p:cNvSpPr>
          <p:nvPr>
            <p:ph type="title"/>
          </p:nvPr>
        </p:nvSpPr>
        <p:spPr/>
        <p:txBody>
          <a:bodyPr/>
          <a:lstStyle/>
          <a:p>
            <a:r>
              <a:rPr lang="en-US" b="1" dirty="0" smtClean="0"/>
              <a:t>Methodology</a:t>
            </a:r>
            <a:endParaRPr lang="en-US" b="1" dirty="0"/>
          </a:p>
        </p:txBody>
      </p:sp>
      <p:sp>
        <p:nvSpPr>
          <p:cNvPr id="5" name="Slide Number Placeholder 4"/>
          <p:cNvSpPr>
            <a:spLocks noGrp="1"/>
          </p:cNvSpPr>
          <p:nvPr>
            <p:ph type="sldNum" sz="quarter" idx="12"/>
          </p:nvPr>
        </p:nvSpPr>
        <p:spPr/>
        <p:txBody>
          <a:bodyPr/>
          <a:lstStyle/>
          <a:p>
            <a:fld id="{FE8A49D4-7080-451D-93E3-146DB4A90246}" type="slidenum">
              <a:rPr lang="en-US" smtClean="0">
                <a:solidFill>
                  <a:prstClr val="white">
                    <a:tint val="75000"/>
                  </a:prstClr>
                </a:solidFill>
              </a:rPr>
              <a:pPr/>
              <a:t>3</a:t>
            </a:fld>
            <a:endParaRPr lang="en-US">
              <a:solidFill>
                <a:prstClr val="white">
                  <a:tint val="75000"/>
                </a:prstClr>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3807" y="1"/>
            <a:ext cx="5465601" cy="6858000"/>
          </a:xfrm>
          <a:prstGeom prst="rect">
            <a:avLst/>
          </a:prstGeom>
          <a:solidFill>
            <a:srgbClr val="0145B3"/>
          </a:solidFill>
        </p:spPr>
      </p:pic>
      <p:grpSp>
        <p:nvGrpSpPr>
          <p:cNvPr id="9" name="Group 8"/>
          <p:cNvGrpSpPr/>
          <p:nvPr/>
        </p:nvGrpSpPr>
        <p:grpSpPr>
          <a:xfrm>
            <a:off x="9665110" y="2804859"/>
            <a:ext cx="360040" cy="134876"/>
            <a:chOff x="9665110" y="2804859"/>
            <a:chExt cx="360040" cy="134876"/>
          </a:xfrm>
          <a:solidFill>
            <a:srgbClr val="9E0000"/>
          </a:solidFill>
        </p:grpSpPr>
        <p:sp>
          <p:nvSpPr>
            <p:cNvPr id="6" name="Rectangle 5"/>
            <p:cNvSpPr/>
            <p:nvPr/>
          </p:nvSpPr>
          <p:spPr>
            <a:xfrm>
              <a:off x="9717613" y="2831723"/>
              <a:ext cx="252028" cy="108012"/>
            </a:xfrm>
            <a:prstGeom prst="rect">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p:cNvSpPr/>
            <p:nvPr/>
          </p:nvSpPr>
          <p:spPr>
            <a:xfrm>
              <a:off x="9665110" y="2804859"/>
              <a:ext cx="360040" cy="45720"/>
            </a:xfrm>
            <a:prstGeom prst="trapezoid">
              <a:avLst>
                <a:gd name="adj" fmla="val 152642"/>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10560029" y="2528900"/>
            <a:ext cx="360040" cy="220091"/>
            <a:chOff x="5411924" y="6466744"/>
            <a:chExt cx="360040" cy="220091"/>
          </a:xfrm>
        </p:grpSpPr>
        <p:cxnSp>
          <p:nvCxnSpPr>
            <p:cNvPr id="74" name="Straight Connector 73"/>
            <p:cNvCxnSpPr/>
            <p:nvPr/>
          </p:nvCxnSpPr>
          <p:spPr>
            <a:xfrm flipH="1">
              <a:off x="5640671" y="6468696"/>
              <a:ext cx="3175" cy="11754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5" name="Isosceles Triangle 74"/>
            <p:cNvSpPr/>
            <p:nvPr/>
          </p:nvSpPr>
          <p:spPr>
            <a:xfrm rot="5400000">
              <a:off x="5652217" y="6461549"/>
              <a:ext cx="45719" cy="56109"/>
            </a:xfrm>
            <a:prstGeom prst="triangle">
              <a:avLst/>
            </a:prstGeom>
            <a:solidFill>
              <a:srgbClr val="FFC30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5411924" y="6551959"/>
              <a:ext cx="360040" cy="134876"/>
              <a:chOff x="9665110" y="2804859"/>
              <a:chExt cx="360040" cy="134876"/>
            </a:xfrm>
            <a:solidFill>
              <a:srgbClr val="FFC305"/>
            </a:solidFill>
          </p:grpSpPr>
          <p:sp>
            <p:nvSpPr>
              <p:cNvPr id="77" name="Rectangle 76"/>
              <p:cNvSpPr/>
              <p:nvPr/>
            </p:nvSpPr>
            <p:spPr>
              <a:xfrm>
                <a:off x="9717613" y="2831723"/>
                <a:ext cx="252028" cy="108012"/>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9665110" y="2804859"/>
                <a:ext cx="360040" cy="45720"/>
              </a:xfrm>
              <a:prstGeom prst="trapezoid">
                <a:avLst>
                  <a:gd name="adj" fmla="val 152642"/>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p:cNvGrpSpPr/>
          <p:nvPr/>
        </p:nvGrpSpPr>
        <p:grpSpPr>
          <a:xfrm>
            <a:off x="10386066" y="2491918"/>
            <a:ext cx="360040" cy="220091"/>
            <a:chOff x="5411924" y="6466744"/>
            <a:chExt cx="360040" cy="220091"/>
          </a:xfrm>
          <a:solidFill>
            <a:srgbClr val="0145B3"/>
          </a:solidFill>
        </p:grpSpPr>
        <p:cxnSp>
          <p:nvCxnSpPr>
            <p:cNvPr id="80" name="Straight Connector 79"/>
            <p:cNvCxnSpPr/>
            <p:nvPr/>
          </p:nvCxnSpPr>
          <p:spPr>
            <a:xfrm flipH="1">
              <a:off x="5640671" y="6468696"/>
              <a:ext cx="3175" cy="117540"/>
            </a:xfrm>
            <a:prstGeom prst="line">
              <a:avLst/>
            </a:prstGeom>
            <a:grpFill/>
            <a:ln>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Isosceles Triangle 80"/>
            <p:cNvSpPr/>
            <p:nvPr/>
          </p:nvSpPr>
          <p:spPr>
            <a:xfrm rot="5400000">
              <a:off x="5652217" y="6461549"/>
              <a:ext cx="45719" cy="56109"/>
            </a:xfrm>
            <a:prstGeom prst="triangle">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5411924" y="6551959"/>
              <a:ext cx="360040" cy="134876"/>
              <a:chOff x="9665110" y="2804859"/>
              <a:chExt cx="360040" cy="134876"/>
            </a:xfrm>
            <a:grpFill/>
          </p:grpSpPr>
          <p:sp>
            <p:nvSpPr>
              <p:cNvPr id="83" name="Rectangle 82"/>
              <p:cNvSpPr/>
              <p:nvPr/>
            </p:nvSpPr>
            <p:spPr>
              <a:xfrm>
                <a:off x="9717613" y="2831723"/>
                <a:ext cx="252028" cy="108012"/>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9665110" y="2804859"/>
                <a:ext cx="360040" cy="45720"/>
              </a:xfrm>
              <a:prstGeom prst="trapezoid">
                <a:avLst>
                  <a:gd name="adj" fmla="val 152642"/>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a:off x="7861136" y="3951048"/>
            <a:ext cx="360040" cy="220091"/>
            <a:chOff x="5411924" y="6466744"/>
            <a:chExt cx="360040" cy="220091"/>
          </a:xfrm>
        </p:grpSpPr>
        <p:cxnSp>
          <p:nvCxnSpPr>
            <p:cNvPr id="104" name="Straight Connector 103"/>
            <p:cNvCxnSpPr/>
            <p:nvPr/>
          </p:nvCxnSpPr>
          <p:spPr>
            <a:xfrm flipH="1">
              <a:off x="5640671" y="6468696"/>
              <a:ext cx="3175" cy="11754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Isosceles Triangle 104"/>
            <p:cNvSpPr/>
            <p:nvPr/>
          </p:nvSpPr>
          <p:spPr>
            <a:xfrm rot="5400000">
              <a:off x="5652217" y="6461549"/>
              <a:ext cx="45719" cy="56109"/>
            </a:xfrm>
            <a:prstGeom prst="triangle">
              <a:avLst/>
            </a:prstGeom>
            <a:solidFill>
              <a:srgbClr val="FFC30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5411924" y="6551959"/>
              <a:ext cx="360040" cy="134876"/>
              <a:chOff x="9665110" y="2804859"/>
              <a:chExt cx="360040" cy="134876"/>
            </a:xfrm>
            <a:solidFill>
              <a:srgbClr val="FFC305"/>
            </a:solidFill>
          </p:grpSpPr>
          <p:sp>
            <p:nvSpPr>
              <p:cNvPr id="107" name="Rectangle 106"/>
              <p:cNvSpPr/>
              <p:nvPr/>
            </p:nvSpPr>
            <p:spPr>
              <a:xfrm>
                <a:off x="9717613" y="2831723"/>
                <a:ext cx="252028" cy="108012"/>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a:off x="9665110" y="2804859"/>
                <a:ext cx="360040" cy="45720"/>
              </a:xfrm>
              <a:prstGeom prst="trapezoid">
                <a:avLst>
                  <a:gd name="adj" fmla="val 152642"/>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90"/>
          <p:cNvGrpSpPr/>
          <p:nvPr/>
        </p:nvGrpSpPr>
        <p:grpSpPr>
          <a:xfrm>
            <a:off x="7977175" y="3988033"/>
            <a:ext cx="360040" cy="220091"/>
            <a:chOff x="5411924" y="6466744"/>
            <a:chExt cx="360040" cy="220091"/>
          </a:xfrm>
          <a:solidFill>
            <a:srgbClr val="9E0000"/>
          </a:solidFill>
        </p:grpSpPr>
        <p:cxnSp>
          <p:nvCxnSpPr>
            <p:cNvPr id="92" name="Straight Connector 91"/>
            <p:cNvCxnSpPr/>
            <p:nvPr/>
          </p:nvCxnSpPr>
          <p:spPr>
            <a:xfrm flipH="1">
              <a:off x="5640671" y="6468696"/>
              <a:ext cx="3175" cy="117540"/>
            </a:xfrm>
            <a:prstGeom prst="line">
              <a:avLst/>
            </a:prstGeom>
            <a:grpFill/>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rot="5400000">
              <a:off x="5652217" y="6461549"/>
              <a:ext cx="45719" cy="56109"/>
            </a:xfrm>
            <a:prstGeom prst="triangl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5411924" y="6551959"/>
              <a:ext cx="360040" cy="134876"/>
              <a:chOff x="9665110" y="2804859"/>
              <a:chExt cx="360040" cy="134876"/>
            </a:xfrm>
            <a:grpFill/>
          </p:grpSpPr>
          <p:sp>
            <p:nvSpPr>
              <p:cNvPr id="95" name="Rectangle 94"/>
              <p:cNvSpPr/>
              <p:nvPr/>
            </p:nvSpPr>
            <p:spPr>
              <a:xfrm>
                <a:off x="9717613" y="2831723"/>
                <a:ext cx="252028" cy="108012"/>
              </a:xfrm>
              <a:prstGeom prst="rect">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9665110" y="2804859"/>
                <a:ext cx="360040" cy="45720"/>
              </a:xfrm>
              <a:prstGeom prst="trapezoid">
                <a:avLst>
                  <a:gd name="adj" fmla="val 152642"/>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p:cNvGrpSpPr/>
          <p:nvPr/>
        </p:nvGrpSpPr>
        <p:grpSpPr>
          <a:xfrm>
            <a:off x="8094497" y="4037064"/>
            <a:ext cx="360040" cy="220091"/>
            <a:chOff x="5411924" y="6466744"/>
            <a:chExt cx="360040" cy="220091"/>
          </a:xfrm>
        </p:grpSpPr>
        <p:cxnSp>
          <p:nvCxnSpPr>
            <p:cNvPr id="98" name="Straight Connector 97"/>
            <p:cNvCxnSpPr/>
            <p:nvPr/>
          </p:nvCxnSpPr>
          <p:spPr>
            <a:xfrm flipH="1">
              <a:off x="5640671" y="6468696"/>
              <a:ext cx="3175" cy="11754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9" name="Isosceles Triangle 98"/>
            <p:cNvSpPr/>
            <p:nvPr/>
          </p:nvSpPr>
          <p:spPr>
            <a:xfrm rot="5400000">
              <a:off x="5652217" y="6461549"/>
              <a:ext cx="45719" cy="56109"/>
            </a:xfrm>
            <a:prstGeom prst="triangle">
              <a:avLst/>
            </a:prstGeom>
            <a:solidFill>
              <a:srgbClr val="FFC30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5411924" y="6551959"/>
              <a:ext cx="360040" cy="134876"/>
              <a:chOff x="9665110" y="2804859"/>
              <a:chExt cx="360040" cy="134876"/>
            </a:xfrm>
            <a:solidFill>
              <a:srgbClr val="FFC305"/>
            </a:solidFill>
          </p:grpSpPr>
          <p:sp>
            <p:nvSpPr>
              <p:cNvPr id="101" name="Rectangle 100"/>
              <p:cNvSpPr/>
              <p:nvPr/>
            </p:nvSpPr>
            <p:spPr>
              <a:xfrm>
                <a:off x="9717613" y="2831723"/>
                <a:ext cx="252028" cy="108012"/>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9665110" y="2804859"/>
                <a:ext cx="360040" cy="45720"/>
              </a:xfrm>
              <a:prstGeom prst="trapezoid">
                <a:avLst>
                  <a:gd name="adj" fmla="val 152642"/>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9480082" y="1639591"/>
            <a:ext cx="360040" cy="220091"/>
            <a:chOff x="5411924" y="6466744"/>
            <a:chExt cx="360040" cy="220091"/>
          </a:xfrm>
        </p:grpSpPr>
        <p:cxnSp>
          <p:nvCxnSpPr>
            <p:cNvPr id="110" name="Straight Connector 109"/>
            <p:cNvCxnSpPr/>
            <p:nvPr/>
          </p:nvCxnSpPr>
          <p:spPr>
            <a:xfrm flipH="1">
              <a:off x="5640671" y="6468696"/>
              <a:ext cx="3175" cy="11754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Isosceles Triangle 110"/>
            <p:cNvSpPr/>
            <p:nvPr/>
          </p:nvSpPr>
          <p:spPr>
            <a:xfrm rot="5400000">
              <a:off x="5652217" y="6461549"/>
              <a:ext cx="45719" cy="56109"/>
            </a:xfrm>
            <a:prstGeom prst="triangle">
              <a:avLst/>
            </a:prstGeom>
            <a:solidFill>
              <a:srgbClr val="FFC30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5411924" y="6551959"/>
              <a:ext cx="360040" cy="134876"/>
              <a:chOff x="9665110" y="2804859"/>
              <a:chExt cx="360040" cy="134876"/>
            </a:xfrm>
            <a:solidFill>
              <a:srgbClr val="FFC305"/>
            </a:solidFill>
          </p:grpSpPr>
          <p:sp>
            <p:nvSpPr>
              <p:cNvPr id="113" name="Rectangle 112"/>
              <p:cNvSpPr/>
              <p:nvPr/>
            </p:nvSpPr>
            <p:spPr>
              <a:xfrm>
                <a:off x="9717613" y="2831723"/>
                <a:ext cx="252028" cy="108012"/>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9665110" y="2804859"/>
                <a:ext cx="360040" cy="45720"/>
              </a:xfrm>
              <a:prstGeom prst="trapezoid">
                <a:avLst>
                  <a:gd name="adj" fmla="val 152642"/>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a:off x="9289323" y="1305030"/>
            <a:ext cx="360040" cy="220091"/>
            <a:chOff x="5411924" y="6466744"/>
            <a:chExt cx="360040" cy="220091"/>
          </a:xfrm>
        </p:grpSpPr>
        <p:cxnSp>
          <p:nvCxnSpPr>
            <p:cNvPr id="116" name="Straight Connector 115"/>
            <p:cNvCxnSpPr/>
            <p:nvPr/>
          </p:nvCxnSpPr>
          <p:spPr>
            <a:xfrm flipH="1">
              <a:off x="5640671" y="6468696"/>
              <a:ext cx="3175" cy="11754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Isosceles Triangle 116"/>
            <p:cNvSpPr/>
            <p:nvPr/>
          </p:nvSpPr>
          <p:spPr>
            <a:xfrm rot="5400000">
              <a:off x="5652217" y="6461549"/>
              <a:ext cx="45719" cy="56109"/>
            </a:xfrm>
            <a:prstGeom prst="triangle">
              <a:avLst/>
            </a:prstGeom>
            <a:solidFill>
              <a:srgbClr val="FFC30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5411924" y="6551959"/>
              <a:ext cx="360040" cy="134876"/>
              <a:chOff x="9665110" y="2804859"/>
              <a:chExt cx="360040" cy="134876"/>
            </a:xfrm>
            <a:solidFill>
              <a:srgbClr val="FFC305"/>
            </a:solidFill>
          </p:grpSpPr>
          <p:sp>
            <p:nvSpPr>
              <p:cNvPr id="119" name="Rectangle 118"/>
              <p:cNvSpPr/>
              <p:nvPr/>
            </p:nvSpPr>
            <p:spPr>
              <a:xfrm>
                <a:off x="9717613" y="2831723"/>
                <a:ext cx="252028" cy="108012"/>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9665110" y="2804859"/>
                <a:ext cx="360040" cy="45720"/>
              </a:xfrm>
              <a:prstGeom prst="trapezoid">
                <a:avLst>
                  <a:gd name="adj" fmla="val 152642"/>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a:off x="8205684" y="369600"/>
            <a:ext cx="360040" cy="220091"/>
            <a:chOff x="5411924" y="6466744"/>
            <a:chExt cx="360040" cy="220091"/>
          </a:xfrm>
        </p:grpSpPr>
        <p:cxnSp>
          <p:nvCxnSpPr>
            <p:cNvPr id="122" name="Straight Connector 121"/>
            <p:cNvCxnSpPr/>
            <p:nvPr/>
          </p:nvCxnSpPr>
          <p:spPr>
            <a:xfrm flipH="1">
              <a:off x="5640671" y="6468696"/>
              <a:ext cx="3175" cy="11754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Isosceles Triangle 122"/>
            <p:cNvSpPr/>
            <p:nvPr/>
          </p:nvSpPr>
          <p:spPr>
            <a:xfrm rot="5400000">
              <a:off x="5652217" y="6461549"/>
              <a:ext cx="45719" cy="56109"/>
            </a:xfrm>
            <a:prstGeom prst="triangle">
              <a:avLst/>
            </a:prstGeom>
            <a:solidFill>
              <a:srgbClr val="FFC30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5411924" y="6551959"/>
              <a:ext cx="360040" cy="134876"/>
              <a:chOff x="9665110" y="2804859"/>
              <a:chExt cx="360040" cy="134876"/>
            </a:xfrm>
            <a:solidFill>
              <a:srgbClr val="FFC305"/>
            </a:solidFill>
          </p:grpSpPr>
          <p:sp>
            <p:nvSpPr>
              <p:cNvPr id="125" name="Rectangle 124"/>
              <p:cNvSpPr/>
              <p:nvPr/>
            </p:nvSpPr>
            <p:spPr>
              <a:xfrm>
                <a:off x="9717613" y="2831723"/>
                <a:ext cx="252028" cy="108012"/>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a:off x="9665110" y="2804859"/>
                <a:ext cx="360040" cy="45720"/>
              </a:xfrm>
              <a:prstGeom prst="trapezoid">
                <a:avLst>
                  <a:gd name="adj" fmla="val 152642"/>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13022151" y="4348888"/>
            <a:ext cx="360040" cy="220091"/>
            <a:chOff x="5411924" y="6466744"/>
            <a:chExt cx="360040" cy="220091"/>
          </a:xfrm>
          <a:solidFill>
            <a:srgbClr val="9E0000"/>
          </a:solidFill>
        </p:grpSpPr>
        <p:cxnSp>
          <p:nvCxnSpPr>
            <p:cNvPr id="128" name="Straight Connector 127"/>
            <p:cNvCxnSpPr/>
            <p:nvPr/>
          </p:nvCxnSpPr>
          <p:spPr>
            <a:xfrm flipH="1">
              <a:off x="5640671" y="6468696"/>
              <a:ext cx="3175" cy="117540"/>
            </a:xfrm>
            <a:prstGeom prst="line">
              <a:avLst/>
            </a:prstGeom>
            <a:grpFill/>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9" name="Isosceles Triangle 128"/>
            <p:cNvSpPr/>
            <p:nvPr/>
          </p:nvSpPr>
          <p:spPr>
            <a:xfrm rot="5400000">
              <a:off x="5652217" y="6461549"/>
              <a:ext cx="45719" cy="56109"/>
            </a:xfrm>
            <a:prstGeom prst="triangle">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5411924" y="6551959"/>
              <a:ext cx="360040" cy="134876"/>
              <a:chOff x="9665110" y="2804859"/>
              <a:chExt cx="360040" cy="134876"/>
            </a:xfrm>
            <a:grpFill/>
          </p:grpSpPr>
          <p:sp>
            <p:nvSpPr>
              <p:cNvPr id="131" name="Rectangle 130"/>
              <p:cNvSpPr/>
              <p:nvPr/>
            </p:nvSpPr>
            <p:spPr>
              <a:xfrm>
                <a:off x="9717613" y="2831723"/>
                <a:ext cx="252028" cy="108012"/>
              </a:xfrm>
              <a:prstGeom prst="rect">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a:off x="9665110" y="2804859"/>
                <a:ext cx="360040" cy="45720"/>
              </a:xfrm>
              <a:prstGeom prst="trapezoid">
                <a:avLst>
                  <a:gd name="adj" fmla="val 152642"/>
                </a:avLst>
              </a:prstGeom>
              <a:gr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32"/>
          <p:cNvGrpSpPr/>
          <p:nvPr/>
        </p:nvGrpSpPr>
        <p:grpSpPr>
          <a:xfrm>
            <a:off x="13482820" y="4333805"/>
            <a:ext cx="360040" cy="220091"/>
            <a:chOff x="5411924" y="6466744"/>
            <a:chExt cx="360040" cy="220091"/>
          </a:xfrm>
          <a:solidFill>
            <a:srgbClr val="FE7402"/>
          </a:solidFill>
        </p:grpSpPr>
        <p:cxnSp>
          <p:nvCxnSpPr>
            <p:cNvPr id="134" name="Straight Connector 133"/>
            <p:cNvCxnSpPr/>
            <p:nvPr/>
          </p:nvCxnSpPr>
          <p:spPr>
            <a:xfrm flipH="1">
              <a:off x="5640671" y="6468696"/>
              <a:ext cx="3175" cy="117540"/>
            </a:xfrm>
            <a:prstGeom prst="line">
              <a:avLst/>
            </a:prstGeom>
            <a:grpFill/>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Isosceles Triangle 134"/>
            <p:cNvSpPr/>
            <p:nvPr/>
          </p:nvSpPr>
          <p:spPr>
            <a:xfrm rot="5400000">
              <a:off x="5652217" y="6461549"/>
              <a:ext cx="45719" cy="56109"/>
            </a:xfrm>
            <a:prstGeom prst="triangle">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5411924" y="6551959"/>
              <a:ext cx="360040" cy="134876"/>
              <a:chOff x="9665110" y="2804859"/>
              <a:chExt cx="360040" cy="134876"/>
            </a:xfrm>
            <a:grpFill/>
          </p:grpSpPr>
          <p:sp>
            <p:nvSpPr>
              <p:cNvPr id="137" name="Rectangle 136"/>
              <p:cNvSpPr/>
              <p:nvPr/>
            </p:nvSpPr>
            <p:spPr>
              <a:xfrm>
                <a:off x="9717613" y="2831723"/>
                <a:ext cx="252028" cy="108012"/>
              </a:xfrm>
              <a:prstGeom prst="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a:off x="9665110" y="2804859"/>
                <a:ext cx="360040" cy="45720"/>
              </a:xfrm>
              <a:prstGeom prst="trapezoid">
                <a:avLst>
                  <a:gd name="adj" fmla="val 152642"/>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 name="Group 138"/>
          <p:cNvGrpSpPr/>
          <p:nvPr/>
        </p:nvGrpSpPr>
        <p:grpSpPr>
          <a:xfrm>
            <a:off x="12582459" y="4343251"/>
            <a:ext cx="360040" cy="220091"/>
            <a:chOff x="5411924" y="6466744"/>
            <a:chExt cx="360040" cy="220091"/>
          </a:xfrm>
        </p:grpSpPr>
        <p:cxnSp>
          <p:nvCxnSpPr>
            <p:cNvPr id="140" name="Straight Connector 139"/>
            <p:cNvCxnSpPr/>
            <p:nvPr/>
          </p:nvCxnSpPr>
          <p:spPr>
            <a:xfrm flipH="1">
              <a:off x="5640671" y="6468696"/>
              <a:ext cx="3175" cy="11754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1" name="Isosceles Triangle 140"/>
            <p:cNvSpPr/>
            <p:nvPr/>
          </p:nvSpPr>
          <p:spPr>
            <a:xfrm rot="5400000">
              <a:off x="5652217" y="6461549"/>
              <a:ext cx="45719" cy="56109"/>
            </a:xfrm>
            <a:prstGeom prst="triangle">
              <a:avLst/>
            </a:prstGeom>
            <a:solidFill>
              <a:srgbClr val="FFC305"/>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a:off x="5411924" y="6551959"/>
              <a:ext cx="360040" cy="134876"/>
              <a:chOff x="9665110" y="2804859"/>
              <a:chExt cx="360040" cy="134876"/>
            </a:xfrm>
            <a:solidFill>
              <a:srgbClr val="FFC305"/>
            </a:solidFill>
          </p:grpSpPr>
          <p:sp>
            <p:nvSpPr>
              <p:cNvPr id="143" name="Rectangle 142"/>
              <p:cNvSpPr/>
              <p:nvPr/>
            </p:nvSpPr>
            <p:spPr>
              <a:xfrm>
                <a:off x="9717613" y="2831723"/>
                <a:ext cx="252028" cy="108012"/>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9665110" y="2804859"/>
                <a:ext cx="360040" cy="45720"/>
              </a:xfrm>
              <a:prstGeom prst="trapezoid">
                <a:avLst>
                  <a:gd name="adj" fmla="val 152642"/>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 name="Group 144"/>
          <p:cNvGrpSpPr/>
          <p:nvPr/>
        </p:nvGrpSpPr>
        <p:grpSpPr>
          <a:xfrm>
            <a:off x="13911977" y="4334750"/>
            <a:ext cx="360040" cy="220091"/>
            <a:chOff x="5411924" y="6466744"/>
            <a:chExt cx="360040" cy="220091"/>
          </a:xfrm>
          <a:solidFill>
            <a:srgbClr val="0145B3"/>
          </a:solidFill>
        </p:grpSpPr>
        <p:cxnSp>
          <p:nvCxnSpPr>
            <p:cNvPr id="146" name="Straight Connector 145"/>
            <p:cNvCxnSpPr/>
            <p:nvPr/>
          </p:nvCxnSpPr>
          <p:spPr>
            <a:xfrm flipH="1">
              <a:off x="5640671" y="6468696"/>
              <a:ext cx="3175" cy="117540"/>
            </a:xfrm>
            <a:prstGeom prst="line">
              <a:avLst/>
            </a:prstGeom>
            <a:grpFill/>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7" name="Isosceles Triangle 146"/>
            <p:cNvSpPr/>
            <p:nvPr/>
          </p:nvSpPr>
          <p:spPr>
            <a:xfrm rot="5400000">
              <a:off x="5652217" y="6461549"/>
              <a:ext cx="45719" cy="56109"/>
            </a:xfrm>
            <a:prstGeom prst="triangle">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a:off x="5411924" y="6551959"/>
              <a:ext cx="360040" cy="134876"/>
              <a:chOff x="9665110" y="2804859"/>
              <a:chExt cx="360040" cy="134876"/>
            </a:xfrm>
            <a:grpFill/>
          </p:grpSpPr>
          <p:sp>
            <p:nvSpPr>
              <p:cNvPr id="149" name="Rectangle 148"/>
              <p:cNvSpPr/>
              <p:nvPr/>
            </p:nvSpPr>
            <p:spPr>
              <a:xfrm>
                <a:off x="9717613" y="2831723"/>
                <a:ext cx="252028" cy="108012"/>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9665110" y="2804859"/>
                <a:ext cx="360040" cy="45720"/>
              </a:xfrm>
              <a:prstGeom prst="trapezoid">
                <a:avLst>
                  <a:gd name="adj" fmla="val 152642"/>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1" name="Group 150"/>
          <p:cNvGrpSpPr/>
          <p:nvPr/>
        </p:nvGrpSpPr>
        <p:grpSpPr>
          <a:xfrm>
            <a:off x="13875673" y="4014062"/>
            <a:ext cx="360040" cy="220091"/>
            <a:chOff x="5411924" y="6466744"/>
            <a:chExt cx="360040" cy="220091"/>
          </a:xfrm>
          <a:solidFill>
            <a:srgbClr val="0145B3"/>
          </a:solidFill>
        </p:grpSpPr>
        <p:cxnSp>
          <p:nvCxnSpPr>
            <p:cNvPr id="152" name="Straight Connector 151"/>
            <p:cNvCxnSpPr/>
            <p:nvPr/>
          </p:nvCxnSpPr>
          <p:spPr>
            <a:xfrm flipH="1">
              <a:off x="5640671" y="6468696"/>
              <a:ext cx="3175" cy="117540"/>
            </a:xfrm>
            <a:prstGeom prst="line">
              <a:avLst/>
            </a:prstGeom>
            <a:grpFill/>
            <a:ln>
              <a:solidFill>
                <a:srgbClr val="002060"/>
              </a:solidFill>
            </a:ln>
          </p:spPr>
          <p:style>
            <a:lnRef idx="1">
              <a:schemeClr val="accent1"/>
            </a:lnRef>
            <a:fillRef idx="0">
              <a:schemeClr val="accent1"/>
            </a:fillRef>
            <a:effectRef idx="0">
              <a:schemeClr val="accent1"/>
            </a:effectRef>
            <a:fontRef idx="minor">
              <a:schemeClr val="tx1"/>
            </a:fontRef>
          </p:style>
        </p:cxnSp>
        <p:sp>
          <p:nvSpPr>
            <p:cNvPr id="153" name="Isosceles Triangle 152"/>
            <p:cNvSpPr/>
            <p:nvPr/>
          </p:nvSpPr>
          <p:spPr>
            <a:xfrm rot="5400000">
              <a:off x="5652217" y="6461549"/>
              <a:ext cx="45719" cy="56109"/>
            </a:xfrm>
            <a:prstGeom prst="triangle">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5411924" y="6551959"/>
              <a:ext cx="360040" cy="134876"/>
              <a:chOff x="9665110" y="2804859"/>
              <a:chExt cx="360040" cy="134876"/>
            </a:xfrm>
            <a:grpFill/>
          </p:grpSpPr>
          <p:sp>
            <p:nvSpPr>
              <p:cNvPr id="155" name="Rectangle 154"/>
              <p:cNvSpPr/>
              <p:nvPr/>
            </p:nvSpPr>
            <p:spPr>
              <a:xfrm>
                <a:off x="9717613" y="2831723"/>
                <a:ext cx="252028" cy="108012"/>
              </a:xfrm>
              <a:prstGeom prst="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9665110" y="2804859"/>
                <a:ext cx="360040" cy="45720"/>
              </a:xfrm>
              <a:prstGeom prst="trapezoid">
                <a:avLst>
                  <a:gd name="adj" fmla="val 152642"/>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74032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txBox="1">
            <a:spLocks/>
          </p:cNvSpPr>
          <p:nvPr/>
        </p:nvSpPr>
        <p:spPr>
          <a:xfrm>
            <a:off x="1228" y="698317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t>Paci-Green, 2016, Nepal school retrofit assessment                       </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3" name="Rectangle 32"/>
          <p:cNvSpPr/>
          <p:nvPr/>
        </p:nvSpPr>
        <p:spPr>
          <a:xfrm>
            <a:off x="2787534" y="8325294"/>
            <a:ext cx="5092279" cy="514123"/>
          </a:xfrm>
          <a:prstGeom prst="rect">
            <a:avLst/>
          </a:prstGeom>
          <a:solidFill>
            <a:schemeClr val="tx1">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2787259" y="7818780"/>
            <a:ext cx="5096234" cy="50651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35332" y="7348303"/>
            <a:ext cx="5449006" cy="3800538"/>
          </a:xfrm>
          <a:prstGeom prst="rect">
            <a:avLst/>
          </a:prstGeom>
          <a:ln>
            <a:noFill/>
          </a:ln>
          <a:effectLst>
            <a:outerShdw blurRad="292100" dist="139700" dir="2700000" algn="tl" rotWithShape="0">
              <a:srgbClr val="333333">
                <a:alpha val="65000"/>
              </a:srgbClr>
            </a:outerShdw>
          </a:effectLst>
        </p:spPr>
      </p:pic>
      <p:grpSp>
        <p:nvGrpSpPr>
          <p:cNvPr id="44" name="Group 43"/>
          <p:cNvGrpSpPr/>
          <p:nvPr/>
        </p:nvGrpSpPr>
        <p:grpSpPr>
          <a:xfrm>
            <a:off x="127588" y="75832"/>
            <a:ext cx="5777024" cy="1039185"/>
            <a:chOff x="5457313" y="380211"/>
            <a:chExt cx="6592920" cy="1185950"/>
          </a:xfrm>
        </p:grpSpPr>
        <p:sp>
          <p:nvSpPr>
            <p:cNvPr id="45" name="Rectangle 44"/>
            <p:cNvSpPr/>
            <p:nvPr/>
          </p:nvSpPr>
          <p:spPr>
            <a:xfrm>
              <a:off x="6287386" y="522014"/>
              <a:ext cx="5762847" cy="964019"/>
            </a:xfrm>
            <a:prstGeom prst="rect">
              <a:avLst/>
            </a:prstGeom>
            <a:solidFill>
              <a:srgbClr val="7DD2EE"/>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p:cNvGrpSpPr/>
            <p:nvPr/>
          </p:nvGrpSpPr>
          <p:grpSpPr>
            <a:xfrm>
              <a:off x="5457313" y="380211"/>
              <a:ext cx="1171214" cy="1185950"/>
              <a:chOff x="5457313" y="971071"/>
              <a:chExt cx="1171214" cy="1185950"/>
            </a:xfrm>
          </p:grpSpPr>
          <p:sp>
            <p:nvSpPr>
              <p:cNvPr id="48" name="Oval 47"/>
              <p:cNvSpPr/>
              <p:nvPr/>
            </p:nvSpPr>
            <p:spPr>
              <a:xfrm>
                <a:off x="5476702" y="1032744"/>
                <a:ext cx="1124277" cy="1124277"/>
              </a:xfrm>
              <a:prstGeom prst="ellipse">
                <a:avLst/>
              </a:prstGeom>
              <a:solidFill>
                <a:srgbClr val="7DD2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9" name="Picture 48"/>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5870" b="83041" l="21717" r="78676">
                            <a14:foregroundMark x1="63158" y1="25087" x2="63158" y2="25087"/>
                            <a14:foregroundMark x1="61988" y1="65854" x2="61988" y2="65854"/>
                            <a14:foregroundMark x1="42105" y1="65505" x2="42105" y2="65505"/>
                          </a14:backgroundRemoval>
                        </a14:imgEffect>
                      </a14:imgLayer>
                    </a14:imgProps>
                  </a:ext>
                  <a:ext uri="{28A0092B-C50C-407E-A947-70E740481C1C}">
                    <a14:useLocalDpi xmlns:a14="http://schemas.microsoft.com/office/drawing/2010/main"/>
                  </a:ext>
                </a:extLst>
              </a:blip>
              <a:srcRect l="14597" t="7473" r="14204" b="8563"/>
              <a:stretch/>
            </p:blipFill>
            <p:spPr>
              <a:xfrm>
                <a:off x="5457313" y="971071"/>
                <a:ext cx="1171214" cy="1159077"/>
              </a:xfrm>
              <a:prstGeom prst="rect">
                <a:avLst/>
              </a:prstGeom>
              <a:ln>
                <a:noFill/>
              </a:ln>
            </p:spPr>
          </p:pic>
        </p:grpSp>
        <p:sp>
          <p:nvSpPr>
            <p:cNvPr id="47" name="TextBox 46"/>
            <p:cNvSpPr txBox="1"/>
            <p:nvPr/>
          </p:nvSpPr>
          <p:spPr>
            <a:xfrm>
              <a:off x="6728512" y="773189"/>
              <a:ext cx="5221735" cy="526867"/>
            </a:xfrm>
            <a:prstGeom prst="rect">
              <a:avLst/>
            </a:prstGeom>
            <a:noFill/>
            <a:ln>
              <a:noFill/>
            </a:ln>
          </p:spPr>
          <p:txBody>
            <a:bodyPr wrap="square" rtlCol="0">
              <a:spAutoFit/>
            </a:bodyPr>
            <a:lstStyle/>
            <a:p>
              <a:r>
                <a:rPr lang="en-US" sz="2400" b="1" dirty="0" smtClean="0"/>
                <a:t>Pillar 1. Safe Learning Facilities</a:t>
              </a:r>
              <a:endParaRPr lang="en-US" sz="2400" b="1" dirty="0"/>
            </a:p>
          </p:txBody>
        </p:sp>
      </p:grpSp>
      <p:sp>
        <p:nvSpPr>
          <p:cNvPr id="40" name="TextBox 39"/>
          <p:cNvSpPr txBox="1"/>
          <p:nvPr/>
        </p:nvSpPr>
        <p:spPr>
          <a:xfrm>
            <a:off x="1336874" y="2704616"/>
            <a:ext cx="10022961" cy="1938992"/>
          </a:xfrm>
          <a:prstGeom prst="rect">
            <a:avLst/>
          </a:prstGeom>
          <a:noFill/>
        </p:spPr>
        <p:txBody>
          <a:bodyPr wrap="square" rtlCol="0">
            <a:spAutoFit/>
          </a:bodyPr>
          <a:lstStyle/>
          <a:p>
            <a:r>
              <a:rPr lang="en-US" sz="4000" b="1" dirty="0" smtClean="0"/>
              <a:t>Do community-based safer school construction projects result in </a:t>
            </a:r>
            <a:r>
              <a:rPr lang="en-US" sz="4000" b="1" dirty="0" smtClean="0">
                <a:solidFill>
                  <a:srgbClr val="FFC000"/>
                </a:solidFill>
              </a:rPr>
              <a:t>safer school facilities</a:t>
            </a:r>
            <a:r>
              <a:rPr lang="en-US" sz="4000" b="1" dirty="0" smtClean="0"/>
              <a:t>?</a:t>
            </a:r>
            <a:endParaRPr lang="en-US" sz="4000" b="1" dirty="0"/>
          </a:p>
        </p:txBody>
      </p:sp>
    </p:spTree>
    <p:extLst>
      <p:ext uri="{BB962C8B-B14F-4D97-AF65-F5344CB8AC3E}">
        <p14:creationId xmlns:p14="http://schemas.microsoft.com/office/powerpoint/2010/main" val="178359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A49D4-7080-451D-93E3-146DB4A9024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25" name="Footer Placeholder 3"/>
          <p:cNvSpPr txBox="1">
            <a:spLocks/>
          </p:cNvSpPr>
          <p:nvPr/>
        </p:nvSpPr>
        <p:spPr>
          <a:xfrm>
            <a:off x="1228" y="698317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t>Paci-Green, 2016, Nepal school retrofit assessment                       </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26" name="Table 25"/>
          <p:cNvGraphicFramePr>
            <a:graphicFrameLocks noGrp="1"/>
          </p:cNvGraphicFramePr>
          <p:nvPr>
            <p:extLst/>
          </p:nvPr>
        </p:nvGraphicFramePr>
        <p:xfrm>
          <a:off x="375684" y="1190848"/>
          <a:ext cx="8686800" cy="5334336"/>
        </p:xfrm>
        <a:graphic>
          <a:graphicData uri="http://schemas.openxmlformats.org/drawingml/2006/table">
            <a:tbl>
              <a:tblPr firstRow="1" firstCol="1" bandRow="1">
                <a:tableStyleId>{5C22544A-7EE6-4342-B048-85BDC9FD1C3A}</a:tableStyleId>
              </a:tblPr>
              <a:tblGrid>
                <a:gridCol w="680634">
                  <a:extLst>
                    <a:ext uri="{9D8B030D-6E8A-4147-A177-3AD203B41FA5}">
                      <a16:colId xmlns:a16="http://schemas.microsoft.com/office/drawing/2014/main" val="1973161427"/>
                    </a:ext>
                  </a:extLst>
                </a:gridCol>
                <a:gridCol w="5019324">
                  <a:extLst>
                    <a:ext uri="{9D8B030D-6E8A-4147-A177-3AD203B41FA5}">
                      <a16:colId xmlns:a16="http://schemas.microsoft.com/office/drawing/2014/main" val="3385359270"/>
                    </a:ext>
                  </a:extLst>
                </a:gridCol>
                <a:gridCol w="2986842">
                  <a:extLst>
                    <a:ext uri="{9D8B030D-6E8A-4147-A177-3AD203B41FA5}">
                      <a16:colId xmlns:a16="http://schemas.microsoft.com/office/drawing/2014/main" val="1040293419"/>
                    </a:ext>
                  </a:extLst>
                </a:gridCol>
              </a:tblGrid>
              <a:tr h="559380">
                <a:tc>
                  <a:txBody>
                    <a:bodyPr/>
                    <a:lstStyle/>
                    <a:p>
                      <a:pPr marL="0" marR="0">
                        <a:lnSpc>
                          <a:spcPct val="107000"/>
                        </a:lnSpc>
                        <a:spcBef>
                          <a:spcPts val="0"/>
                        </a:spcBef>
                        <a:spcAft>
                          <a:spcPts val="800"/>
                        </a:spcAft>
                      </a:pPr>
                      <a:r>
                        <a:rPr lang="en-US" sz="2000" dirty="0" smtClean="0">
                          <a:effectLst/>
                        </a:rPr>
                        <a:t>Dist.</a:t>
                      </a:r>
                      <a:endParaRPr lang="en-US" sz="20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2000" dirty="0" smtClean="0">
                          <a:solidFill>
                            <a:schemeClr val="tx1"/>
                          </a:solidFill>
                          <a:effectLst/>
                        </a:rPr>
                        <a:t>Construction Process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36830" marR="36830" marT="36830" marB="36830" anchor="b">
                    <a:solidFill>
                      <a:srgbClr val="47B3AC"/>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2000" dirty="0" smtClean="0">
                          <a:solidFill>
                            <a:schemeClr val="tx1"/>
                          </a:solidFill>
                          <a:effectLst/>
                        </a:rPr>
                        <a:t>Building damage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36830" marR="36830" marT="36830" marB="36830" anchor="b">
                    <a:solidFill>
                      <a:srgbClr val="47B3AC"/>
                    </a:solidFill>
                  </a:tcPr>
                </a:tc>
                <a:extLst>
                  <a:ext uri="{0D108BD9-81ED-4DB2-BD59-A6C34878D82A}">
                    <a16:rowId xmlns:a16="http://schemas.microsoft.com/office/drawing/2014/main" val="2119540522"/>
                  </a:ext>
                </a:extLst>
              </a:tr>
              <a:tr h="397913">
                <a:tc rowSpan="3">
                  <a:txBody>
                    <a:bodyPr/>
                    <a:lstStyle/>
                    <a:p>
                      <a:pPr marL="71755" marR="71755" algn="ctr">
                        <a:lnSpc>
                          <a:spcPct val="107000"/>
                        </a:lnSpc>
                        <a:spcBef>
                          <a:spcPts val="0"/>
                        </a:spcBef>
                        <a:spcAft>
                          <a:spcPts val="800"/>
                        </a:spcAft>
                      </a:pPr>
                      <a:r>
                        <a:rPr lang="en-US" sz="1400" dirty="0" err="1">
                          <a:effectLst/>
                        </a:rPr>
                        <a:t>Bhaktapur</a:t>
                      </a:r>
                      <a:r>
                        <a:rPr lang="en-US" sz="1400" dirty="0">
                          <a:effectLst/>
                        </a:rPr>
                        <a:t> </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Moderate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FFC305"/>
                    </a:solidFill>
                  </a:tcPr>
                </a:tc>
                <a:extLst>
                  <a:ext uri="{0D108BD9-81ED-4DB2-BD59-A6C34878D82A}">
                    <a16:rowId xmlns:a16="http://schemas.microsoft.com/office/drawing/2014/main" val="2349815417"/>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1"/>
                    </a:solidFill>
                  </a:tcPr>
                </a:tc>
                <a:extLst>
                  <a:ext uri="{0D108BD9-81ED-4DB2-BD59-A6C34878D82A}">
                    <a16:rowId xmlns:a16="http://schemas.microsoft.com/office/drawing/2014/main" val="3051998859"/>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1"/>
                    </a:solidFill>
                  </a:tcPr>
                </a:tc>
                <a:extLst>
                  <a:ext uri="{0D108BD9-81ED-4DB2-BD59-A6C34878D82A}">
                    <a16:rowId xmlns:a16="http://schemas.microsoft.com/office/drawing/2014/main" val="3103386697"/>
                  </a:ext>
                </a:extLst>
              </a:tr>
              <a:tr h="397913">
                <a:tc rowSpan="3">
                  <a:txBody>
                    <a:bodyPr/>
                    <a:lstStyle/>
                    <a:p>
                      <a:pPr marL="71755" marR="71755" algn="ctr">
                        <a:lnSpc>
                          <a:spcPct val="107000"/>
                        </a:lnSpc>
                        <a:spcBef>
                          <a:spcPts val="0"/>
                        </a:spcBef>
                        <a:spcAft>
                          <a:spcPts val="800"/>
                        </a:spcAft>
                      </a:pPr>
                      <a:r>
                        <a:rPr lang="en-US" sz="1400" dirty="0">
                          <a:effectLst/>
                        </a:rPr>
                        <a:t>Kathmandu</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Moderate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FFC305"/>
                    </a:solidFill>
                  </a:tcPr>
                </a:tc>
                <a:extLst>
                  <a:ext uri="{0D108BD9-81ED-4DB2-BD59-A6C34878D82A}">
                    <a16:rowId xmlns:a16="http://schemas.microsoft.com/office/drawing/2014/main" val="3904407920"/>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1"/>
                    </a:solidFill>
                  </a:tcPr>
                </a:tc>
                <a:extLst>
                  <a:ext uri="{0D108BD9-81ED-4DB2-BD59-A6C34878D82A}">
                    <a16:rowId xmlns:a16="http://schemas.microsoft.com/office/drawing/2014/main" val="3121336939"/>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1"/>
                    </a:solidFill>
                  </a:tcPr>
                </a:tc>
                <a:extLst>
                  <a:ext uri="{0D108BD9-81ED-4DB2-BD59-A6C34878D82A}">
                    <a16:rowId xmlns:a16="http://schemas.microsoft.com/office/drawing/2014/main" val="664269605"/>
                  </a:ext>
                </a:extLst>
              </a:tr>
              <a:tr h="397913">
                <a:tc rowSpan="3">
                  <a:txBody>
                    <a:bodyPr/>
                    <a:lstStyle/>
                    <a:p>
                      <a:pPr marL="71755" marR="71755" algn="ctr">
                        <a:lnSpc>
                          <a:spcPct val="107000"/>
                        </a:lnSpc>
                        <a:spcBef>
                          <a:spcPts val="0"/>
                        </a:spcBef>
                        <a:spcAft>
                          <a:spcPts val="800"/>
                        </a:spcAft>
                      </a:pPr>
                      <a:r>
                        <a:rPr lang="en-US" sz="1400" dirty="0" err="1">
                          <a:effectLst/>
                        </a:rPr>
                        <a:t>Rasuwa</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Moderate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FFC305"/>
                    </a:solidFill>
                  </a:tcPr>
                </a:tc>
                <a:extLst>
                  <a:ext uri="{0D108BD9-81ED-4DB2-BD59-A6C34878D82A}">
                    <a16:rowId xmlns:a16="http://schemas.microsoft.com/office/drawing/2014/main" val="3966558480"/>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Collapse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5">
                        <a:lumMod val="60000"/>
                        <a:lumOff val="40000"/>
                      </a:schemeClr>
                    </a:solidFill>
                  </a:tcPr>
                </a:tc>
                <a:extLst>
                  <a:ext uri="{0D108BD9-81ED-4DB2-BD59-A6C34878D82A}">
                    <a16:rowId xmlns:a16="http://schemas.microsoft.com/office/drawing/2014/main" val="1106693116"/>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baseline="0" dirty="0" smtClean="0">
                          <a:solidFill>
                            <a:schemeClr val="bg1"/>
                          </a:solidFill>
                          <a:effectLst/>
                          <a:latin typeface="+mn-lt"/>
                          <a:ea typeface="+mn-ea"/>
                          <a:cs typeface="+mn-cs"/>
                        </a:rPr>
                        <a:t>None</a:t>
                      </a:r>
                    </a:p>
                  </a:txBody>
                  <a:tcPr marL="36830" marR="36830" marT="36830" marB="36830" anchor="ctr">
                    <a:solidFill>
                      <a:schemeClr val="accent1"/>
                    </a:solidFill>
                  </a:tcPr>
                </a:tc>
                <a:extLst>
                  <a:ext uri="{0D108BD9-81ED-4DB2-BD59-A6C34878D82A}">
                    <a16:rowId xmlns:a16="http://schemas.microsoft.com/office/drawing/2014/main" val="1907963568"/>
                  </a:ext>
                </a:extLst>
              </a:tr>
              <a:tr h="397913">
                <a:tc rowSpan="3">
                  <a:txBody>
                    <a:bodyPr/>
                    <a:lstStyle/>
                    <a:p>
                      <a:pPr marL="71755" marR="71755" algn="ctr">
                        <a:lnSpc>
                          <a:spcPct val="107000"/>
                        </a:lnSpc>
                        <a:spcBef>
                          <a:spcPts val="0"/>
                        </a:spcBef>
                        <a:spcAft>
                          <a:spcPts val="800"/>
                        </a:spcAft>
                      </a:pPr>
                      <a:r>
                        <a:rPr lang="en-US" sz="1400" dirty="0" err="1" smtClean="0">
                          <a:effectLst/>
                        </a:rPr>
                        <a:t>Sind’chowk</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Collapse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5">
                        <a:lumMod val="60000"/>
                        <a:lumOff val="40000"/>
                      </a:schemeClr>
                    </a:solidFill>
                  </a:tcPr>
                </a:tc>
                <a:extLst>
                  <a:ext uri="{0D108BD9-81ED-4DB2-BD59-A6C34878D82A}">
                    <a16:rowId xmlns:a16="http://schemas.microsoft.com/office/drawing/2014/main" val="2139178550"/>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Collapse</a:t>
                      </a:r>
                    </a:p>
                  </a:txBody>
                  <a:tcPr marL="36830" marR="36830" marT="36830" marB="36830" anchor="ctr">
                    <a:solidFill>
                      <a:schemeClr val="accent5">
                        <a:lumMod val="60000"/>
                        <a:lumOff val="40000"/>
                      </a:schemeClr>
                    </a:solidFill>
                  </a:tcPr>
                </a:tc>
                <a:extLst>
                  <a:ext uri="{0D108BD9-81ED-4DB2-BD59-A6C34878D82A}">
                    <a16:rowId xmlns:a16="http://schemas.microsoft.com/office/drawing/2014/main" val="2086485211"/>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baseline="0" dirty="0" smtClean="0">
                          <a:solidFill>
                            <a:schemeClr val="bg1"/>
                          </a:solidFill>
                          <a:effectLst/>
                          <a:latin typeface="+mn-lt"/>
                          <a:ea typeface="+mn-ea"/>
                          <a:cs typeface="+mn-cs"/>
                        </a:rPr>
                        <a:t>None</a:t>
                      </a:r>
                    </a:p>
                  </a:txBody>
                  <a:tcPr marL="36830" marR="36830" marT="36830" marB="36830" anchor="ctr">
                    <a:solidFill>
                      <a:schemeClr val="accent1"/>
                    </a:solidFill>
                  </a:tcPr>
                </a:tc>
                <a:extLst>
                  <a:ext uri="{0D108BD9-81ED-4DB2-BD59-A6C34878D82A}">
                    <a16:rowId xmlns:a16="http://schemas.microsoft.com/office/drawing/2014/main" val="3572307461"/>
                  </a:ext>
                </a:extLst>
              </a:tr>
            </a:tbl>
          </a:graphicData>
        </a:graphic>
      </p:graphicFrame>
      <p:sp>
        <p:nvSpPr>
          <p:cNvPr id="33" name="Rectangle 32"/>
          <p:cNvSpPr/>
          <p:nvPr/>
        </p:nvSpPr>
        <p:spPr>
          <a:xfrm>
            <a:off x="2787534" y="8325294"/>
            <a:ext cx="5092279" cy="514123"/>
          </a:xfrm>
          <a:prstGeom prst="rect">
            <a:avLst/>
          </a:prstGeom>
          <a:solidFill>
            <a:schemeClr val="tx1">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2787259" y="7818780"/>
            <a:ext cx="5096234" cy="50651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35332" y="7348303"/>
            <a:ext cx="5449006" cy="3800538"/>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063256" y="2154870"/>
            <a:ext cx="7995685"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52625" y="2562446"/>
            <a:ext cx="7995685"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3256" y="3363265"/>
            <a:ext cx="7995685"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63256" y="3753467"/>
            <a:ext cx="7995685"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3256" y="4554110"/>
            <a:ext cx="7995685"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63256" y="4944312"/>
            <a:ext cx="7995685"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63256" y="5740982"/>
            <a:ext cx="7995685"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63256" y="6131184"/>
            <a:ext cx="7995685"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475186" y="3786512"/>
            <a:ext cx="2329733" cy="1135824"/>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75187" y="5056101"/>
            <a:ext cx="2329732" cy="1578615"/>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t="14035" r="12731"/>
          <a:stretch/>
        </p:blipFill>
        <p:spPr>
          <a:xfrm>
            <a:off x="9475187" y="2096866"/>
            <a:ext cx="2329732" cy="155588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475187" y="111317"/>
            <a:ext cx="2329732" cy="1851785"/>
          </a:xfrm>
          <a:prstGeom prst="rect">
            <a:avLst/>
          </a:prstGeom>
        </p:spPr>
      </p:pic>
      <p:sp>
        <p:nvSpPr>
          <p:cNvPr id="6" name="Rectangle 5"/>
          <p:cNvSpPr/>
          <p:nvPr/>
        </p:nvSpPr>
        <p:spPr>
          <a:xfrm>
            <a:off x="9475186" y="111317"/>
            <a:ext cx="2329732" cy="185178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475186" y="2101694"/>
            <a:ext cx="2329732" cy="155105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471643" y="3786512"/>
            <a:ext cx="2329732" cy="111816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9082704" y="87230"/>
            <a:ext cx="363009" cy="2091848"/>
          </a:xfrm>
          <a:custGeom>
            <a:avLst/>
            <a:gdLst>
              <a:gd name="connsiteX0" fmla="*/ 839165 w 839165"/>
              <a:gd name="connsiteY0" fmla="*/ 0 h 2505919"/>
              <a:gd name="connsiteX1" fmla="*/ 0 w 839165"/>
              <a:gd name="connsiteY1" fmla="*/ 1660967 h 2505919"/>
              <a:gd name="connsiteX2" fmla="*/ 5787 w 839165"/>
              <a:gd name="connsiteY2" fmla="*/ 2152891 h 2505919"/>
              <a:gd name="connsiteX3" fmla="*/ 839165 w 839165"/>
              <a:gd name="connsiteY3" fmla="*/ 2505919 h 2505919"/>
              <a:gd name="connsiteX4" fmla="*/ 839165 w 839165"/>
              <a:gd name="connsiteY4" fmla="*/ 2505919 h 2505919"/>
              <a:gd name="connsiteX5" fmla="*/ 839165 w 839165"/>
              <a:gd name="connsiteY5" fmla="*/ 2505919 h 2505919"/>
              <a:gd name="connsiteX6" fmla="*/ 839165 w 839165"/>
              <a:gd name="connsiteY6" fmla="*/ 2505919 h 2505919"/>
              <a:gd name="connsiteX0" fmla="*/ 839165 w 839165"/>
              <a:gd name="connsiteY0" fmla="*/ 0 h 2723089"/>
              <a:gd name="connsiteX1" fmla="*/ 0 w 839165"/>
              <a:gd name="connsiteY1" fmla="*/ 1878137 h 2723089"/>
              <a:gd name="connsiteX2" fmla="*/ 5787 w 839165"/>
              <a:gd name="connsiteY2" fmla="*/ 2370061 h 2723089"/>
              <a:gd name="connsiteX3" fmla="*/ 839165 w 839165"/>
              <a:gd name="connsiteY3" fmla="*/ 2723089 h 2723089"/>
              <a:gd name="connsiteX4" fmla="*/ 839165 w 839165"/>
              <a:gd name="connsiteY4" fmla="*/ 2723089 h 2723089"/>
              <a:gd name="connsiteX5" fmla="*/ 839165 w 839165"/>
              <a:gd name="connsiteY5" fmla="*/ 2723089 h 2723089"/>
              <a:gd name="connsiteX6" fmla="*/ 839165 w 839165"/>
              <a:gd name="connsiteY6" fmla="*/ 2723089 h 2723089"/>
              <a:gd name="connsiteX0" fmla="*/ 863879 w 863879"/>
              <a:gd name="connsiteY0" fmla="*/ 0 h 3093791"/>
              <a:gd name="connsiteX1" fmla="*/ 0 w 863879"/>
              <a:gd name="connsiteY1" fmla="*/ 2248839 h 3093791"/>
              <a:gd name="connsiteX2" fmla="*/ 5787 w 863879"/>
              <a:gd name="connsiteY2" fmla="*/ 2740763 h 3093791"/>
              <a:gd name="connsiteX3" fmla="*/ 839165 w 863879"/>
              <a:gd name="connsiteY3" fmla="*/ 3093791 h 3093791"/>
              <a:gd name="connsiteX4" fmla="*/ 839165 w 863879"/>
              <a:gd name="connsiteY4" fmla="*/ 3093791 h 3093791"/>
              <a:gd name="connsiteX5" fmla="*/ 839165 w 863879"/>
              <a:gd name="connsiteY5" fmla="*/ 3093791 h 3093791"/>
              <a:gd name="connsiteX6" fmla="*/ 839165 w 863879"/>
              <a:gd name="connsiteY6" fmla="*/ 3093791 h 3093791"/>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39165 w 863879"/>
              <a:gd name="connsiteY5" fmla="*/ 3093791 h 3431543"/>
              <a:gd name="connsiteX6" fmla="*/ 863878 w 863879"/>
              <a:gd name="connsiteY6"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63878 w 863879"/>
              <a:gd name="connsiteY5"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63878 w 863879"/>
              <a:gd name="connsiteY4"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63878 w 863879"/>
              <a:gd name="connsiteY3" fmla="*/ 3431543 h 3431543"/>
              <a:gd name="connsiteX0" fmla="*/ 736658 w 863878"/>
              <a:gd name="connsiteY0" fmla="*/ 0 h 2898805"/>
              <a:gd name="connsiteX1" fmla="*/ 0 w 863878"/>
              <a:gd name="connsiteY1" fmla="*/ 1716101 h 2898805"/>
              <a:gd name="connsiteX2" fmla="*/ 5787 w 863878"/>
              <a:gd name="connsiteY2" fmla="*/ 2208025 h 2898805"/>
              <a:gd name="connsiteX3" fmla="*/ 863878 w 863878"/>
              <a:gd name="connsiteY3" fmla="*/ 2898805 h 2898805"/>
              <a:gd name="connsiteX0" fmla="*/ 736658 w 736658"/>
              <a:gd name="connsiteY0" fmla="*/ 0 h 2208025"/>
              <a:gd name="connsiteX1" fmla="*/ 0 w 736658"/>
              <a:gd name="connsiteY1" fmla="*/ 1716101 h 2208025"/>
              <a:gd name="connsiteX2" fmla="*/ 5787 w 736658"/>
              <a:gd name="connsiteY2" fmla="*/ 2208025 h 2208025"/>
              <a:gd name="connsiteX3" fmla="*/ 712803 w 736658"/>
              <a:gd name="connsiteY3" fmla="*/ 1570937 h 2208025"/>
              <a:gd name="connsiteX0" fmla="*/ 553778 w 712803"/>
              <a:gd name="connsiteY0" fmla="*/ 0 h 2041048"/>
              <a:gd name="connsiteX1" fmla="*/ 0 w 712803"/>
              <a:gd name="connsiteY1" fmla="*/ 1549124 h 2041048"/>
              <a:gd name="connsiteX2" fmla="*/ 5787 w 712803"/>
              <a:gd name="connsiteY2" fmla="*/ 2041048 h 2041048"/>
              <a:gd name="connsiteX3" fmla="*/ 712803 w 712803"/>
              <a:gd name="connsiteY3" fmla="*/ 1403960 h 2041048"/>
              <a:gd name="connsiteX0" fmla="*/ 553778 w 553778"/>
              <a:gd name="connsiteY0" fmla="*/ 0 h 2041048"/>
              <a:gd name="connsiteX1" fmla="*/ 0 w 553778"/>
              <a:gd name="connsiteY1" fmla="*/ 1549124 h 2041048"/>
              <a:gd name="connsiteX2" fmla="*/ 5787 w 553778"/>
              <a:gd name="connsiteY2" fmla="*/ 2041048 h 2041048"/>
              <a:gd name="connsiteX3" fmla="*/ 529923 w 553778"/>
              <a:gd name="connsiteY3" fmla="*/ 1825380 h 2041048"/>
              <a:gd name="connsiteX0" fmla="*/ 357835 w 529923"/>
              <a:gd name="connsiteY0" fmla="*/ 0 h 2091848"/>
              <a:gd name="connsiteX1" fmla="*/ 0 w 529923"/>
              <a:gd name="connsiteY1" fmla="*/ 1599924 h 2091848"/>
              <a:gd name="connsiteX2" fmla="*/ 5787 w 529923"/>
              <a:gd name="connsiteY2" fmla="*/ 2091848 h 2091848"/>
              <a:gd name="connsiteX3" fmla="*/ 529923 w 529923"/>
              <a:gd name="connsiteY3" fmla="*/ 1876180 h 2091848"/>
              <a:gd name="connsiteX0" fmla="*/ 357835 w 363009"/>
              <a:gd name="connsiteY0" fmla="*/ 0 h 2091848"/>
              <a:gd name="connsiteX1" fmla="*/ 0 w 363009"/>
              <a:gd name="connsiteY1" fmla="*/ 1599924 h 2091848"/>
              <a:gd name="connsiteX2" fmla="*/ 5787 w 363009"/>
              <a:gd name="connsiteY2" fmla="*/ 2091848 h 2091848"/>
              <a:gd name="connsiteX3" fmla="*/ 363009 w 363009"/>
              <a:gd name="connsiteY3" fmla="*/ 1890695 h 2091848"/>
            </a:gdLst>
            <a:ahLst/>
            <a:cxnLst>
              <a:cxn ang="0">
                <a:pos x="connsiteX0" y="connsiteY0"/>
              </a:cxn>
              <a:cxn ang="0">
                <a:pos x="connsiteX1" y="connsiteY1"/>
              </a:cxn>
              <a:cxn ang="0">
                <a:pos x="connsiteX2" y="connsiteY2"/>
              </a:cxn>
              <a:cxn ang="0">
                <a:pos x="connsiteX3" y="connsiteY3"/>
              </a:cxn>
            </a:cxnLst>
            <a:rect l="l" t="t" r="r" b="b"/>
            <a:pathLst>
              <a:path w="363009" h="2091848">
                <a:moveTo>
                  <a:pt x="357835" y="0"/>
                </a:moveTo>
                <a:lnTo>
                  <a:pt x="0" y="1599924"/>
                </a:lnTo>
                <a:lnTo>
                  <a:pt x="5787" y="2091848"/>
                </a:lnTo>
                <a:lnTo>
                  <a:pt x="363009" y="1890695"/>
                </a:lnTo>
              </a:path>
            </a:pathLst>
          </a:cu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9052310" y="2088020"/>
            <a:ext cx="424539" cy="1558128"/>
          </a:xfrm>
          <a:custGeom>
            <a:avLst/>
            <a:gdLst>
              <a:gd name="connsiteX0" fmla="*/ 839165 w 839165"/>
              <a:gd name="connsiteY0" fmla="*/ 0 h 2505919"/>
              <a:gd name="connsiteX1" fmla="*/ 0 w 839165"/>
              <a:gd name="connsiteY1" fmla="*/ 1660967 h 2505919"/>
              <a:gd name="connsiteX2" fmla="*/ 5787 w 839165"/>
              <a:gd name="connsiteY2" fmla="*/ 2152891 h 2505919"/>
              <a:gd name="connsiteX3" fmla="*/ 839165 w 839165"/>
              <a:gd name="connsiteY3" fmla="*/ 2505919 h 2505919"/>
              <a:gd name="connsiteX4" fmla="*/ 839165 w 839165"/>
              <a:gd name="connsiteY4" fmla="*/ 2505919 h 2505919"/>
              <a:gd name="connsiteX5" fmla="*/ 839165 w 839165"/>
              <a:gd name="connsiteY5" fmla="*/ 2505919 h 2505919"/>
              <a:gd name="connsiteX6" fmla="*/ 839165 w 839165"/>
              <a:gd name="connsiteY6" fmla="*/ 2505919 h 2505919"/>
              <a:gd name="connsiteX0" fmla="*/ 839165 w 839165"/>
              <a:gd name="connsiteY0" fmla="*/ 0 h 2723089"/>
              <a:gd name="connsiteX1" fmla="*/ 0 w 839165"/>
              <a:gd name="connsiteY1" fmla="*/ 1878137 h 2723089"/>
              <a:gd name="connsiteX2" fmla="*/ 5787 w 839165"/>
              <a:gd name="connsiteY2" fmla="*/ 2370061 h 2723089"/>
              <a:gd name="connsiteX3" fmla="*/ 839165 w 839165"/>
              <a:gd name="connsiteY3" fmla="*/ 2723089 h 2723089"/>
              <a:gd name="connsiteX4" fmla="*/ 839165 w 839165"/>
              <a:gd name="connsiteY4" fmla="*/ 2723089 h 2723089"/>
              <a:gd name="connsiteX5" fmla="*/ 839165 w 839165"/>
              <a:gd name="connsiteY5" fmla="*/ 2723089 h 2723089"/>
              <a:gd name="connsiteX6" fmla="*/ 839165 w 839165"/>
              <a:gd name="connsiteY6" fmla="*/ 2723089 h 2723089"/>
              <a:gd name="connsiteX0" fmla="*/ 863879 w 863879"/>
              <a:gd name="connsiteY0" fmla="*/ 0 h 3093791"/>
              <a:gd name="connsiteX1" fmla="*/ 0 w 863879"/>
              <a:gd name="connsiteY1" fmla="*/ 2248839 h 3093791"/>
              <a:gd name="connsiteX2" fmla="*/ 5787 w 863879"/>
              <a:gd name="connsiteY2" fmla="*/ 2740763 h 3093791"/>
              <a:gd name="connsiteX3" fmla="*/ 839165 w 863879"/>
              <a:gd name="connsiteY3" fmla="*/ 3093791 h 3093791"/>
              <a:gd name="connsiteX4" fmla="*/ 839165 w 863879"/>
              <a:gd name="connsiteY4" fmla="*/ 3093791 h 3093791"/>
              <a:gd name="connsiteX5" fmla="*/ 839165 w 863879"/>
              <a:gd name="connsiteY5" fmla="*/ 3093791 h 3093791"/>
              <a:gd name="connsiteX6" fmla="*/ 839165 w 863879"/>
              <a:gd name="connsiteY6" fmla="*/ 3093791 h 3093791"/>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39165 w 863879"/>
              <a:gd name="connsiteY5" fmla="*/ 3093791 h 3431543"/>
              <a:gd name="connsiteX6" fmla="*/ 863878 w 863879"/>
              <a:gd name="connsiteY6"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63878 w 863879"/>
              <a:gd name="connsiteY5"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63878 w 863879"/>
              <a:gd name="connsiteY4"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63878 w 863879"/>
              <a:gd name="connsiteY3" fmla="*/ 3431543 h 3431543"/>
              <a:gd name="connsiteX0" fmla="*/ 736658 w 863878"/>
              <a:gd name="connsiteY0" fmla="*/ 0 h 2898805"/>
              <a:gd name="connsiteX1" fmla="*/ 0 w 863878"/>
              <a:gd name="connsiteY1" fmla="*/ 1716101 h 2898805"/>
              <a:gd name="connsiteX2" fmla="*/ 5787 w 863878"/>
              <a:gd name="connsiteY2" fmla="*/ 2208025 h 2898805"/>
              <a:gd name="connsiteX3" fmla="*/ 863878 w 863878"/>
              <a:gd name="connsiteY3" fmla="*/ 2898805 h 2898805"/>
              <a:gd name="connsiteX0" fmla="*/ 736658 w 736658"/>
              <a:gd name="connsiteY0" fmla="*/ 0 h 2208025"/>
              <a:gd name="connsiteX1" fmla="*/ 0 w 736658"/>
              <a:gd name="connsiteY1" fmla="*/ 1716101 h 2208025"/>
              <a:gd name="connsiteX2" fmla="*/ 5787 w 736658"/>
              <a:gd name="connsiteY2" fmla="*/ 2208025 h 2208025"/>
              <a:gd name="connsiteX3" fmla="*/ 712803 w 736658"/>
              <a:gd name="connsiteY3" fmla="*/ 1570937 h 2208025"/>
              <a:gd name="connsiteX0" fmla="*/ 736658 w 744609"/>
              <a:gd name="connsiteY0" fmla="*/ 0 h 2208025"/>
              <a:gd name="connsiteX1" fmla="*/ 0 w 744609"/>
              <a:gd name="connsiteY1" fmla="*/ 1716101 h 2208025"/>
              <a:gd name="connsiteX2" fmla="*/ 5787 w 744609"/>
              <a:gd name="connsiteY2" fmla="*/ 2208025 h 2208025"/>
              <a:gd name="connsiteX3" fmla="*/ 744609 w 744609"/>
              <a:gd name="connsiteY3" fmla="*/ 1896941 h 2208025"/>
              <a:gd name="connsiteX0" fmla="*/ 784366 w 784366"/>
              <a:gd name="connsiteY0" fmla="*/ 0 h 1786606"/>
              <a:gd name="connsiteX1" fmla="*/ 0 w 784366"/>
              <a:gd name="connsiteY1" fmla="*/ 1294682 h 1786606"/>
              <a:gd name="connsiteX2" fmla="*/ 5787 w 784366"/>
              <a:gd name="connsiteY2" fmla="*/ 1786606 h 1786606"/>
              <a:gd name="connsiteX3" fmla="*/ 744609 w 784366"/>
              <a:gd name="connsiteY3" fmla="*/ 1475522 h 1786606"/>
              <a:gd name="connsiteX0" fmla="*/ 800269 w 800269"/>
              <a:gd name="connsiteY0" fmla="*/ 0 h 1786606"/>
              <a:gd name="connsiteX1" fmla="*/ 0 w 800269"/>
              <a:gd name="connsiteY1" fmla="*/ 1246975 h 1786606"/>
              <a:gd name="connsiteX2" fmla="*/ 21690 w 800269"/>
              <a:gd name="connsiteY2" fmla="*/ 1786606 h 1786606"/>
              <a:gd name="connsiteX3" fmla="*/ 760512 w 800269"/>
              <a:gd name="connsiteY3" fmla="*/ 1475522 h 1786606"/>
              <a:gd name="connsiteX0" fmla="*/ 800269 w 800269"/>
              <a:gd name="connsiteY0" fmla="*/ 0 h 1683239"/>
              <a:gd name="connsiteX1" fmla="*/ 0 w 800269"/>
              <a:gd name="connsiteY1" fmla="*/ 1246975 h 1683239"/>
              <a:gd name="connsiteX2" fmla="*/ 21690 w 800269"/>
              <a:gd name="connsiteY2" fmla="*/ 1683239 h 1683239"/>
              <a:gd name="connsiteX3" fmla="*/ 760512 w 800269"/>
              <a:gd name="connsiteY3" fmla="*/ 1475522 h 1683239"/>
              <a:gd name="connsiteX0" fmla="*/ 800269 w 800269"/>
              <a:gd name="connsiteY0" fmla="*/ 0 h 1912844"/>
              <a:gd name="connsiteX1" fmla="*/ 0 w 800269"/>
              <a:gd name="connsiteY1" fmla="*/ 1246975 h 1912844"/>
              <a:gd name="connsiteX2" fmla="*/ 21690 w 800269"/>
              <a:gd name="connsiteY2" fmla="*/ 1683239 h 1912844"/>
              <a:gd name="connsiteX3" fmla="*/ 561729 w 800269"/>
              <a:gd name="connsiteY3" fmla="*/ 1912844 h 1912844"/>
              <a:gd name="connsiteX0" fmla="*/ 569682 w 569682"/>
              <a:gd name="connsiteY0" fmla="*/ 0 h 1507327"/>
              <a:gd name="connsiteX1" fmla="*/ 0 w 569682"/>
              <a:gd name="connsiteY1" fmla="*/ 841458 h 1507327"/>
              <a:gd name="connsiteX2" fmla="*/ 21690 w 569682"/>
              <a:gd name="connsiteY2" fmla="*/ 1277722 h 1507327"/>
              <a:gd name="connsiteX3" fmla="*/ 561729 w 569682"/>
              <a:gd name="connsiteY3" fmla="*/ 1507327 h 1507327"/>
              <a:gd name="connsiteX0" fmla="*/ 424539 w 561729"/>
              <a:gd name="connsiteY0" fmla="*/ 0 h 1536356"/>
              <a:gd name="connsiteX1" fmla="*/ 0 w 561729"/>
              <a:gd name="connsiteY1" fmla="*/ 870487 h 1536356"/>
              <a:gd name="connsiteX2" fmla="*/ 21690 w 561729"/>
              <a:gd name="connsiteY2" fmla="*/ 1306751 h 1536356"/>
              <a:gd name="connsiteX3" fmla="*/ 561729 w 561729"/>
              <a:gd name="connsiteY3" fmla="*/ 1536356 h 1536356"/>
              <a:gd name="connsiteX0" fmla="*/ 424539 w 424539"/>
              <a:gd name="connsiteY0" fmla="*/ 0 h 1558128"/>
              <a:gd name="connsiteX1" fmla="*/ 0 w 424539"/>
              <a:gd name="connsiteY1" fmla="*/ 870487 h 1558128"/>
              <a:gd name="connsiteX2" fmla="*/ 21690 w 424539"/>
              <a:gd name="connsiteY2" fmla="*/ 1306751 h 1558128"/>
              <a:gd name="connsiteX3" fmla="*/ 409329 w 424539"/>
              <a:gd name="connsiteY3" fmla="*/ 1558128 h 1558128"/>
            </a:gdLst>
            <a:ahLst/>
            <a:cxnLst>
              <a:cxn ang="0">
                <a:pos x="connsiteX0" y="connsiteY0"/>
              </a:cxn>
              <a:cxn ang="0">
                <a:pos x="connsiteX1" y="connsiteY1"/>
              </a:cxn>
              <a:cxn ang="0">
                <a:pos x="connsiteX2" y="connsiteY2"/>
              </a:cxn>
              <a:cxn ang="0">
                <a:pos x="connsiteX3" y="connsiteY3"/>
              </a:cxn>
            </a:cxnLst>
            <a:rect l="l" t="t" r="r" b="b"/>
            <a:pathLst>
              <a:path w="424539" h="1558128">
                <a:moveTo>
                  <a:pt x="424539" y="0"/>
                </a:moveTo>
                <a:lnTo>
                  <a:pt x="0" y="870487"/>
                </a:lnTo>
                <a:lnTo>
                  <a:pt x="21690" y="1306751"/>
                </a:lnTo>
                <a:lnTo>
                  <a:pt x="409329" y="1558128"/>
                </a:lnTo>
              </a:path>
            </a:pathLst>
          </a:cu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9071375" y="3778311"/>
            <a:ext cx="411728" cy="1138789"/>
          </a:xfrm>
          <a:custGeom>
            <a:avLst/>
            <a:gdLst>
              <a:gd name="connsiteX0" fmla="*/ 839165 w 839165"/>
              <a:gd name="connsiteY0" fmla="*/ 0 h 2505919"/>
              <a:gd name="connsiteX1" fmla="*/ 0 w 839165"/>
              <a:gd name="connsiteY1" fmla="*/ 1660967 h 2505919"/>
              <a:gd name="connsiteX2" fmla="*/ 5787 w 839165"/>
              <a:gd name="connsiteY2" fmla="*/ 2152891 h 2505919"/>
              <a:gd name="connsiteX3" fmla="*/ 839165 w 839165"/>
              <a:gd name="connsiteY3" fmla="*/ 2505919 h 2505919"/>
              <a:gd name="connsiteX4" fmla="*/ 839165 w 839165"/>
              <a:gd name="connsiteY4" fmla="*/ 2505919 h 2505919"/>
              <a:gd name="connsiteX5" fmla="*/ 839165 w 839165"/>
              <a:gd name="connsiteY5" fmla="*/ 2505919 h 2505919"/>
              <a:gd name="connsiteX6" fmla="*/ 839165 w 839165"/>
              <a:gd name="connsiteY6" fmla="*/ 2505919 h 2505919"/>
              <a:gd name="connsiteX0" fmla="*/ 839165 w 839165"/>
              <a:gd name="connsiteY0" fmla="*/ 0 h 2723089"/>
              <a:gd name="connsiteX1" fmla="*/ 0 w 839165"/>
              <a:gd name="connsiteY1" fmla="*/ 1878137 h 2723089"/>
              <a:gd name="connsiteX2" fmla="*/ 5787 w 839165"/>
              <a:gd name="connsiteY2" fmla="*/ 2370061 h 2723089"/>
              <a:gd name="connsiteX3" fmla="*/ 839165 w 839165"/>
              <a:gd name="connsiteY3" fmla="*/ 2723089 h 2723089"/>
              <a:gd name="connsiteX4" fmla="*/ 839165 w 839165"/>
              <a:gd name="connsiteY4" fmla="*/ 2723089 h 2723089"/>
              <a:gd name="connsiteX5" fmla="*/ 839165 w 839165"/>
              <a:gd name="connsiteY5" fmla="*/ 2723089 h 2723089"/>
              <a:gd name="connsiteX6" fmla="*/ 839165 w 839165"/>
              <a:gd name="connsiteY6" fmla="*/ 2723089 h 2723089"/>
              <a:gd name="connsiteX0" fmla="*/ 863879 w 863879"/>
              <a:gd name="connsiteY0" fmla="*/ 0 h 3093791"/>
              <a:gd name="connsiteX1" fmla="*/ 0 w 863879"/>
              <a:gd name="connsiteY1" fmla="*/ 2248839 h 3093791"/>
              <a:gd name="connsiteX2" fmla="*/ 5787 w 863879"/>
              <a:gd name="connsiteY2" fmla="*/ 2740763 h 3093791"/>
              <a:gd name="connsiteX3" fmla="*/ 839165 w 863879"/>
              <a:gd name="connsiteY3" fmla="*/ 3093791 h 3093791"/>
              <a:gd name="connsiteX4" fmla="*/ 839165 w 863879"/>
              <a:gd name="connsiteY4" fmla="*/ 3093791 h 3093791"/>
              <a:gd name="connsiteX5" fmla="*/ 839165 w 863879"/>
              <a:gd name="connsiteY5" fmla="*/ 3093791 h 3093791"/>
              <a:gd name="connsiteX6" fmla="*/ 839165 w 863879"/>
              <a:gd name="connsiteY6" fmla="*/ 3093791 h 3093791"/>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39165 w 863879"/>
              <a:gd name="connsiteY5" fmla="*/ 3093791 h 3431543"/>
              <a:gd name="connsiteX6" fmla="*/ 863878 w 863879"/>
              <a:gd name="connsiteY6"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63878 w 863879"/>
              <a:gd name="connsiteY5"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63878 w 863879"/>
              <a:gd name="connsiteY4"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63878 w 863879"/>
              <a:gd name="connsiteY3" fmla="*/ 3431543 h 3431543"/>
              <a:gd name="connsiteX0" fmla="*/ 736658 w 863878"/>
              <a:gd name="connsiteY0" fmla="*/ 0 h 2898805"/>
              <a:gd name="connsiteX1" fmla="*/ 0 w 863878"/>
              <a:gd name="connsiteY1" fmla="*/ 1716101 h 2898805"/>
              <a:gd name="connsiteX2" fmla="*/ 5787 w 863878"/>
              <a:gd name="connsiteY2" fmla="*/ 2208025 h 2898805"/>
              <a:gd name="connsiteX3" fmla="*/ 863878 w 863878"/>
              <a:gd name="connsiteY3" fmla="*/ 2898805 h 2898805"/>
              <a:gd name="connsiteX0" fmla="*/ 736658 w 736658"/>
              <a:gd name="connsiteY0" fmla="*/ 0 h 2208025"/>
              <a:gd name="connsiteX1" fmla="*/ 0 w 736658"/>
              <a:gd name="connsiteY1" fmla="*/ 1716101 h 2208025"/>
              <a:gd name="connsiteX2" fmla="*/ 5787 w 736658"/>
              <a:gd name="connsiteY2" fmla="*/ 2208025 h 2208025"/>
              <a:gd name="connsiteX3" fmla="*/ 712803 w 736658"/>
              <a:gd name="connsiteY3" fmla="*/ 1570937 h 2208025"/>
              <a:gd name="connsiteX0" fmla="*/ 736658 w 744609"/>
              <a:gd name="connsiteY0" fmla="*/ 0 h 2208025"/>
              <a:gd name="connsiteX1" fmla="*/ 0 w 744609"/>
              <a:gd name="connsiteY1" fmla="*/ 1716101 h 2208025"/>
              <a:gd name="connsiteX2" fmla="*/ 5787 w 744609"/>
              <a:gd name="connsiteY2" fmla="*/ 2208025 h 2208025"/>
              <a:gd name="connsiteX3" fmla="*/ 744609 w 744609"/>
              <a:gd name="connsiteY3" fmla="*/ 1896941 h 2208025"/>
              <a:gd name="connsiteX0" fmla="*/ 784366 w 784366"/>
              <a:gd name="connsiteY0" fmla="*/ 0 h 1786606"/>
              <a:gd name="connsiteX1" fmla="*/ 0 w 784366"/>
              <a:gd name="connsiteY1" fmla="*/ 1294682 h 1786606"/>
              <a:gd name="connsiteX2" fmla="*/ 5787 w 784366"/>
              <a:gd name="connsiteY2" fmla="*/ 1786606 h 1786606"/>
              <a:gd name="connsiteX3" fmla="*/ 744609 w 784366"/>
              <a:gd name="connsiteY3" fmla="*/ 1475522 h 1786606"/>
              <a:gd name="connsiteX0" fmla="*/ 784366 w 784366"/>
              <a:gd name="connsiteY0" fmla="*/ 0 h 1786606"/>
              <a:gd name="connsiteX1" fmla="*/ 0 w 784366"/>
              <a:gd name="connsiteY1" fmla="*/ 1294682 h 1786606"/>
              <a:gd name="connsiteX2" fmla="*/ 5787 w 784366"/>
              <a:gd name="connsiteY2" fmla="*/ 1786606 h 1786606"/>
              <a:gd name="connsiteX3" fmla="*/ 720755 w 784366"/>
              <a:gd name="connsiteY3" fmla="*/ 1722012 h 1786606"/>
              <a:gd name="connsiteX0" fmla="*/ 728707 w 728707"/>
              <a:gd name="connsiteY0" fmla="*/ 0 h 1325430"/>
              <a:gd name="connsiteX1" fmla="*/ 0 w 728707"/>
              <a:gd name="connsiteY1" fmla="*/ 833506 h 1325430"/>
              <a:gd name="connsiteX2" fmla="*/ 5787 w 728707"/>
              <a:gd name="connsiteY2" fmla="*/ 1325430 h 1325430"/>
              <a:gd name="connsiteX3" fmla="*/ 720755 w 728707"/>
              <a:gd name="connsiteY3" fmla="*/ 1260836 h 1325430"/>
              <a:gd name="connsiteX0" fmla="*/ 728707 w 728707"/>
              <a:gd name="connsiteY0" fmla="*/ 0 h 1260836"/>
              <a:gd name="connsiteX1" fmla="*/ 0 w 728707"/>
              <a:gd name="connsiteY1" fmla="*/ 833506 h 1260836"/>
              <a:gd name="connsiteX2" fmla="*/ 5787 w 728707"/>
              <a:gd name="connsiteY2" fmla="*/ 1198209 h 1260836"/>
              <a:gd name="connsiteX3" fmla="*/ 720755 w 728707"/>
              <a:gd name="connsiteY3" fmla="*/ 1260836 h 1260836"/>
              <a:gd name="connsiteX0" fmla="*/ 736658 w 736658"/>
              <a:gd name="connsiteY0" fmla="*/ 0 h 1260836"/>
              <a:gd name="connsiteX1" fmla="*/ 0 w 736658"/>
              <a:gd name="connsiteY1" fmla="*/ 777847 h 1260836"/>
              <a:gd name="connsiteX2" fmla="*/ 13738 w 736658"/>
              <a:gd name="connsiteY2" fmla="*/ 1198209 h 1260836"/>
              <a:gd name="connsiteX3" fmla="*/ 728706 w 736658"/>
              <a:gd name="connsiteY3" fmla="*/ 1260836 h 1260836"/>
              <a:gd name="connsiteX0" fmla="*/ 506070 w 728706"/>
              <a:gd name="connsiteY0" fmla="*/ 0 h 791709"/>
              <a:gd name="connsiteX1" fmla="*/ 0 w 728706"/>
              <a:gd name="connsiteY1" fmla="*/ 308720 h 791709"/>
              <a:gd name="connsiteX2" fmla="*/ 13738 w 728706"/>
              <a:gd name="connsiteY2" fmla="*/ 729082 h 791709"/>
              <a:gd name="connsiteX3" fmla="*/ 728706 w 728706"/>
              <a:gd name="connsiteY3" fmla="*/ 791709 h 791709"/>
              <a:gd name="connsiteX0" fmla="*/ 506070 w 529923"/>
              <a:gd name="connsiteY0" fmla="*/ 0 h 1109761"/>
              <a:gd name="connsiteX1" fmla="*/ 0 w 529923"/>
              <a:gd name="connsiteY1" fmla="*/ 308720 h 1109761"/>
              <a:gd name="connsiteX2" fmla="*/ 13738 w 529923"/>
              <a:gd name="connsiteY2" fmla="*/ 729082 h 1109761"/>
              <a:gd name="connsiteX3" fmla="*/ 529923 w 529923"/>
              <a:gd name="connsiteY3" fmla="*/ 1109761 h 1109761"/>
              <a:gd name="connsiteX0" fmla="*/ 411728 w 529923"/>
              <a:gd name="connsiteY0" fmla="*/ 0 h 1153303"/>
              <a:gd name="connsiteX1" fmla="*/ 0 w 529923"/>
              <a:gd name="connsiteY1" fmla="*/ 352262 h 1153303"/>
              <a:gd name="connsiteX2" fmla="*/ 13738 w 529923"/>
              <a:gd name="connsiteY2" fmla="*/ 772624 h 1153303"/>
              <a:gd name="connsiteX3" fmla="*/ 529923 w 529923"/>
              <a:gd name="connsiteY3" fmla="*/ 1153303 h 1153303"/>
              <a:gd name="connsiteX0" fmla="*/ 411728 w 411728"/>
              <a:gd name="connsiteY0" fmla="*/ 0 h 1138789"/>
              <a:gd name="connsiteX1" fmla="*/ 0 w 411728"/>
              <a:gd name="connsiteY1" fmla="*/ 352262 h 1138789"/>
              <a:gd name="connsiteX2" fmla="*/ 13738 w 411728"/>
              <a:gd name="connsiteY2" fmla="*/ 772624 h 1138789"/>
              <a:gd name="connsiteX3" fmla="*/ 392038 w 411728"/>
              <a:gd name="connsiteY3" fmla="*/ 1138789 h 1138789"/>
            </a:gdLst>
            <a:ahLst/>
            <a:cxnLst>
              <a:cxn ang="0">
                <a:pos x="connsiteX0" y="connsiteY0"/>
              </a:cxn>
              <a:cxn ang="0">
                <a:pos x="connsiteX1" y="connsiteY1"/>
              </a:cxn>
              <a:cxn ang="0">
                <a:pos x="connsiteX2" y="connsiteY2"/>
              </a:cxn>
              <a:cxn ang="0">
                <a:pos x="connsiteX3" y="connsiteY3"/>
              </a:cxn>
            </a:cxnLst>
            <a:rect l="l" t="t" r="r" b="b"/>
            <a:pathLst>
              <a:path w="411728" h="1138789">
                <a:moveTo>
                  <a:pt x="411728" y="0"/>
                </a:moveTo>
                <a:lnTo>
                  <a:pt x="0" y="352262"/>
                </a:lnTo>
                <a:lnTo>
                  <a:pt x="13738" y="772624"/>
                </a:lnTo>
                <a:lnTo>
                  <a:pt x="392038" y="1138789"/>
                </a:lnTo>
              </a:path>
            </a:pathLst>
          </a:custGeom>
          <a:solidFill>
            <a:srgbClr val="FFC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9072348" y="5054972"/>
            <a:ext cx="445695" cy="1570245"/>
          </a:xfrm>
          <a:custGeom>
            <a:avLst/>
            <a:gdLst>
              <a:gd name="connsiteX0" fmla="*/ 839165 w 839165"/>
              <a:gd name="connsiteY0" fmla="*/ 0 h 2505919"/>
              <a:gd name="connsiteX1" fmla="*/ 0 w 839165"/>
              <a:gd name="connsiteY1" fmla="*/ 1660967 h 2505919"/>
              <a:gd name="connsiteX2" fmla="*/ 5787 w 839165"/>
              <a:gd name="connsiteY2" fmla="*/ 2152891 h 2505919"/>
              <a:gd name="connsiteX3" fmla="*/ 839165 w 839165"/>
              <a:gd name="connsiteY3" fmla="*/ 2505919 h 2505919"/>
              <a:gd name="connsiteX4" fmla="*/ 839165 w 839165"/>
              <a:gd name="connsiteY4" fmla="*/ 2505919 h 2505919"/>
              <a:gd name="connsiteX5" fmla="*/ 839165 w 839165"/>
              <a:gd name="connsiteY5" fmla="*/ 2505919 h 2505919"/>
              <a:gd name="connsiteX6" fmla="*/ 839165 w 839165"/>
              <a:gd name="connsiteY6" fmla="*/ 2505919 h 2505919"/>
              <a:gd name="connsiteX0" fmla="*/ 839165 w 839165"/>
              <a:gd name="connsiteY0" fmla="*/ 0 h 2723089"/>
              <a:gd name="connsiteX1" fmla="*/ 0 w 839165"/>
              <a:gd name="connsiteY1" fmla="*/ 1878137 h 2723089"/>
              <a:gd name="connsiteX2" fmla="*/ 5787 w 839165"/>
              <a:gd name="connsiteY2" fmla="*/ 2370061 h 2723089"/>
              <a:gd name="connsiteX3" fmla="*/ 839165 w 839165"/>
              <a:gd name="connsiteY3" fmla="*/ 2723089 h 2723089"/>
              <a:gd name="connsiteX4" fmla="*/ 839165 w 839165"/>
              <a:gd name="connsiteY4" fmla="*/ 2723089 h 2723089"/>
              <a:gd name="connsiteX5" fmla="*/ 839165 w 839165"/>
              <a:gd name="connsiteY5" fmla="*/ 2723089 h 2723089"/>
              <a:gd name="connsiteX6" fmla="*/ 839165 w 839165"/>
              <a:gd name="connsiteY6" fmla="*/ 2723089 h 2723089"/>
              <a:gd name="connsiteX0" fmla="*/ 863879 w 863879"/>
              <a:gd name="connsiteY0" fmla="*/ 0 h 3093791"/>
              <a:gd name="connsiteX1" fmla="*/ 0 w 863879"/>
              <a:gd name="connsiteY1" fmla="*/ 2248839 h 3093791"/>
              <a:gd name="connsiteX2" fmla="*/ 5787 w 863879"/>
              <a:gd name="connsiteY2" fmla="*/ 2740763 h 3093791"/>
              <a:gd name="connsiteX3" fmla="*/ 839165 w 863879"/>
              <a:gd name="connsiteY3" fmla="*/ 3093791 h 3093791"/>
              <a:gd name="connsiteX4" fmla="*/ 839165 w 863879"/>
              <a:gd name="connsiteY4" fmla="*/ 3093791 h 3093791"/>
              <a:gd name="connsiteX5" fmla="*/ 839165 w 863879"/>
              <a:gd name="connsiteY5" fmla="*/ 3093791 h 3093791"/>
              <a:gd name="connsiteX6" fmla="*/ 839165 w 863879"/>
              <a:gd name="connsiteY6" fmla="*/ 3093791 h 3093791"/>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39165 w 863879"/>
              <a:gd name="connsiteY5" fmla="*/ 3093791 h 3431543"/>
              <a:gd name="connsiteX6" fmla="*/ 863878 w 863879"/>
              <a:gd name="connsiteY6"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63878 w 863879"/>
              <a:gd name="connsiteY5"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63878 w 863879"/>
              <a:gd name="connsiteY4"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63878 w 863879"/>
              <a:gd name="connsiteY3" fmla="*/ 3431543 h 3431543"/>
              <a:gd name="connsiteX0" fmla="*/ 736658 w 863878"/>
              <a:gd name="connsiteY0" fmla="*/ 0 h 2898805"/>
              <a:gd name="connsiteX1" fmla="*/ 0 w 863878"/>
              <a:gd name="connsiteY1" fmla="*/ 1716101 h 2898805"/>
              <a:gd name="connsiteX2" fmla="*/ 5787 w 863878"/>
              <a:gd name="connsiteY2" fmla="*/ 2208025 h 2898805"/>
              <a:gd name="connsiteX3" fmla="*/ 863878 w 863878"/>
              <a:gd name="connsiteY3" fmla="*/ 2898805 h 2898805"/>
              <a:gd name="connsiteX0" fmla="*/ 736658 w 736658"/>
              <a:gd name="connsiteY0" fmla="*/ 0 h 2208025"/>
              <a:gd name="connsiteX1" fmla="*/ 0 w 736658"/>
              <a:gd name="connsiteY1" fmla="*/ 1716101 h 2208025"/>
              <a:gd name="connsiteX2" fmla="*/ 5787 w 736658"/>
              <a:gd name="connsiteY2" fmla="*/ 2208025 h 2208025"/>
              <a:gd name="connsiteX3" fmla="*/ 712803 w 736658"/>
              <a:gd name="connsiteY3" fmla="*/ 1570937 h 2208025"/>
              <a:gd name="connsiteX0" fmla="*/ 736658 w 744609"/>
              <a:gd name="connsiteY0" fmla="*/ 0 h 2208025"/>
              <a:gd name="connsiteX1" fmla="*/ 0 w 744609"/>
              <a:gd name="connsiteY1" fmla="*/ 1716101 h 2208025"/>
              <a:gd name="connsiteX2" fmla="*/ 5787 w 744609"/>
              <a:gd name="connsiteY2" fmla="*/ 2208025 h 2208025"/>
              <a:gd name="connsiteX3" fmla="*/ 744609 w 744609"/>
              <a:gd name="connsiteY3" fmla="*/ 1896941 h 2208025"/>
              <a:gd name="connsiteX0" fmla="*/ 784366 w 784366"/>
              <a:gd name="connsiteY0" fmla="*/ 0 h 1786606"/>
              <a:gd name="connsiteX1" fmla="*/ 0 w 784366"/>
              <a:gd name="connsiteY1" fmla="*/ 1294682 h 1786606"/>
              <a:gd name="connsiteX2" fmla="*/ 5787 w 784366"/>
              <a:gd name="connsiteY2" fmla="*/ 1786606 h 1786606"/>
              <a:gd name="connsiteX3" fmla="*/ 744609 w 784366"/>
              <a:gd name="connsiteY3" fmla="*/ 1475522 h 1786606"/>
              <a:gd name="connsiteX0" fmla="*/ 784366 w 784366"/>
              <a:gd name="connsiteY0" fmla="*/ 0 h 1786606"/>
              <a:gd name="connsiteX1" fmla="*/ 0 w 784366"/>
              <a:gd name="connsiteY1" fmla="*/ 1294682 h 1786606"/>
              <a:gd name="connsiteX2" fmla="*/ 5787 w 784366"/>
              <a:gd name="connsiteY2" fmla="*/ 1786606 h 1786606"/>
              <a:gd name="connsiteX3" fmla="*/ 720755 w 784366"/>
              <a:gd name="connsiteY3" fmla="*/ 1722012 h 1786606"/>
              <a:gd name="connsiteX0" fmla="*/ 728707 w 728707"/>
              <a:gd name="connsiteY0" fmla="*/ 0 h 1325430"/>
              <a:gd name="connsiteX1" fmla="*/ 0 w 728707"/>
              <a:gd name="connsiteY1" fmla="*/ 833506 h 1325430"/>
              <a:gd name="connsiteX2" fmla="*/ 5787 w 728707"/>
              <a:gd name="connsiteY2" fmla="*/ 1325430 h 1325430"/>
              <a:gd name="connsiteX3" fmla="*/ 720755 w 728707"/>
              <a:gd name="connsiteY3" fmla="*/ 1260836 h 1325430"/>
              <a:gd name="connsiteX0" fmla="*/ 728707 w 784365"/>
              <a:gd name="connsiteY0" fmla="*/ 0 h 1753817"/>
              <a:gd name="connsiteX1" fmla="*/ 0 w 784365"/>
              <a:gd name="connsiteY1" fmla="*/ 833506 h 1753817"/>
              <a:gd name="connsiteX2" fmla="*/ 5787 w 784365"/>
              <a:gd name="connsiteY2" fmla="*/ 1325430 h 1753817"/>
              <a:gd name="connsiteX3" fmla="*/ 784365 w 784365"/>
              <a:gd name="connsiteY3" fmla="*/ 1753817 h 1753817"/>
              <a:gd name="connsiteX0" fmla="*/ 776414 w 784365"/>
              <a:gd name="connsiteY0" fmla="*/ 0 h 1380106"/>
              <a:gd name="connsiteX1" fmla="*/ 0 w 784365"/>
              <a:gd name="connsiteY1" fmla="*/ 459795 h 1380106"/>
              <a:gd name="connsiteX2" fmla="*/ 5787 w 784365"/>
              <a:gd name="connsiteY2" fmla="*/ 951719 h 1380106"/>
              <a:gd name="connsiteX3" fmla="*/ 784365 w 784365"/>
              <a:gd name="connsiteY3" fmla="*/ 1380106 h 1380106"/>
              <a:gd name="connsiteX0" fmla="*/ 728706 w 784365"/>
              <a:gd name="connsiteY0" fmla="*/ 0 h 1396009"/>
              <a:gd name="connsiteX1" fmla="*/ 0 w 784365"/>
              <a:gd name="connsiteY1" fmla="*/ 475698 h 1396009"/>
              <a:gd name="connsiteX2" fmla="*/ 5787 w 784365"/>
              <a:gd name="connsiteY2" fmla="*/ 967622 h 1396009"/>
              <a:gd name="connsiteX3" fmla="*/ 784365 w 784365"/>
              <a:gd name="connsiteY3" fmla="*/ 1396009 h 1396009"/>
              <a:gd name="connsiteX0" fmla="*/ 704852 w 784365"/>
              <a:gd name="connsiteY0" fmla="*/ 0 h 1427814"/>
              <a:gd name="connsiteX1" fmla="*/ 0 w 784365"/>
              <a:gd name="connsiteY1" fmla="*/ 507503 h 1427814"/>
              <a:gd name="connsiteX2" fmla="*/ 5787 w 784365"/>
              <a:gd name="connsiteY2" fmla="*/ 999427 h 1427814"/>
              <a:gd name="connsiteX3" fmla="*/ 784365 w 784365"/>
              <a:gd name="connsiteY3" fmla="*/ 1427814 h 1427814"/>
              <a:gd name="connsiteX0" fmla="*/ 704852 w 744608"/>
              <a:gd name="connsiteY0" fmla="*/ 0 h 1451668"/>
              <a:gd name="connsiteX1" fmla="*/ 0 w 744608"/>
              <a:gd name="connsiteY1" fmla="*/ 507503 h 1451668"/>
              <a:gd name="connsiteX2" fmla="*/ 5787 w 744608"/>
              <a:gd name="connsiteY2" fmla="*/ 999427 h 1451668"/>
              <a:gd name="connsiteX3" fmla="*/ 744608 w 744608"/>
              <a:gd name="connsiteY3" fmla="*/ 1451668 h 1451668"/>
              <a:gd name="connsiteX0" fmla="*/ 768463 w 768463"/>
              <a:gd name="connsiteY0" fmla="*/ 0 h 1435766"/>
              <a:gd name="connsiteX1" fmla="*/ 0 w 768463"/>
              <a:gd name="connsiteY1" fmla="*/ 491601 h 1435766"/>
              <a:gd name="connsiteX2" fmla="*/ 5787 w 768463"/>
              <a:gd name="connsiteY2" fmla="*/ 983525 h 1435766"/>
              <a:gd name="connsiteX3" fmla="*/ 744608 w 768463"/>
              <a:gd name="connsiteY3" fmla="*/ 1435766 h 1435766"/>
              <a:gd name="connsiteX0" fmla="*/ 778578 w 778578"/>
              <a:gd name="connsiteY0" fmla="*/ 0 h 1435766"/>
              <a:gd name="connsiteX1" fmla="*/ 10115 w 778578"/>
              <a:gd name="connsiteY1" fmla="*/ 491601 h 1435766"/>
              <a:gd name="connsiteX2" fmla="*/ 0 w 778578"/>
              <a:gd name="connsiteY2" fmla="*/ 896061 h 1435766"/>
              <a:gd name="connsiteX3" fmla="*/ 754723 w 778578"/>
              <a:gd name="connsiteY3" fmla="*/ 1435766 h 1435766"/>
              <a:gd name="connsiteX0" fmla="*/ 500282 w 754723"/>
              <a:gd name="connsiteY0" fmla="*/ 0 h 1205179"/>
              <a:gd name="connsiteX1" fmla="*/ 10115 w 754723"/>
              <a:gd name="connsiteY1" fmla="*/ 261014 h 1205179"/>
              <a:gd name="connsiteX2" fmla="*/ 0 w 754723"/>
              <a:gd name="connsiteY2" fmla="*/ 665474 h 1205179"/>
              <a:gd name="connsiteX3" fmla="*/ 754723 w 754723"/>
              <a:gd name="connsiteY3" fmla="*/ 1205179 h 1205179"/>
              <a:gd name="connsiteX0" fmla="*/ 500282 w 540038"/>
              <a:gd name="connsiteY0" fmla="*/ 0 h 1523232"/>
              <a:gd name="connsiteX1" fmla="*/ 10115 w 540038"/>
              <a:gd name="connsiteY1" fmla="*/ 261014 h 1523232"/>
              <a:gd name="connsiteX2" fmla="*/ 0 w 540038"/>
              <a:gd name="connsiteY2" fmla="*/ 665474 h 1523232"/>
              <a:gd name="connsiteX3" fmla="*/ 540038 w 540038"/>
              <a:gd name="connsiteY3" fmla="*/ 1523232 h 1523232"/>
              <a:gd name="connsiteX0" fmla="*/ 555941 w 555941"/>
              <a:gd name="connsiteY0" fmla="*/ 0 h 1562988"/>
              <a:gd name="connsiteX1" fmla="*/ 10115 w 555941"/>
              <a:gd name="connsiteY1" fmla="*/ 300770 h 1562988"/>
              <a:gd name="connsiteX2" fmla="*/ 0 w 555941"/>
              <a:gd name="connsiteY2" fmla="*/ 705230 h 1562988"/>
              <a:gd name="connsiteX3" fmla="*/ 540038 w 555941"/>
              <a:gd name="connsiteY3" fmla="*/ 1562988 h 1562988"/>
              <a:gd name="connsiteX0" fmla="*/ 389027 w 540038"/>
              <a:gd name="connsiteY0" fmla="*/ 0 h 1562988"/>
              <a:gd name="connsiteX1" fmla="*/ 10115 w 540038"/>
              <a:gd name="connsiteY1" fmla="*/ 300770 h 1562988"/>
              <a:gd name="connsiteX2" fmla="*/ 0 w 540038"/>
              <a:gd name="connsiteY2" fmla="*/ 705230 h 1562988"/>
              <a:gd name="connsiteX3" fmla="*/ 540038 w 540038"/>
              <a:gd name="connsiteY3" fmla="*/ 1562988 h 1562988"/>
              <a:gd name="connsiteX0" fmla="*/ 389027 w 445695"/>
              <a:gd name="connsiteY0" fmla="*/ 0 h 1570245"/>
              <a:gd name="connsiteX1" fmla="*/ 10115 w 445695"/>
              <a:gd name="connsiteY1" fmla="*/ 300770 h 1570245"/>
              <a:gd name="connsiteX2" fmla="*/ 0 w 445695"/>
              <a:gd name="connsiteY2" fmla="*/ 705230 h 1570245"/>
              <a:gd name="connsiteX3" fmla="*/ 445695 w 445695"/>
              <a:gd name="connsiteY3" fmla="*/ 1570245 h 1570245"/>
            </a:gdLst>
            <a:ahLst/>
            <a:cxnLst>
              <a:cxn ang="0">
                <a:pos x="connsiteX0" y="connsiteY0"/>
              </a:cxn>
              <a:cxn ang="0">
                <a:pos x="connsiteX1" y="connsiteY1"/>
              </a:cxn>
              <a:cxn ang="0">
                <a:pos x="connsiteX2" y="connsiteY2"/>
              </a:cxn>
              <a:cxn ang="0">
                <a:pos x="connsiteX3" y="connsiteY3"/>
              </a:cxn>
            </a:cxnLst>
            <a:rect l="l" t="t" r="r" b="b"/>
            <a:pathLst>
              <a:path w="445695" h="1570245">
                <a:moveTo>
                  <a:pt x="389027" y="0"/>
                </a:moveTo>
                <a:lnTo>
                  <a:pt x="10115" y="300770"/>
                </a:lnTo>
                <a:lnTo>
                  <a:pt x="0" y="705230"/>
                </a:lnTo>
                <a:lnTo>
                  <a:pt x="445695" y="1570245"/>
                </a:lnTo>
              </a:path>
            </a:pathLst>
          </a:cu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9492590" y="5068530"/>
            <a:ext cx="2329732" cy="1566185"/>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27588" y="75832"/>
            <a:ext cx="5777024" cy="1039185"/>
            <a:chOff x="5457313" y="380211"/>
            <a:chExt cx="6592920" cy="1185950"/>
          </a:xfrm>
        </p:grpSpPr>
        <p:sp>
          <p:nvSpPr>
            <p:cNvPr id="45" name="Rectangle 44"/>
            <p:cNvSpPr/>
            <p:nvPr/>
          </p:nvSpPr>
          <p:spPr>
            <a:xfrm>
              <a:off x="6287386" y="522014"/>
              <a:ext cx="5762847" cy="964019"/>
            </a:xfrm>
            <a:prstGeom prst="rect">
              <a:avLst/>
            </a:prstGeom>
            <a:solidFill>
              <a:srgbClr val="7DD2EE"/>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p:cNvGrpSpPr/>
            <p:nvPr/>
          </p:nvGrpSpPr>
          <p:grpSpPr>
            <a:xfrm>
              <a:off x="5457313" y="380211"/>
              <a:ext cx="1171214" cy="1185950"/>
              <a:chOff x="5457313" y="971071"/>
              <a:chExt cx="1171214" cy="1185950"/>
            </a:xfrm>
          </p:grpSpPr>
          <p:sp>
            <p:nvSpPr>
              <p:cNvPr id="48" name="Oval 47"/>
              <p:cNvSpPr/>
              <p:nvPr/>
            </p:nvSpPr>
            <p:spPr>
              <a:xfrm>
                <a:off x="5476702" y="1032744"/>
                <a:ext cx="1124277" cy="1124277"/>
              </a:xfrm>
              <a:prstGeom prst="ellipse">
                <a:avLst/>
              </a:prstGeom>
              <a:solidFill>
                <a:srgbClr val="7DD2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9" name="Picture 48"/>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15870" b="83041" l="21717" r="78676">
                            <a14:foregroundMark x1="63158" y1="25087" x2="63158" y2="25087"/>
                            <a14:foregroundMark x1="61988" y1="65854" x2="61988" y2="65854"/>
                            <a14:foregroundMark x1="42105" y1="65505" x2="42105" y2="65505"/>
                          </a14:backgroundRemoval>
                        </a14:imgEffect>
                      </a14:imgLayer>
                    </a14:imgProps>
                  </a:ext>
                  <a:ext uri="{28A0092B-C50C-407E-A947-70E740481C1C}">
                    <a14:useLocalDpi xmlns:a14="http://schemas.microsoft.com/office/drawing/2010/main"/>
                  </a:ext>
                </a:extLst>
              </a:blip>
              <a:srcRect l="14597" t="7473" r="14204" b="8563"/>
              <a:stretch/>
            </p:blipFill>
            <p:spPr>
              <a:xfrm>
                <a:off x="5457313" y="971071"/>
                <a:ext cx="1171214" cy="1159077"/>
              </a:xfrm>
              <a:prstGeom prst="rect">
                <a:avLst/>
              </a:prstGeom>
              <a:ln>
                <a:noFill/>
              </a:ln>
            </p:spPr>
          </p:pic>
        </p:grpSp>
        <p:sp>
          <p:nvSpPr>
            <p:cNvPr id="47" name="TextBox 46"/>
            <p:cNvSpPr txBox="1"/>
            <p:nvPr/>
          </p:nvSpPr>
          <p:spPr>
            <a:xfrm>
              <a:off x="6728512" y="773189"/>
              <a:ext cx="5221735" cy="526867"/>
            </a:xfrm>
            <a:prstGeom prst="rect">
              <a:avLst/>
            </a:prstGeom>
            <a:noFill/>
            <a:ln>
              <a:noFill/>
            </a:ln>
          </p:spPr>
          <p:txBody>
            <a:bodyPr wrap="square" rtlCol="0">
              <a:spAutoFit/>
            </a:bodyPr>
            <a:lstStyle/>
            <a:p>
              <a:r>
                <a:rPr lang="en-US" sz="2400" b="1" dirty="0" smtClean="0"/>
                <a:t>Pillar 1. Safe Learning Facilities</a:t>
              </a:r>
              <a:endParaRPr lang="en-US" sz="2400" b="1" dirty="0"/>
            </a:p>
          </p:txBody>
        </p:sp>
      </p:grpSp>
    </p:spTree>
    <p:extLst>
      <p:ext uri="{BB962C8B-B14F-4D97-AF65-F5344CB8AC3E}">
        <p14:creationId xmlns:p14="http://schemas.microsoft.com/office/powerpoint/2010/main" val="3892813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A49D4-7080-451D-93E3-146DB4A9024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25" name="Footer Placeholder 3"/>
          <p:cNvSpPr txBox="1">
            <a:spLocks/>
          </p:cNvSpPr>
          <p:nvPr/>
        </p:nvSpPr>
        <p:spPr>
          <a:xfrm>
            <a:off x="1228" y="698317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t>Paci-Green, 2016, Nepal school retrofit assessment                       </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aphicFrame>
        <p:nvGraphicFramePr>
          <p:cNvPr id="26" name="Table 25"/>
          <p:cNvGraphicFramePr>
            <a:graphicFrameLocks noGrp="1"/>
          </p:cNvGraphicFramePr>
          <p:nvPr>
            <p:extLst>
              <p:ext uri="{D42A27DB-BD31-4B8C-83A1-F6EECF244321}">
                <p14:modId xmlns:p14="http://schemas.microsoft.com/office/powerpoint/2010/main" val="4242533208"/>
              </p:ext>
            </p:extLst>
          </p:nvPr>
        </p:nvGraphicFramePr>
        <p:xfrm>
          <a:off x="375684" y="1190848"/>
          <a:ext cx="8686800" cy="5334336"/>
        </p:xfrm>
        <a:graphic>
          <a:graphicData uri="http://schemas.openxmlformats.org/drawingml/2006/table">
            <a:tbl>
              <a:tblPr firstRow="1" firstCol="1" bandRow="1">
                <a:tableStyleId>{5C22544A-7EE6-4342-B048-85BDC9FD1C3A}</a:tableStyleId>
              </a:tblPr>
              <a:tblGrid>
                <a:gridCol w="680634">
                  <a:extLst>
                    <a:ext uri="{9D8B030D-6E8A-4147-A177-3AD203B41FA5}">
                      <a16:colId xmlns:a16="http://schemas.microsoft.com/office/drawing/2014/main" val="1973161427"/>
                    </a:ext>
                  </a:extLst>
                </a:gridCol>
                <a:gridCol w="5019324">
                  <a:extLst>
                    <a:ext uri="{9D8B030D-6E8A-4147-A177-3AD203B41FA5}">
                      <a16:colId xmlns:a16="http://schemas.microsoft.com/office/drawing/2014/main" val="3385359270"/>
                    </a:ext>
                  </a:extLst>
                </a:gridCol>
                <a:gridCol w="2986842">
                  <a:extLst>
                    <a:ext uri="{9D8B030D-6E8A-4147-A177-3AD203B41FA5}">
                      <a16:colId xmlns:a16="http://schemas.microsoft.com/office/drawing/2014/main" val="1040293419"/>
                    </a:ext>
                  </a:extLst>
                </a:gridCol>
              </a:tblGrid>
              <a:tr h="559380">
                <a:tc>
                  <a:txBody>
                    <a:bodyPr/>
                    <a:lstStyle/>
                    <a:p>
                      <a:pPr marL="0" marR="0">
                        <a:lnSpc>
                          <a:spcPct val="107000"/>
                        </a:lnSpc>
                        <a:spcBef>
                          <a:spcPts val="0"/>
                        </a:spcBef>
                        <a:spcAft>
                          <a:spcPts val="800"/>
                        </a:spcAft>
                      </a:pPr>
                      <a:r>
                        <a:rPr lang="en-US" sz="2000" dirty="0" smtClean="0">
                          <a:effectLst/>
                        </a:rPr>
                        <a:t>Dist.</a:t>
                      </a:r>
                      <a:endParaRPr lang="en-US" sz="20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2000" dirty="0" smtClean="0">
                          <a:solidFill>
                            <a:schemeClr val="tx1"/>
                          </a:solidFill>
                          <a:effectLst/>
                        </a:rPr>
                        <a:t>Construction Process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36830" marR="36830" marT="36830" marB="36830" anchor="b">
                    <a:solidFill>
                      <a:srgbClr val="47B3AC"/>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2000" dirty="0" smtClean="0">
                          <a:solidFill>
                            <a:schemeClr val="tx1"/>
                          </a:solidFill>
                          <a:effectLst/>
                        </a:rPr>
                        <a:t>Building damage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36830" marR="36830" marT="36830" marB="36830" anchor="b">
                    <a:solidFill>
                      <a:srgbClr val="47B3AC"/>
                    </a:solidFill>
                  </a:tcPr>
                </a:tc>
                <a:extLst>
                  <a:ext uri="{0D108BD9-81ED-4DB2-BD59-A6C34878D82A}">
                    <a16:rowId xmlns:a16="http://schemas.microsoft.com/office/drawing/2014/main" val="2119540522"/>
                  </a:ext>
                </a:extLst>
              </a:tr>
              <a:tr h="397913">
                <a:tc rowSpan="3">
                  <a:txBody>
                    <a:bodyPr/>
                    <a:lstStyle/>
                    <a:p>
                      <a:pPr marL="71755" marR="71755" algn="ctr">
                        <a:lnSpc>
                          <a:spcPct val="107000"/>
                        </a:lnSpc>
                        <a:spcBef>
                          <a:spcPts val="0"/>
                        </a:spcBef>
                        <a:spcAft>
                          <a:spcPts val="800"/>
                        </a:spcAft>
                      </a:pPr>
                      <a:r>
                        <a:rPr lang="en-US" sz="1400" dirty="0" err="1">
                          <a:effectLst/>
                        </a:rPr>
                        <a:t>Bhaktapur</a:t>
                      </a:r>
                      <a:r>
                        <a:rPr lang="en-US" sz="1400" dirty="0">
                          <a:effectLst/>
                        </a:rPr>
                        <a:t> </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Moderate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FFC305"/>
                    </a:solidFill>
                  </a:tcPr>
                </a:tc>
                <a:extLst>
                  <a:ext uri="{0D108BD9-81ED-4DB2-BD59-A6C34878D82A}">
                    <a16:rowId xmlns:a16="http://schemas.microsoft.com/office/drawing/2014/main" val="2349815417"/>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47B3AC"/>
                    </a:solidFill>
                  </a:tcPr>
                </a:tc>
                <a:extLst>
                  <a:ext uri="{0D108BD9-81ED-4DB2-BD59-A6C34878D82A}">
                    <a16:rowId xmlns:a16="http://schemas.microsoft.com/office/drawing/2014/main" val="3051998859"/>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1"/>
                    </a:solidFill>
                  </a:tcPr>
                </a:tc>
                <a:extLst>
                  <a:ext uri="{0D108BD9-81ED-4DB2-BD59-A6C34878D82A}">
                    <a16:rowId xmlns:a16="http://schemas.microsoft.com/office/drawing/2014/main" val="3103386697"/>
                  </a:ext>
                </a:extLst>
              </a:tr>
              <a:tr h="397913">
                <a:tc rowSpan="3">
                  <a:txBody>
                    <a:bodyPr/>
                    <a:lstStyle/>
                    <a:p>
                      <a:pPr marL="71755" marR="71755" algn="ctr">
                        <a:lnSpc>
                          <a:spcPct val="107000"/>
                        </a:lnSpc>
                        <a:spcBef>
                          <a:spcPts val="0"/>
                        </a:spcBef>
                        <a:spcAft>
                          <a:spcPts val="800"/>
                        </a:spcAft>
                      </a:pPr>
                      <a:r>
                        <a:rPr lang="en-US" sz="1400" dirty="0">
                          <a:effectLst/>
                        </a:rPr>
                        <a:t>Kathmandu</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Moderate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FFC305"/>
                    </a:solidFill>
                  </a:tcPr>
                </a:tc>
                <a:extLst>
                  <a:ext uri="{0D108BD9-81ED-4DB2-BD59-A6C34878D82A}">
                    <a16:rowId xmlns:a16="http://schemas.microsoft.com/office/drawing/2014/main" val="3904407920"/>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47B3AC"/>
                    </a:solidFill>
                  </a:tcPr>
                </a:tc>
                <a:extLst>
                  <a:ext uri="{0D108BD9-81ED-4DB2-BD59-A6C34878D82A}">
                    <a16:rowId xmlns:a16="http://schemas.microsoft.com/office/drawing/2014/main" val="3121336939"/>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1"/>
                    </a:solidFill>
                  </a:tcPr>
                </a:tc>
                <a:extLst>
                  <a:ext uri="{0D108BD9-81ED-4DB2-BD59-A6C34878D82A}">
                    <a16:rowId xmlns:a16="http://schemas.microsoft.com/office/drawing/2014/main" val="664269605"/>
                  </a:ext>
                </a:extLst>
              </a:tr>
              <a:tr h="397913">
                <a:tc rowSpan="3">
                  <a:txBody>
                    <a:bodyPr/>
                    <a:lstStyle/>
                    <a:p>
                      <a:pPr marL="71755" marR="71755" algn="ctr">
                        <a:lnSpc>
                          <a:spcPct val="107000"/>
                        </a:lnSpc>
                        <a:spcBef>
                          <a:spcPts val="0"/>
                        </a:spcBef>
                        <a:spcAft>
                          <a:spcPts val="800"/>
                        </a:spcAft>
                      </a:pPr>
                      <a:r>
                        <a:rPr lang="en-US" sz="1400" dirty="0" err="1">
                          <a:effectLst/>
                        </a:rPr>
                        <a:t>Rasuwa</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Moderate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FFC305"/>
                    </a:solidFill>
                  </a:tcPr>
                </a:tc>
                <a:extLst>
                  <a:ext uri="{0D108BD9-81ED-4DB2-BD59-A6C34878D82A}">
                    <a16:rowId xmlns:a16="http://schemas.microsoft.com/office/drawing/2014/main" val="3966558480"/>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Collapse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5">
                        <a:lumMod val="60000"/>
                        <a:lumOff val="40000"/>
                      </a:schemeClr>
                    </a:solidFill>
                  </a:tcPr>
                </a:tc>
                <a:extLst>
                  <a:ext uri="{0D108BD9-81ED-4DB2-BD59-A6C34878D82A}">
                    <a16:rowId xmlns:a16="http://schemas.microsoft.com/office/drawing/2014/main" val="1106693116"/>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baseline="0" dirty="0" smtClean="0">
                          <a:solidFill>
                            <a:schemeClr val="bg1"/>
                          </a:solidFill>
                          <a:effectLst/>
                          <a:latin typeface="+mn-lt"/>
                          <a:ea typeface="+mn-ea"/>
                          <a:cs typeface="+mn-cs"/>
                        </a:rPr>
                        <a:t>None</a:t>
                      </a:r>
                    </a:p>
                  </a:txBody>
                  <a:tcPr marL="36830" marR="36830" marT="36830" marB="36830" anchor="ctr">
                    <a:solidFill>
                      <a:schemeClr val="accent1"/>
                    </a:solidFill>
                  </a:tcPr>
                </a:tc>
                <a:extLst>
                  <a:ext uri="{0D108BD9-81ED-4DB2-BD59-A6C34878D82A}">
                    <a16:rowId xmlns:a16="http://schemas.microsoft.com/office/drawing/2014/main" val="1907963568"/>
                  </a:ext>
                </a:extLst>
              </a:tr>
              <a:tr h="397913">
                <a:tc rowSpan="3">
                  <a:txBody>
                    <a:bodyPr/>
                    <a:lstStyle/>
                    <a:p>
                      <a:pPr marL="71755" marR="71755" algn="ctr">
                        <a:lnSpc>
                          <a:spcPct val="107000"/>
                        </a:lnSpc>
                        <a:spcBef>
                          <a:spcPts val="0"/>
                        </a:spcBef>
                        <a:spcAft>
                          <a:spcPts val="800"/>
                        </a:spcAft>
                      </a:pPr>
                      <a:r>
                        <a:rPr lang="en-US" sz="1400" dirty="0" err="1" smtClean="0">
                          <a:effectLst/>
                        </a:rPr>
                        <a:t>Sind’chowk</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Collapse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5">
                        <a:lumMod val="60000"/>
                        <a:lumOff val="40000"/>
                      </a:schemeClr>
                    </a:solidFill>
                  </a:tcPr>
                </a:tc>
                <a:extLst>
                  <a:ext uri="{0D108BD9-81ED-4DB2-BD59-A6C34878D82A}">
                    <a16:rowId xmlns:a16="http://schemas.microsoft.com/office/drawing/2014/main" val="2139178550"/>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Collapse</a:t>
                      </a:r>
                    </a:p>
                  </a:txBody>
                  <a:tcPr marL="36830" marR="36830" marT="36830" marB="36830" anchor="ctr">
                    <a:solidFill>
                      <a:schemeClr val="accent5">
                        <a:lumMod val="60000"/>
                        <a:lumOff val="40000"/>
                      </a:schemeClr>
                    </a:solidFill>
                  </a:tcPr>
                </a:tc>
                <a:extLst>
                  <a:ext uri="{0D108BD9-81ED-4DB2-BD59-A6C34878D82A}">
                    <a16:rowId xmlns:a16="http://schemas.microsoft.com/office/drawing/2014/main" val="2086485211"/>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baseline="0" dirty="0" smtClean="0">
                          <a:solidFill>
                            <a:schemeClr val="bg1"/>
                          </a:solidFill>
                          <a:effectLst/>
                          <a:latin typeface="+mn-lt"/>
                          <a:ea typeface="+mn-ea"/>
                          <a:cs typeface="+mn-cs"/>
                        </a:rPr>
                        <a:t>None</a:t>
                      </a:r>
                    </a:p>
                  </a:txBody>
                  <a:tcPr marL="36830" marR="36830" marT="36830" marB="36830" anchor="ctr">
                    <a:solidFill>
                      <a:schemeClr val="accent1"/>
                    </a:solidFill>
                  </a:tcPr>
                </a:tc>
                <a:extLst>
                  <a:ext uri="{0D108BD9-81ED-4DB2-BD59-A6C34878D82A}">
                    <a16:rowId xmlns:a16="http://schemas.microsoft.com/office/drawing/2014/main" val="3572307461"/>
                  </a:ext>
                </a:extLst>
              </a:tr>
            </a:tbl>
          </a:graphicData>
        </a:graphic>
      </p:graphicFrame>
      <p:sp>
        <p:nvSpPr>
          <p:cNvPr id="33" name="Rectangle 32"/>
          <p:cNvSpPr/>
          <p:nvPr/>
        </p:nvSpPr>
        <p:spPr>
          <a:xfrm>
            <a:off x="2787534" y="8325294"/>
            <a:ext cx="5092279" cy="514123"/>
          </a:xfrm>
          <a:prstGeom prst="rect">
            <a:avLst/>
          </a:prstGeom>
          <a:solidFill>
            <a:schemeClr val="tx1">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1073888" y="1750843"/>
            <a:ext cx="7985054"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3257" y="2562446"/>
            <a:ext cx="7985054"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73888" y="2959238"/>
            <a:ext cx="7985054"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3888" y="3753467"/>
            <a:ext cx="7985054"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73888" y="4150083"/>
            <a:ext cx="7985054"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73888" y="4944312"/>
            <a:ext cx="7985054"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73888" y="5336955"/>
            <a:ext cx="7985054"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73888" y="6131184"/>
            <a:ext cx="7985054"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61578" y="1922298"/>
            <a:ext cx="2171258" cy="1447506"/>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61578" y="159029"/>
            <a:ext cx="2171258" cy="1590533"/>
          </a:xfrm>
          <a:prstGeom prst="rect">
            <a:avLst/>
          </a:prstGeom>
          <a:ln>
            <a:noFill/>
          </a:ln>
          <a:effectLst>
            <a:outerShdw blurRad="292100" dist="139700" dir="2700000" algn="tl" rotWithShape="0">
              <a:srgbClr val="333333">
                <a:alpha val="65000"/>
              </a:srgbClr>
            </a:outerShdw>
          </a:effectLst>
        </p:spPr>
      </p:pic>
      <p:sp>
        <p:nvSpPr>
          <p:cNvPr id="21" name="Freeform 20"/>
          <p:cNvSpPr/>
          <p:nvPr/>
        </p:nvSpPr>
        <p:spPr>
          <a:xfrm>
            <a:off x="9024883" y="177788"/>
            <a:ext cx="649337" cy="2335245"/>
          </a:xfrm>
          <a:custGeom>
            <a:avLst/>
            <a:gdLst>
              <a:gd name="connsiteX0" fmla="*/ 839165 w 839165"/>
              <a:gd name="connsiteY0" fmla="*/ 0 h 2505919"/>
              <a:gd name="connsiteX1" fmla="*/ 0 w 839165"/>
              <a:gd name="connsiteY1" fmla="*/ 1660967 h 2505919"/>
              <a:gd name="connsiteX2" fmla="*/ 5787 w 839165"/>
              <a:gd name="connsiteY2" fmla="*/ 2152891 h 2505919"/>
              <a:gd name="connsiteX3" fmla="*/ 839165 w 839165"/>
              <a:gd name="connsiteY3" fmla="*/ 2505919 h 2505919"/>
              <a:gd name="connsiteX4" fmla="*/ 839165 w 839165"/>
              <a:gd name="connsiteY4" fmla="*/ 2505919 h 2505919"/>
              <a:gd name="connsiteX5" fmla="*/ 839165 w 839165"/>
              <a:gd name="connsiteY5" fmla="*/ 2505919 h 2505919"/>
              <a:gd name="connsiteX6" fmla="*/ 839165 w 839165"/>
              <a:gd name="connsiteY6" fmla="*/ 2505919 h 2505919"/>
              <a:gd name="connsiteX0" fmla="*/ 839165 w 839165"/>
              <a:gd name="connsiteY0" fmla="*/ 0 h 2723089"/>
              <a:gd name="connsiteX1" fmla="*/ 0 w 839165"/>
              <a:gd name="connsiteY1" fmla="*/ 1878137 h 2723089"/>
              <a:gd name="connsiteX2" fmla="*/ 5787 w 839165"/>
              <a:gd name="connsiteY2" fmla="*/ 2370061 h 2723089"/>
              <a:gd name="connsiteX3" fmla="*/ 839165 w 839165"/>
              <a:gd name="connsiteY3" fmla="*/ 2723089 h 2723089"/>
              <a:gd name="connsiteX4" fmla="*/ 839165 w 839165"/>
              <a:gd name="connsiteY4" fmla="*/ 2723089 h 2723089"/>
              <a:gd name="connsiteX5" fmla="*/ 839165 w 839165"/>
              <a:gd name="connsiteY5" fmla="*/ 2723089 h 2723089"/>
              <a:gd name="connsiteX6" fmla="*/ 839165 w 839165"/>
              <a:gd name="connsiteY6" fmla="*/ 2723089 h 2723089"/>
              <a:gd name="connsiteX0" fmla="*/ 863879 w 863879"/>
              <a:gd name="connsiteY0" fmla="*/ 0 h 3093791"/>
              <a:gd name="connsiteX1" fmla="*/ 0 w 863879"/>
              <a:gd name="connsiteY1" fmla="*/ 2248839 h 3093791"/>
              <a:gd name="connsiteX2" fmla="*/ 5787 w 863879"/>
              <a:gd name="connsiteY2" fmla="*/ 2740763 h 3093791"/>
              <a:gd name="connsiteX3" fmla="*/ 839165 w 863879"/>
              <a:gd name="connsiteY3" fmla="*/ 3093791 h 3093791"/>
              <a:gd name="connsiteX4" fmla="*/ 839165 w 863879"/>
              <a:gd name="connsiteY4" fmla="*/ 3093791 h 3093791"/>
              <a:gd name="connsiteX5" fmla="*/ 839165 w 863879"/>
              <a:gd name="connsiteY5" fmla="*/ 3093791 h 3093791"/>
              <a:gd name="connsiteX6" fmla="*/ 839165 w 863879"/>
              <a:gd name="connsiteY6" fmla="*/ 3093791 h 3093791"/>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39165 w 863879"/>
              <a:gd name="connsiteY5" fmla="*/ 3093791 h 3431543"/>
              <a:gd name="connsiteX6" fmla="*/ 863878 w 863879"/>
              <a:gd name="connsiteY6"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63878 w 863879"/>
              <a:gd name="connsiteY5"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63878 w 863879"/>
              <a:gd name="connsiteY4"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63878 w 863879"/>
              <a:gd name="connsiteY3" fmla="*/ 3431543 h 3431543"/>
              <a:gd name="connsiteX0" fmla="*/ 736658 w 863878"/>
              <a:gd name="connsiteY0" fmla="*/ 0 h 2898805"/>
              <a:gd name="connsiteX1" fmla="*/ 0 w 863878"/>
              <a:gd name="connsiteY1" fmla="*/ 1716101 h 2898805"/>
              <a:gd name="connsiteX2" fmla="*/ 5787 w 863878"/>
              <a:gd name="connsiteY2" fmla="*/ 2208025 h 2898805"/>
              <a:gd name="connsiteX3" fmla="*/ 863878 w 863878"/>
              <a:gd name="connsiteY3" fmla="*/ 2898805 h 2898805"/>
              <a:gd name="connsiteX0" fmla="*/ 736658 w 736658"/>
              <a:gd name="connsiteY0" fmla="*/ 0 h 2208025"/>
              <a:gd name="connsiteX1" fmla="*/ 0 w 736658"/>
              <a:gd name="connsiteY1" fmla="*/ 1716101 h 2208025"/>
              <a:gd name="connsiteX2" fmla="*/ 5787 w 736658"/>
              <a:gd name="connsiteY2" fmla="*/ 2208025 h 2208025"/>
              <a:gd name="connsiteX3" fmla="*/ 712803 w 736658"/>
              <a:gd name="connsiteY3" fmla="*/ 1570937 h 2208025"/>
              <a:gd name="connsiteX0" fmla="*/ 736658 w 752560"/>
              <a:gd name="connsiteY0" fmla="*/ 0 h 2208025"/>
              <a:gd name="connsiteX1" fmla="*/ 0 w 752560"/>
              <a:gd name="connsiteY1" fmla="*/ 1716101 h 2208025"/>
              <a:gd name="connsiteX2" fmla="*/ 5787 w 752560"/>
              <a:gd name="connsiteY2" fmla="*/ 2208025 h 2208025"/>
              <a:gd name="connsiteX3" fmla="*/ 752560 w 752560"/>
              <a:gd name="connsiteY3" fmla="*/ 1435765 h 2208025"/>
              <a:gd name="connsiteX0" fmla="*/ 776415 w 776415"/>
              <a:gd name="connsiteY0" fmla="*/ 0 h 2335245"/>
              <a:gd name="connsiteX1" fmla="*/ 0 w 776415"/>
              <a:gd name="connsiteY1" fmla="*/ 1843321 h 2335245"/>
              <a:gd name="connsiteX2" fmla="*/ 5787 w 776415"/>
              <a:gd name="connsiteY2" fmla="*/ 2335245 h 2335245"/>
              <a:gd name="connsiteX3" fmla="*/ 752560 w 776415"/>
              <a:gd name="connsiteY3" fmla="*/ 1562985 h 2335245"/>
              <a:gd name="connsiteX0" fmla="*/ 784367 w 784367"/>
              <a:gd name="connsiteY0" fmla="*/ 0 h 2335245"/>
              <a:gd name="connsiteX1" fmla="*/ 0 w 784367"/>
              <a:gd name="connsiteY1" fmla="*/ 1938737 h 2335245"/>
              <a:gd name="connsiteX2" fmla="*/ 13739 w 784367"/>
              <a:gd name="connsiteY2" fmla="*/ 2335245 h 2335245"/>
              <a:gd name="connsiteX3" fmla="*/ 760512 w 784367"/>
              <a:gd name="connsiteY3" fmla="*/ 1562985 h 2335245"/>
              <a:gd name="connsiteX0" fmla="*/ 818335 w 818335"/>
              <a:gd name="connsiteY0" fmla="*/ 0 h 2335245"/>
              <a:gd name="connsiteX1" fmla="*/ 33968 w 818335"/>
              <a:gd name="connsiteY1" fmla="*/ 1938737 h 2335245"/>
              <a:gd name="connsiteX2" fmla="*/ 0 w 818335"/>
              <a:gd name="connsiteY2" fmla="*/ 2335245 h 2335245"/>
              <a:gd name="connsiteX3" fmla="*/ 794480 w 818335"/>
              <a:gd name="connsiteY3" fmla="*/ 1562985 h 2335245"/>
              <a:gd name="connsiteX0" fmla="*/ 600621 w 794480"/>
              <a:gd name="connsiteY0" fmla="*/ 0 h 2335245"/>
              <a:gd name="connsiteX1" fmla="*/ 33968 w 794480"/>
              <a:gd name="connsiteY1" fmla="*/ 1938737 h 2335245"/>
              <a:gd name="connsiteX2" fmla="*/ 0 w 794480"/>
              <a:gd name="connsiteY2" fmla="*/ 2335245 h 2335245"/>
              <a:gd name="connsiteX3" fmla="*/ 794480 w 794480"/>
              <a:gd name="connsiteY3" fmla="*/ 1562985 h 2335245"/>
              <a:gd name="connsiteX0" fmla="*/ 600621 w 649337"/>
              <a:gd name="connsiteY0" fmla="*/ 0 h 2335245"/>
              <a:gd name="connsiteX1" fmla="*/ 33968 w 649337"/>
              <a:gd name="connsiteY1" fmla="*/ 1938737 h 2335245"/>
              <a:gd name="connsiteX2" fmla="*/ 0 w 649337"/>
              <a:gd name="connsiteY2" fmla="*/ 2335245 h 2335245"/>
              <a:gd name="connsiteX3" fmla="*/ 649337 w 649337"/>
              <a:gd name="connsiteY3" fmla="*/ 1541214 h 2335245"/>
            </a:gdLst>
            <a:ahLst/>
            <a:cxnLst>
              <a:cxn ang="0">
                <a:pos x="connsiteX0" y="connsiteY0"/>
              </a:cxn>
              <a:cxn ang="0">
                <a:pos x="connsiteX1" y="connsiteY1"/>
              </a:cxn>
              <a:cxn ang="0">
                <a:pos x="connsiteX2" y="connsiteY2"/>
              </a:cxn>
              <a:cxn ang="0">
                <a:pos x="connsiteX3" y="connsiteY3"/>
              </a:cxn>
            </a:cxnLst>
            <a:rect l="l" t="t" r="r" b="b"/>
            <a:pathLst>
              <a:path w="649337" h="2335245">
                <a:moveTo>
                  <a:pt x="600621" y="0"/>
                </a:moveTo>
                <a:lnTo>
                  <a:pt x="33968" y="1938737"/>
                </a:lnTo>
                <a:lnTo>
                  <a:pt x="0" y="2335245"/>
                </a:lnTo>
                <a:lnTo>
                  <a:pt x="649337" y="1541214"/>
                </a:lnTo>
              </a:path>
            </a:pathLst>
          </a:custGeom>
          <a:solidFill>
            <a:srgbClr val="47B3A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042197" y="1963199"/>
            <a:ext cx="626873" cy="1813236"/>
          </a:xfrm>
          <a:custGeom>
            <a:avLst/>
            <a:gdLst>
              <a:gd name="connsiteX0" fmla="*/ 839165 w 839165"/>
              <a:gd name="connsiteY0" fmla="*/ 0 h 2505919"/>
              <a:gd name="connsiteX1" fmla="*/ 0 w 839165"/>
              <a:gd name="connsiteY1" fmla="*/ 1660967 h 2505919"/>
              <a:gd name="connsiteX2" fmla="*/ 5787 w 839165"/>
              <a:gd name="connsiteY2" fmla="*/ 2152891 h 2505919"/>
              <a:gd name="connsiteX3" fmla="*/ 839165 w 839165"/>
              <a:gd name="connsiteY3" fmla="*/ 2505919 h 2505919"/>
              <a:gd name="connsiteX4" fmla="*/ 839165 w 839165"/>
              <a:gd name="connsiteY4" fmla="*/ 2505919 h 2505919"/>
              <a:gd name="connsiteX5" fmla="*/ 839165 w 839165"/>
              <a:gd name="connsiteY5" fmla="*/ 2505919 h 2505919"/>
              <a:gd name="connsiteX6" fmla="*/ 839165 w 839165"/>
              <a:gd name="connsiteY6" fmla="*/ 2505919 h 2505919"/>
              <a:gd name="connsiteX0" fmla="*/ 839165 w 839165"/>
              <a:gd name="connsiteY0" fmla="*/ 0 h 2723089"/>
              <a:gd name="connsiteX1" fmla="*/ 0 w 839165"/>
              <a:gd name="connsiteY1" fmla="*/ 1878137 h 2723089"/>
              <a:gd name="connsiteX2" fmla="*/ 5787 w 839165"/>
              <a:gd name="connsiteY2" fmla="*/ 2370061 h 2723089"/>
              <a:gd name="connsiteX3" fmla="*/ 839165 w 839165"/>
              <a:gd name="connsiteY3" fmla="*/ 2723089 h 2723089"/>
              <a:gd name="connsiteX4" fmla="*/ 839165 w 839165"/>
              <a:gd name="connsiteY4" fmla="*/ 2723089 h 2723089"/>
              <a:gd name="connsiteX5" fmla="*/ 839165 w 839165"/>
              <a:gd name="connsiteY5" fmla="*/ 2723089 h 2723089"/>
              <a:gd name="connsiteX6" fmla="*/ 839165 w 839165"/>
              <a:gd name="connsiteY6" fmla="*/ 2723089 h 2723089"/>
              <a:gd name="connsiteX0" fmla="*/ 863879 w 863879"/>
              <a:gd name="connsiteY0" fmla="*/ 0 h 3093791"/>
              <a:gd name="connsiteX1" fmla="*/ 0 w 863879"/>
              <a:gd name="connsiteY1" fmla="*/ 2248839 h 3093791"/>
              <a:gd name="connsiteX2" fmla="*/ 5787 w 863879"/>
              <a:gd name="connsiteY2" fmla="*/ 2740763 h 3093791"/>
              <a:gd name="connsiteX3" fmla="*/ 839165 w 863879"/>
              <a:gd name="connsiteY3" fmla="*/ 3093791 h 3093791"/>
              <a:gd name="connsiteX4" fmla="*/ 839165 w 863879"/>
              <a:gd name="connsiteY4" fmla="*/ 3093791 h 3093791"/>
              <a:gd name="connsiteX5" fmla="*/ 839165 w 863879"/>
              <a:gd name="connsiteY5" fmla="*/ 3093791 h 3093791"/>
              <a:gd name="connsiteX6" fmla="*/ 839165 w 863879"/>
              <a:gd name="connsiteY6" fmla="*/ 3093791 h 3093791"/>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39165 w 863879"/>
              <a:gd name="connsiteY5" fmla="*/ 3093791 h 3431543"/>
              <a:gd name="connsiteX6" fmla="*/ 863878 w 863879"/>
              <a:gd name="connsiteY6"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63878 w 863879"/>
              <a:gd name="connsiteY5"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63878 w 863879"/>
              <a:gd name="connsiteY4"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63878 w 863879"/>
              <a:gd name="connsiteY3" fmla="*/ 3431543 h 3431543"/>
              <a:gd name="connsiteX0" fmla="*/ 736658 w 863878"/>
              <a:gd name="connsiteY0" fmla="*/ 0 h 2898805"/>
              <a:gd name="connsiteX1" fmla="*/ 0 w 863878"/>
              <a:gd name="connsiteY1" fmla="*/ 1716101 h 2898805"/>
              <a:gd name="connsiteX2" fmla="*/ 5787 w 863878"/>
              <a:gd name="connsiteY2" fmla="*/ 2208025 h 2898805"/>
              <a:gd name="connsiteX3" fmla="*/ 863878 w 863878"/>
              <a:gd name="connsiteY3" fmla="*/ 2898805 h 2898805"/>
              <a:gd name="connsiteX0" fmla="*/ 736658 w 736658"/>
              <a:gd name="connsiteY0" fmla="*/ 0 h 2208025"/>
              <a:gd name="connsiteX1" fmla="*/ 0 w 736658"/>
              <a:gd name="connsiteY1" fmla="*/ 1716101 h 2208025"/>
              <a:gd name="connsiteX2" fmla="*/ 5787 w 736658"/>
              <a:gd name="connsiteY2" fmla="*/ 2208025 h 2208025"/>
              <a:gd name="connsiteX3" fmla="*/ 712803 w 736658"/>
              <a:gd name="connsiteY3" fmla="*/ 1570937 h 2208025"/>
              <a:gd name="connsiteX0" fmla="*/ 736658 w 744609"/>
              <a:gd name="connsiteY0" fmla="*/ 0 h 2208025"/>
              <a:gd name="connsiteX1" fmla="*/ 0 w 744609"/>
              <a:gd name="connsiteY1" fmla="*/ 1716101 h 2208025"/>
              <a:gd name="connsiteX2" fmla="*/ 5787 w 744609"/>
              <a:gd name="connsiteY2" fmla="*/ 2208025 h 2208025"/>
              <a:gd name="connsiteX3" fmla="*/ 744609 w 744609"/>
              <a:gd name="connsiteY3" fmla="*/ 1896941 h 2208025"/>
              <a:gd name="connsiteX0" fmla="*/ 784366 w 784366"/>
              <a:gd name="connsiteY0" fmla="*/ 0 h 1786606"/>
              <a:gd name="connsiteX1" fmla="*/ 0 w 784366"/>
              <a:gd name="connsiteY1" fmla="*/ 1294682 h 1786606"/>
              <a:gd name="connsiteX2" fmla="*/ 5787 w 784366"/>
              <a:gd name="connsiteY2" fmla="*/ 1786606 h 1786606"/>
              <a:gd name="connsiteX3" fmla="*/ 744609 w 784366"/>
              <a:gd name="connsiteY3" fmla="*/ 1475522 h 1786606"/>
              <a:gd name="connsiteX0" fmla="*/ 784366 w 784366"/>
              <a:gd name="connsiteY0" fmla="*/ 0 h 1730947"/>
              <a:gd name="connsiteX1" fmla="*/ 0 w 784366"/>
              <a:gd name="connsiteY1" fmla="*/ 1294682 h 1730947"/>
              <a:gd name="connsiteX2" fmla="*/ 13738 w 784366"/>
              <a:gd name="connsiteY2" fmla="*/ 1730947 h 1730947"/>
              <a:gd name="connsiteX3" fmla="*/ 744609 w 784366"/>
              <a:gd name="connsiteY3" fmla="*/ 1475522 h 1730947"/>
              <a:gd name="connsiteX0" fmla="*/ 770628 w 770628"/>
              <a:gd name="connsiteY0" fmla="*/ 0 h 1730947"/>
              <a:gd name="connsiteX1" fmla="*/ 10116 w 770628"/>
              <a:gd name="connsiteY1" fmla="*/ 1310585 h 1730947"/>
              <a:gd name="connsiteX2" fmla="*/ 0 w 770628"/>
              <a:gd name="connsiteY2" fmla="*/ 1730947 h 1730947"/>
              <a:gd name="connsiteX3" fmla="*/ 730871 w 770628"/>
              <a:gd name="connsiteY3" fmla="*/ 1475522 h 1730947"/>
              <a:gd name="connsiteX0" fmla="*/ 786531 w 786531"/>
              <a:gd name="connsiteY0" fmla="*/ 0 h 1842265"/>
              <a:gd name="connsiteX1" fmla="*/ 10116 w 786531"/>
              <a:gd name="connsiteY1" fmla="*/ 1421903 h 1842265"/>
              <a:gd name="connsiteX2" fmla="*/ 0 w 786531"/>
              <a:gd name="connsiteY2" fmla="*/ 1842265 h 1842265"/>
              <a:gd name="connsiteX3" fmla="*/ 730871 w 786531"/>
              <a:gd name="connsiteY3" fmla="*/ 1586840 h 1842265"/>
              <a:gd name="connsiteX0" fmla="*/ 786531 w 786531"/>
              <a:gd name="connsiteY0" fmla="*/ 0 h 1842265"/>
              <a:gd name="connsiteX1" fmla="*/ 10116 w 786531"/>
              <a:gd name="connsiteY1" fmla="*/ 1421903 h 1842265"/>
              <a:gd name="connsiteX2" fmla="*/ 0 w 786531"/>
              <a:gd name="connsiteY2" fmla="*/ 1842265 h 1842265"/>
              <a:gd name="connsiteX3" fmla="*/ 746774 w 786531"/>
              <a:gd name="connsiteY3" fmla="*/ 1475522 h 1842265"/>
              <a:gd name="connsiteX0" fmla="*/ 626873 w 746774"/>
              <a:gd name="connsiteY0" fmla="*/ 0 h 1813236"/>
              <a:gd name="connsiteX1" fmla="*/ 10116 w 746774"/>
              <a:gd name="connsiteY1" fmla="*/ 1392874 h 1813236"/>
              <a:gd name="connsiteX2" fmla="*/ 0 w 746774"/>
              <a:gd name="connsiteY2" fmla="*/ 1813236 h 1813236"/>
              <a:gd name="connsiteX3" fmla="*/ 746774 w 746774"/>
              <a:gd name="connsiteY3" fmla="*/ 1446493 h 1813236"/>
              <a:gd name="connsiteX0" fmla="*/ 626873 w 626873"/>
              <a:gd name="connsiteY0" fmla="*/ 0 h 1813236"/>
              <a:gd name="connsiteX1" fmla="*/ 10116 w 626873"/>
              <a:gd name="connsiteY1" fmla="*/ 1392874 h 1813236"/>
              <a:gd name="connsiteX2" fmla="*/ 0 w 626873"/>
              <a:gd name="connsiteY2" fmla="*/ 1813236 h 1813236"/>
              <a:gd name="connsiteX3" fmla="*/ 594374 w 626873"/>
              <a:gd name="connsiteY3" fmla="*/ 1388436 h 1813236"/>
            </a:gdLst>
            <a:ahLst/>
            <a:cxnLst>
              <a:cxn ang="0">
                <a:pos x="connsiteX0" y="connsiteY0"/>
              </a:cxn>
              <a:cxn ang="0">
                <a:pos x="connsiteX1" y="connsiteY1"/>
              </a:cxn>
              <a:cxn ang="0">
                <a:pos x="connsiteX2" y="connsiteY2"/>
              </a:cxn>
              <a:cxn ang="0">
                <a:pos x="connsiteX3" y="connsiteY3"/>
              </a:cxn>
            </a:cxnLst>
            <a:rect l="l" t="t" r="r" b="b"/>
            <a:pathLst>
              <a:path w="626873" h="1813236">
                <a:moveTo>
                  <a:pt x="626873" y="0"/>
                </a:moveTo>
                <a:lnTo>
                  <a:pt x="10116" y="1392874"/>
                </a:lnTo>
                <a:lnTo>
                  <a:pt x="0" y="1813236"/>
                </a:lnTo>
                <a:lnTo>
                  <a:pt x="594374" y="1388436"/>
                </a:lnTo>
              </a:path>
            </a:pathLst>
          </a:custGeom>
          <a:solidFill>
            <a:srgbClr val="47B3A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9045357" y="3581232"/>
            <a:ext cx="622013" cy="1367268"/>
          </a:xfrm>
          <a:custGeom>
            <a:avLst/>
            <a:gdLst>
              <a:gd name="connsiteX0" fmla="*/ 839165 w 839165"/>
              <a:gd name="connsiteY0" fmla="*/ 0 h 2505919"/>
              <a:gd name="connsiteX1" fmla="*/ 0 w 839165"/>
              <a:gd name="connsiteY1" fmla="*/ 1660967 h 2505919"/>
              <a:gd name="connsiteX2" fmla="*/ 5787 w 839165"/>
              <a:gd name="connsiteY2" fmla="*/ 2152891 h 2505919"/>
              <a:gd name="connsiteX3" fmla="*/ 839165 w 839165"/>
              <a:gd name="connsiteY3" fmla="*/ 2505919 h 2505919"/>
              <a:gd name="connsiteX4" fmla="*/ 839165 w 839165"/>
              <a:gd name="connsiteY4" fmla="*/ 2505919 h 2505919"/>
              <a:gd name="connsiteX5" fmla="*/ 839165 w 839165"/>
              <a:gd name="connsiteY5" fmla="*/ 2505919 h 2505919"/>
              <a:gd name="connsiteX6" fmla="*/ 839165 w 839165"/>
              <a:gd name="connsiteY6" fmla="*/ 2505919 h 2505919"/>
              <a:gd name="connsiteX0" fmla="*/ 839165 w 839165"/>
              <a:gd name="connsiteY0" fmla="*/ 0 h 2723089"/>
              <a:gd name="connsiteX1" fmla="*/ 0 w 839165"/>
              <a:gd name="connsiteY1" fmla="*/ 1878137 h 2723089"/>
              <a:gd name="connsiteX2" fmla="*/ 5787 w 839165"/>
              <a:gd name="connsiteY2" fmla="*/ 2370061 h 2723089"/>
              <a:gd name="connsiteX3" fmla="*/ 839165 w 839165"/>
              <a:gd name="connsiteY3" fmla="*/ 2723089 h 2723089"/>
              <a:gd name="connsiteX4" fmla="*/ 839165 w 839165"/>
              <a:gd name="connsiteY4" fmla="*/ 2723089 h 2723089"/>
              <a:gd name="connsiteX5" fmla="*/ 839165 w 839165"/>
              <a:gd name="connsiteY5" fmla="*/ 2723089 h 2723089"/>
              <a:gd name="connsiteX6" fmla="*/ 839165 w 839165"/>
              <a:gd name="connsiteY6" fmla="*/ 2723089 h 2723089"/>
              <a:gd name="connsiteX0" fmla="*/ 863879 w 863879"/>
              <a:gd name="connsiteY0" fmla="*/ 0 h 3093791"/>
              <a:gd name="connsiteX1" fmla="*/ 0 w 863879"/>
              <a:gd name="connsiteY1" fmla="*/ 2248839 h 3093791"/>
              <a:gd name="connsiteX2" fmla="*/ 5787 w 863879"/>
              <a:gd name="connsiteY2" fmla="*/ 2740763 h 3093791"/>
              <a:gd name="connsiteX3" fmla="*/ 839165 w 863879"/>
              <a:gd name="connsiteY3" fmla="*/ 3093791 h 3093791"/>
              <a:gd name="connsiteX4" fmla="*/ 839165 w 863879"/>
              <a:gd name="connsiteY4" fmla="*/ 3093791 h 3093791"/>
              <a:gd name="connsiteX5" fmla="*/ 839165 w 863879"/>
              <a:gd name="connsiteY5" fmla="*/ 3093791 h 3093791"/>
              <a:gd name="connsiteX6" fmla="*/ 839165 w 863879"/>
              <a:gd name="connsiteY6" fmla="*/ 3093791 h 3093791"/>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39165 w 863879"/>
              <a:gd name="connsiteY5" fmla="*/ 3093791 h 3431543"/>
              <a:gd name="connsiteX6" fmla="*/ 863878 w 863879"/>
              <a:gd name="connsiteY6"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63878 w 863879"/>
              <a:gd name="connsiteY5"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63878 w 863879"/>
              <a:gd name="connsiteY4"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63878 w 863879"/>
              <a:gd name="connsiteY3" fmla="*/ 3431543 h 3431543"/>
              <a:gd name="connsiteX0" fmla="*/ 736658 w 863878"/>
              <a:gd name="connsiteY0" fmla="*/ 0 h 2898805"/>
              <a:gd name="connsiteX1" fmla="*/ 0 w 863878"/>
              <a:gd name="connsiteY1" fmla="*/ 1716101 h 2898805"/>
              <a:gd name="connsiteX2" fmla="*/ 5787 w 863878"/>
              <a:gd name="connsiteY2" fmla="*/ 2208025 h 2898805"/>
              <a:gd name="connsiteX3" fmla="*/ 863878 w 863878"/>
              <a:gd name="connsiteY3" fmla="*/ 2898805 h 2898805"/>
              <a:gd name="connsiteX0" fmla="*/ 736658 w 736658"/>
              <a:gd name="connsiteY0" fmla="*/ 0 h 2208025"/>
              <a:gd name="connsiteX1" fmla="*/ 0 w 736658"/>
              <a:gd name="connsiteY1" fmla="*/ 1716101 h 2208025"/>
              <a:gd name="connsiteX2" fmla="*/ 5787 w 736658"/>
              <a:gd name="connsiteY2" fmla="*/ 2208025 h 2208025"/>
              <a:gd name="connsiteX3" fmla="*/ 712803 w 736658"/>
              <a:gd name="connsiteY3" fmla="*/ 1570937 h 2208025"/>
              <a:gd name="connsiteX0" fmla="*/ 736658 w 744609"/>
              <a:gd name="connsiteY0" fmla="*/ 0 h 2208025"/>
              <a:gd name="connsiteX1" fmla="*/ 0 w 744609"/>
              <a:gd name="connsiteY1" fmla="*/ 1716101 h 2208025"/>
              <a:gd name="connsiteX2" fmla="*/ 5787 w 744609"/>
              <a:gd name="connsiteY2" fmla="*/ 2208025 h 2208025"/>
              <a:gd name="connsiteX3" fmla="*/ 744609 w 744609"/>
              <a:gd name="connsiteY3" fmla="*/ 1896941 h 2208025"/>
              <a:gd name="connsiteX0" fmla="*/ 784366 w 784366"/>
              <a:gd name="connsiteY0" fmla="*/ 0 h 1786606"/>
              <a:gd name="connsiteX1" fmla="*/ 0 w 784366"/>
              <a:gd name="connsiteY1" fmla="*/ 1294682 h 1786606"/>
              <a:gd name="connsiteX2" fmla="*/ 5787 w 784366"/>
              <a:gd name="connsiteY2" fmla="*/ 1786606 h 1786606"/>
              <a:gd name="connsiteX3" fmla="*/ 744609 w 784366"/>
              <a:gd name="connsiteY3" fmla="*/ 1475522 h 1786606"/>
              <a:gd name="connsiteX0" fmla="*/ 784366 w 784366"/>
              <a:gd name="connsiteY0" fmla="*/ 0 h 1786606"/>
              <a:gd name="connsiteX1" fmla="*/ 0 w 784366"/>
              <a:gd name="connsiteY1" fmla="*/ 1294682 h 1786606"/>
              <a:gd name="connsiteX2" fmla="*/ 5787 w 784366"/>
              <a:gd name="connsiteY2" fmla="*/ 1786606 h 1786606"/>
              <a:gd name="connsiteX3" fmla="*/ 720755 w 784366"/>
              <a:gd name="connsiteY3" fmla="*/ 1722012 h 1786606"/>
              <a:gd name="connsiteX0" fmla="*/ 728707 w 728707"/>
              <a:gd name="connsiteY0" fmla="*/ 0 h 1325430"/>
              <a:gd name="connsiteX1" fmla="*/ 0 w 728707"/>
              <a:gd name="connsiteY1" fmla="*/ 833506 h 1325430"/>
              <a:gd name="connsiteX2" fmla="*/ 5787 w 728707"/>
              <a:gd name="connsiteY2" fmla="*/ 1325430 h 1325430"/>
              <a:gd name="connsiteX3" fmla="*/ 720755 w 728707"/>
              <a:gd name="connsiteY3" fmla="*/ 1260836 h 1325430"/>
              <a:gd name="connsiteX0" fmla="*/ 754725 w 754725"/>
              <a:gd name="connsiteY0" fmla="*/ 0 h 1261819"/>
              <a:gd name="connsiteX1" fmla="*/ 26018 w 754725"/>
              <a:gd name="connsiteY1" fmla="*/ 833506 h 1261819"/>
              <a:gd name="connsiteX2" fmla="*/ 0 w 754725"/>
              <a:gd name="connsiteY2" fmla="*/ 1261819 h 1261819"/>
              <a:gd name="connsiteX3" fmla="*/ 746773 w 754725"/>
              <a:gd name="connsiteY3" fmla="*/ 1260836 h 1261819"/>
              <a:gd name="connsiteX0" fmla="*/ 754725 w 754725"/>
              <a:gd name="connsiteY0" fmla="*/ 0 h 1261819"/>
              <a:gd name="connsiteX1" fmla="*/ 26018 w 754725"/>
              <a:gd name="connsiteY1" fmla="*/ 865311 h 1261819"/>
              <a:gd name="connsiteX2" fmla="*/ 0 w 754725"/>
              <a:gd name="connsiteY2" fmla="*/ 1261819 h 1261819"/>
              <a:gd name="connsiteX3" fmla="*/ 746773 w 754725"/>
              <a:gd name="connsiteY3" fmla="*/ 1260836 h 1261819"/>
              <a:gd name="connsiteX0" fmla="*/ 746773 w 746773"/>
              <a:gd name="connsiteY0" fmla="*/ 0 h 1389040"/>
              <a:gd name="connsiteX1" fmla="*/ 26018 w 746773"/>
              <a:gd name="connsiteY1" fmla="*/ 992532 h 1389040"/>
              <a:gd name="connsiteX2" fmla="*/ 0 w 746773"/>
              <a:gd name="connsiteY2" fmla="*/ 1389040 h 1389040"/>
              <a:gd name="connsiteX3" fmla="*/ 746773 w 746773"/>
              <a:gd name="connsiteY3" fmla="*/ 1388057 h 1389040"/>
              <a:gd name="connsiteX0" fmla="*/ 746773 w 746773"/>
              <a:gd name="connsiteY0" fmla="*/ 0 h 1389040"/>
              <a:gd name="connsiteX1" fmla="*/ 26018 w 746773"/>
              <a:gd name="connsiteY1" fmla="*/ 992532 h 1389040"/>
              <a:gd name="connsiteX2" fmla="*/ 0 w 746773"/>
              <a:gd name="connsiteY2" fmla="*/ 1389040 h 1389040"/>
              <a:gd name="connsiteX3" fmla="*/ 730870 w 746773"/>
              <a:gd name="connsiteY3" fmla="*/ 1284690 h 1389040"/>
              <a:gd name="connsiteX0" fmla="*/ 601630 w 730870"/>
              <a:gd name="connsiteY0" fmla="*/ 0 h 1367268"/>
              <a:gd name="connsiteX1" fmla="*/ 26018 w 730870"/>
              <a:gd name="connsiteY1" fmla="*/ 970760 h 1367268"/>
              <a:gd name="connsiteX2" fmla="*/ 0 w 730870"/>
              <a:gd name="connsiteY2" fmla="*/ 1367268 h 1367268"/>
              <a:gd name="connsiteX3" fmla="*/ 730870 w 730870"/>
              <a:gd name="connsiteY3" fmla="*/ 1262918 h 1367268"/>
              <a:gd name="connsiteX0" fmla="*/ 601630 w 622013"/>
              <a:gd name="connsiteY0" fmla="*/ 0 h 1367268"/>
              <a:gd name="connsiteX1" fmla="*/ 26018 w 622013"/>
              <a:gd name="connsiteY1" fmla="*/ 970760 h 1367268"/>
              <a:gd name="connsiteX2" fmla="*/ 0 w 622013"/>
              <a:gd name="connsiteY2" fmla="*/ 1367268 h 1367268"/>
              <a:gd name="connsiteX3" fmla="*/ 622013 w 622013"/>
              <a:gd name="connsiteY3" fmla="*/ 1277433 h 1367268"/>
            </a:gdLst>
            <a:ahLst/>
            <a:cxnLst>
              <a:cxn ang="0">
                <a:pos x="connsiteX0" y="connsiteY0"/>
              </a:cxn>
              <a:cxn ang="0">
                <a:pos x="connsiteX1" y="connsiteY1"/>
              </a:cxn>
              <a:cxn ang="0">
                <a:pos x="connsiteX2" y="connsiteY2"/>
              </a:cxn>
              <a:cxn ang="0">
                <a:pos x="connsiteX3" y="connsiteY3"/>
              </a:cxn>
            </a:cxnLst>
            <a:rect l="l" t="t" r="r" b="b"/>
            <a:pathLst>
              <a:path w="622013" h="1367268">
                <a:moveTo>
                  <a:pt x="601630" y="0"/>
                </a:moveTo>
                <a:lnTo>
                  <a:pt x="26018" y="970760"/>
                </a:lnTo>
                <a:lnTo>
                  <a:pt x="0" y="1367268"/>
                </a:lnTo>
                <a:lnTo>
                  <a:pt x="622013" y="1277433"/>
                </a:lnTo>
              </a:path>
            </a:pathLst>
          </a:cu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46828" y="5096789"/>
            <a:ext cx="2186008" cy="1550964"/>
          </a:xfrm>
          <a:prstGeom prst="rect">
            <a:avLst/>
          </a:prstGeom>
        </p:spPr>
      </p:pic>
      <p:pic>
        <p:nvPicPr>
          <p:cNvPr id="28" name="Picture 2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646828" y="3542540"/>
            <a:ext cx="2186008" cy="1340751"/>
          </a:xfrm>
          <a:prstGeom prst="rect">
            <a:avLst/>
          </a:prstGeom>
          <a:ln>
            <a:noFill/>
          </a:ln>
          <a:effectLst>
            <a:outerShdw blurRad="292100" dist="139700" dir="2700000" algn="tl" rotWithShape="0">
              <a:srgbClr val="333333">
                <a:alpha val="65000"/>
              </a:srgbClr>
            </a:outerShdw>
          </a:effectLst>
        </p:spPr>
      </p:pic>
      <p:sp>
        <p:nvSpPr>
          <p:cNvPr id="31" name="Rectangle 30"/>
          <p:cNvSpPr/>
          <p:nvPr/>
        </p:nvSpPr>
        <p:spPr>
          <a:xfrm>
            <a:off x="9661578" y="5068530"/>
            <a:ext cx="2142520" cy="1566185"/>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9026805" y="5048409"/>
            <a:ext cx="653042" cy="1599274"/>
          </a:xfrm>
          <a:custGeom>
            <a:avLst/>
            <a:gdLst>
              <a:gd name="connsiteX0" fmla="*/ 839165 w 839165"/>
              <a:gd name="connsiteY0" fmla="*/ 0 h 2505919"/>
              <a:gd name="connsiteX1" fmla="*/ 0 w 839165"/>
              <a:gd name="connsiteY1" fmla="*/ 1660967 h 2505919"/>
              <a:gd name="connsiteX2" fmla="*/ 5787 w 839165"/>
              <a:gd name="connsiteY2" fmla="*/ 2152891 h 2505919"/>
              <a:gd name="connsiteX3" fmla="*/ 839165 w 839165"/>
              <a:gd name="connsiteY3" fmla="*/ 2505919 h 2505919"/>
              <a:gd name="connsiteX4" fmla="*/ 839165 w 839165"/>
              <a:gd name="connsiteY4" fmla="*/ 2505919 h 2505919"/>
              <a:gd name="connsiteX5" fmla="*/ 839165 w 839165"/>
              <a:gd name="connsiteY5" fmla="*/ 2505919 h 2505919"/>
              <a:gd name="connsiteX6" fmla="*/ 839165 w 839165"/>
              <a:gd name="connsiteY6" fmla="*/ 2505919 h 2505919"/>
              <a:gd name="connsiteX0" fmla="*/ 839165 w 839165"/>
              <a:gd name="connsiteY0" fmla="*/ 0 h 2723089"/>
              <a:gd name="connsiteX1" fmla="*/ 0 w 839165"/>
              <a:gd name="connsiteY1" fmla="*/ 1878137 h 2723089"/>
              <a:gd name="connsiteX2" fmla="*/ 5787 w 839165"/>
              <a:gd name="connsiteY2" fmla="*/ 2370061 h 2723089"/>
              <a:gd name="connsiteX3" fmla="*/ 839165 w 839165"/>
              <a:gd name="connsiteY3" fmla="*/ 2723089 h 2723089"/>
              <a:gd name="connsiteX4" fmla="*/ 839165 w 839165"/>
              <a:gd name="connsiteY4" fmla="*/ 2723089 h 2723089"/>
              <a:gd name="connsiteX5" fmla="*/ 839165 w 839165"/>
              <a:gd name="connsiteY5" fmla="*/ 2723089 h 2723089"/>
              <a:gd name="connsiteX6" fmla="*/ 839165 w 839165"/>
              <a:gd name="connsiteY6" fmla="*/ 2723089 h 2723089"/>
              <a:gd name="connsiteX0" fmla="*/ 863879 w 863879"/>
              <a:gd name="connsiteY0" fmla="*/ 0 h 3093791"/>
              <a:gd name="connsiteX1" fmla="*/ 0 w 863879"/>
              <a:gd name="connsiteY1" fmla="*/ 2248839 h 3093791"/>
              <a:gd name="connsiteX2" fmla="*/ 5787 w 863879"/>
              <a:gd name="connsiteY2" fmla="*/ 2740763 h 3093791"/>
              <a:gd name="connsiteX3" fmla="*/ 839165 w 863879"/>
              <a:gd name="connsiteY3" fmla="*/ 3093791 h 3093791"/>
              <a:gd name="connsiteX4" fmla="*/ 839165 w 863879"/>
              <a:gd name="connsiteY4" fmla="*/ 3093791 h 3093791"/>
              <a:gd name="connsiteX5" fmla="*/ 839165 w 863879"/>
              <a:gd name="connsiteY5" fmla="*/ 3093791 h 3093791"/>
              <a:gd name="connsiteX6" fmla="*/ 839165 w 863879"/>
              <a:gd name="connsiteY6" fmla="*/ 3093791 h 3093791"/>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39165 w 863879"/>
              <a:gd name="connsiteY5" fmla="*/ 3093791 h 3431543"/>
              <a:gd name="connsiteX6" fmla="*/ 863878 w 863879"/>
              <a:gd name="connsiteY6"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63878 w 863879"/>
              <a:gd name="connsiteY5"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63878 w 863879"/>
              <a:gd name="connsiteY4"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63878 w 863879"/>
              <a:gd name="connsiteY3" fmla="*/ 3431543 h 3431543"/>
              <a:gd name="connsiteX0" fmla="*/ 736658 w 863878"/>
              <a:gd name="connsiteY0" fmla="*/ 0 h 2898805"/>
              <a:gd name="connsiteX1" fmla="*/ 0 w 863878"/>
              <a:gd name="connsiteY1" fmla="*/ 1716101 h 2898805"/>
              <a:gd name="connsiteX2" fmla="*/ 5787 w 863878"/>
              <a:gd name="connsiteY2" fmla="*/ 2208025 h 2898805"/>
              <a:gd name="connsiteX3" fmla="*/ 863878 w 863878"/>
              <a:gd name="connsiteY3" fmla="*/ 2898805 h 2898805"/>
              <a:gd name="connsiteX0" fmla="*/ 736658 w 736658"/>
              <a:gd name="connsiteY0" fmla="*/ 0 h 2208025"/>
              <a:gd name="connsiteX1" fmla="*/ 0 w 736658"/>
              <a:gd name="connsiteY1" fmla="*/ 1716101 h 2208025"/>
              <a:gd name="connsiteX2" fmla="*/ 5787 w 736658"/>
              <a:gd name="connsiteY2" fmla="*/ 2208025 h 2208025"/>
              <a:gd name="connsiteX3" fmla="*/ 712803 w 736658"/>
              <a:gd name="connsiteY3" fmla="*/ 1570937 h 2208025"/>
              <a:gd name="connsiteX0" fmla="*/ 736658 w 744609"/>
              <a:gd name="connsiteY0" fmla="*/ 0 h 2208025"/>
              <a:gd name="connsiteX1" fmla="*/ 0 w 744609"/>
              <a:gd name="connsiteY1" fmla="*/ 1716101 h 2208025"/>
              <a:gd name="connsiteX2" fmla="*/ 5787 w 744609"/>
              <a:gd name="connsiteY2" fmla="*/ 2208025 h 2208025"/>
              <a:gd name="connsiteX3" fmla="*/ 744609 w 744609"/>
              <a:gd name="connsiteY3" fmla="*/ 1896941 h 2208025"/>
              <a:gd name="connsiteX0" fmla="*/ 784366 w 784366"/>
              <a:gd name="connsiteY0" fmla="*/ 0 h 1786606"/>
              <a:gd name="connsiteX1" fmla="*/ 0 w 784366"/>
              <a:gd name="connsiteY1" fmla="*/ 1294682 h 1786606"/>
              <a:gd name="connsiteX2" fmla="*/ 5787 w 784366"/>
              <a:gd name="connsiteY2" fmla="*/ 1786606 h 1786606"/>
              <a:gd name="connsiteX3" fmla="*/ 744609 w 784366"/>
              <a:gd name="connsiteY3" fmla="*/ 1475522 h 1786606"/>
              <a:gd name="connsiteX0" fmla="*/ 784366 w 784366"/>
              <a:gd name="connsiteY0" fmla="*/ 0 h 1786606"/>
              <a:gd name="connsiteX1" fmla="*/ 0 w 784366"/>
              <a:gd name="connsiteY1" fmla="*/ 1294682 h 1786606"/>
              <a:gd name="connsiteX2" fmla="*/ 5787 w 784366"/>
              <a:gd name="connsiteY2" fmla="*/ 1786606 h 1786606"/>
              <a:gd name="connsiteX3" fmla="*/ 720755 w 784366"/>
              <a:gd name="connsiteY3" fmla="*/ 1722012 h 1786606"/>
              <a:gd name="connsiteX0" fmla="*/ 728707 w 728707"/>
              <a:gd name="connsiteY0" fmla="*/ 0 h 1325430"/>
              <a:gd name="connsiteX1" fmla="*/ 0 w 728707"/>
              <a:gd name="connsiteY1" fmla="*/ 833506 h 1325430"/>
              <a:gd name="connsiteX2" fmla="*/ 5787 w 728707"/>
              <a:gd name="connsiteY2" fmla="*/ 1325430 h 1325430"/>
              <a:gd name="connsiteX3" fmla="*/ 720755 w 728707"/>
              <a:gd name="connsiteY3" fmla="*/ 1260836 h 1325430"/>
              <a:gd name="connsiteX0" fmla="*/ 728707 w 784365"/>
              <a:gd name="connsiteY0" fmla="*/ 0 h 1753817"/>
              <a:gd name="connsiteX1" fmla="*/ 0 w 784365"/>
              <a:gd name="connsiteY1" fmla="*/ 833506 h 1753817"/>
              <a:gd name="connsiteX2" fmla="*/ 5787 w 784365"/>
              <a:gd name="connsiteY2" fmla="*/ 1325430 h 1753817"/>
              <a:gd name="connsiteX3" fmla="*/ 784365 w 784365"/>
              <a:gd name="connsiteY3" fmla="*/ 1753817 h 1753817"/>
              <a:gd name="connsiteX0" fmla="*/ 776414 w 784365"/>
              <a:gd name="connsiteY0" fmla="*/ 0 h 1380106"/>
              <a:gd name="connsiteX1" fmla="*/ 0 w 784365"/>
              <a:gd name="connsiteY1" fmla="*/ 459795 h 1380106"/>
              <a:gd name="connsiteX2" fmla="*/ 5787 w 784365"/>
              <a:gd name="connsiteY2" fmla="*/ 951719 h 1380106"/>
              <a:gd name="connsiteX3" fmla="*/ 784365 w 784365"/>
              <a:gd name="connsiteY3" fmla="*/ 1380106 h 1380106"/>
              <a:gd name="connsiteX0" fmla="*/ 728706 w 784365"/>
              <a:gd name="connsiteY0" fmla="*/ 0 h 1396009"/>
              <a:gd name="connsiteX1" fmla="*/ 0 w 784365"/>
              <a:gd name="connsiteY1" fmla="*/ 475698 h 1396009"/>
              <a:gd name="connsiteX2" fmla="*/ 5787 w 784365"/>
              <a:gd name="connsiteY2" fmla="*/ 967622 h 1396009"/>
              <a:gd name="connsiteX3" fmla="*/ 784365 w 784365"/>
              <a:gd name="connsiteY3" fmla="*/ 1396009 h 1396009"/>
              <a:gd name="connsiteX0" fmla="*/ 704852 w 784365"/>
              <a:gd name="connsiteY0" fmla="*/ 0 h 1427814"/>
              <a:gd name="connsiteX1" fmla="*/ 0 w 784365"/>
              <a:gd name="connsiteY1" fmla="*/ 507503 h 1427814"/>
              <a:gd name="connsiteX2" fmla="*/ 5787 w 784365"/>
              <a:gd name="connsiteY2" fmla="*/ 999427 h 1427814"/>
              <a:gd name="connsiteX3" fmla="*/ 784365 w 784365"/>
              <a:gd name="connsiteY3" fmla="*/ 1427814 h 1427814"/>
              <a:gd name="connsiteX0" fmla="*/ 704852 w 744608"/>
              <a:gd name="connsiteY0" fmla="*/ 0 h 1451668"/>
              <a:gd name="connsiteX1" fmla="*/ 0 w 744608"/>
              <a:gd name="connsiteY1" fmla="*/ 507503 h 1451668"/>
              <a:gd name="connsiteX2" fmla="*/ 5787 w 744608"/>
              <a:gd name="connsiteY2" fmla="*/ 999427 h 1451668"/>
              <a:gd name="connsiteX3" fmla="*/ 744608 w 744608"/>
              <a:gd name="connsiteY3" fmla="*/ 1451668 h 1451668"/>
              <a:gd name="connsiteX0" fmla="*/ 768463 w 768463"/>
              <a:gd name="connsiteY0" fmla="*/ 0 h 1435766"/>
              <a:gd name="connsiteX1" fmla="*/ 0 w 768463"/>
              <a:gd name="connsiteY1" fmla="*/ 491601 h 1435766"/>
              <a:gd name="connsiteX2" fmla="*/ 5787 w 768463"/>
              <a:gd name="connsiteY2" fmla="*/ 983525 h 1435766"/>
              <a:gd name="connsiteX3" fmla="*/ 744608 w 768463"/>
              <a:gd name="connsiteY3" fmla="*/ 1435766 h 1435766"/>
              <a:gd name="connsiteX0" fmla="*/ 778578 w 778578"/>
              <a:gd name="connsiteY0" fmla="*/ 0 h 1435766"/>
              <a:gd name="connsiteX1" fmla="*/ 10115 w 778578"/>
              <a:gd name="connsiteY1" fmla="*/ 491601 h 1435766"/>
              <a:gd name="connsiteX2" fmla="*/ 0 w 778578"/>
              <a:gd name="connsiteY2" fmla="*/ 896061 h 1435766"/>
              <a:gd name="connsiteX3" fmla="*/ 754723 w 778578"/>
              <a:gd name="connsiteY3" fmla="*/ 1435766 h 1435766"/>
              <a:gd name="connsiteX0" fmla="*/ 500282 w 754723"/>
              <a:gd name="connsiteY0" fmla="*/ 0 h 1205179"/>
              <a:gd name="connsiteX1" fmla="*/ 10115 w 754723"/>
              <a:gd name="connsiteY1" fmla="*/ 261014 h 1205179"/>
              <a:gd name="connsiteX2" fmla="*/ 0 w 754723"/>
              <a:gd name="connsiteY2" fmla="*/ 665474 h 1205179"/>
              <a:gd name="connsiteX3" fmla="*/ 754723 w 754723"/>
              <a:gd name="connsiteY3" fmla="*/ 1205179 h 1205179"/>
              <a:gd name="connsiteX0" fmla="*/ 500282 w 540038"/>
              <a:gd name="connsiteY0" fmla="*/ 0 h 1523232"/>
              <a:gd name="connsiteX1" fmla="*/ 10115 w 540038"/>
              <a:gd name="connsiteY1" fmla="*/ 261014 h 1523232"/>
              <a:gd name="connsiteX2" fmla="*/ 0 w 540038"/>
              <a:gd name="connsiteY2" fmla="*/ 665474 h 1523232"/>
              <a:gd name="connsiteX3" fmla="*/ 540038 w 540038"/>
              <a:gd name="connsiteY3" fmla="*/ 1523232 h 1523232"/>
              <a:gd name="connsiteX0" fmla="*/ 555941 w 555941"/>
              <a:gd name="connsiteY0" fmla="*/ 0 h 1562988"/>
              <a:gd name="connsiteX1" fmla="*/ 10115 w 555941"/>
              <a:gd name="connsiteY1" fmla="*/ 300770 h 1562988"/>
              <a:gd name="connsiteX2" fmla="*/ 0 w 555941"/>
              <a:gd name="connsiteY2" fmla="*/ 705230 h 1562988"/>
              <a:gd name="connsiteX3" fmla="*/ 540038 w 555941"/>
              <a:gd name="connsiteY3" fmla="*/ 1562988 h 1562988"/>
              <a:gd name="connsiteX0" fmla="*/ 730870 w 730870"/>
              <a:gd name="connsiteY0" fmla="*/ 0 h 1555037"/>
              <a:gd name="connsiteX1" fmla="*/ 10115 w 730870"/>
              <a:gd name="connsiteY1" fmla="*/ 292819 h 1555037"/>
              <a:gd name="connsiteX2" fmla="*/ 0 w 730870"/>
              <a:gd name="connsiteY2" fmla="*/ 697279 h 1555037"/>
              <a:gd name="connsiteX3" fmla="*/ 540038 w 730870"/>
              <a:gd name="connsiteY3" fmla="*/ 1555037 h 1555037"/>
              <a:gd name="connsiteX0" fmla="*/ 730870 w 730870"/>
              <a:gd name="connsiteY0" fmla="*/ 0 h 1562988"/>
              <a:gd name="connsiteX1" fmla="*/ 10115 w 730870"/>
              <a:gd name="connsiteY1" fmla="*/ 292819 h 1562988"/>
              <a:gd name="connsiteX2" fmla="*/ 0 w 730870"/>
              <a:gd name="connsiteY2" fmla="*/ 697279 h 1562988"/>
              <a:gd name="connsiteX3" fmla="*/ 730869 w 730870"/>
              <a:gd name="connsiteY3" fmla="*/ 1562988 h 1562988"/>
              <a:gd name="connsiteX0" fmla="*/ 720755 w 720755"/>
              <a:gd name="connsiteY0" fmla="*/ 0 h 1562988"/>
              <a:gd name="connsiteX1" fmla="*/ 0 w 720755"/>
              <a:gd name="connsiteY1" fmla="*/ 292819 h 1562988"/>
              <a:gd name="connsiteX2" fmla="*/ 5787 w 720755"/>
              <a:gd name="connsiteY2" fmla="*/ 1055088 h 1562988"/>
              <a:gd name="connsiteX3" fmla="*/ 720754 w 720755"/>
              <a:gd name="connsiteY3" fmla="*/ 1562988 h 1562988"/>
              <a:gd name="connsiteX0" fmla="*/ 776414 w 776414"/>
              <a:gd name="connsiteY0" fmla="*/ 0 h 1562988"/>
              <a:gd name="connsiteX1" fmla="*/ 0 w 776414"/>
              <a:gd name="connsiteY1" fmla="*/ 698336 h 1562988"/>
              <a:gd name="connsiteX2" fmla="*/ 61446 w 776414"/>
              <a:gd name="connsiteY2" fmla="*/ 1055088 h 1562988"/>
              <a:gd name="connsiteX3" fmla="*/ 776413 w 776414"/>
              <a:gd name="connsiteY3" fmla="*/ 1562988 h 1562988"/>
              <a:gd name="connsiteX0" fmla="*/ 653042 w 776413"/>
              <a:gd name="connsiteY0" fmla="*/ 0 h 1577503"/>
              <a:gd name="connsiteX1" fmla="*/ 0 w 776413"/>
              <a:gd name="connsiteY1" fmla="*/ 712851 h 1577503"/>
              <a:gd name="connsiteX2" fmla="*/ 61446 w 776413"/>
              <a:gd name="connsiteY2" fmla="*/ 1069603 h 1577503"/>
              <a:gd name="connsiteX3" fmla="*/ 776413 w 776413"/>
              <a:gd name="connsiteY3" fmla="*/ 1577503 h 1577503"/>
              <a:gd name="connsiteX0" fmla="*/ 653042 w 653042"/>
              <a:gd name="connsiteY0" fmla="*/ 0 h 1599274"/>
              <a:gd name="connsiteX1" fmla="*/ 0 w 653042"/>
              <a:gd name="connsiteY1" fmla="*/ 712851 h 1599274"/>
              <a:gd name="connsiteX2" fmla="*/ 61446 w 653042"/>
              <a:gd name="connsiteY2" fmla="*/ 1069603 h 1599274"/>
              <a:gd name="connsiteX3" fmla="*/ 616756 w 653042"/>
              <a:gd name="connsiteY3" fmla="*/ 1599274 h 1599274"/>
            </a:gdLst>
            <a:ahLst/>
            <a:cxnLst>
              <a:cxn ang="0">
                <a:pos x="connsiteX0" y="connsiteY0"/>
              </a:cxn>
              <a:cxn ang="0">
                <a:pos x="connsiteX1" y="connsiteY1"/>
              </a:cxn>
              <a:cxn ang="0">
                <a:pos x="connsiteX2" y="connsiteY2"/>
              </a:cxn>
              <a:cxn ang="0">
                <a:pos x="connsiteX3" y="connsiteY3"/>
              </a:cxn>
            </a:cxnLst>
            <a:rect l="l" t="t" r="r" b="b"/>
            <a:pathLst>
              <a:path w="653042" h="1599274">
                <a:moveTo>
                  <a:pt x="653042" y="0"/>
                </a:moveTo>
                <a:lnTo>
                  <a:pt x="0" y="712851"/>
                </a:lnTo>
                <a:lnTo>
                  <a:pt x="61446" y="1069603"/>
                </a:lnTo>
                <a:lnTo>
                  <a:pt x="616756" y="1599274"/>
                </a:lnTo>
              </a:path>
            </a:pathLst>
          </a:custGeom>
          <a:solidFill>
            <a:schemeClr val="accent5">
              <a:lumMod val="60000"/>
              <a:lumOff val="4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9662563" y="3542540"/>
            <a:ext cx="2142520" cy="1340751"/>
          </a:xfrm>
          <a:prstGeom prst="rect">
            <a:avLst/>
          </a:prstGeom>
          <a:no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61578" y="1922298"/>
            <a:ext cx="2171258" cy="1440609"/>
          </a:xfrm>
          <a:prstGeom prst="rect">
            <a:avLst/>
          </a:prstGeom>
          <a:noFill/>
          <a:ln w="57150">
            <a:solidFill>
              <a:srgbClr val="47B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661578" y="172588"/>
            <a:ext cx="2171258" cy="1536212"/>
          </a:xfrm>
          <a:prstGeom prst="rect">
            <a:avLst/>
          </a:prstGeom>
          <a:noFill/>
          <a:ln w="57150">
            <a:solidFill>
              <a:srgbClr val="47B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27588" y="75832"/>
            <a:ext cx="5777024" cy="1039185"/>
            <a:chOff x="5457313" y="380211"/>
            <a:chExt cx="6592920" cy="1185950"/>
          </a:xfrm>
        </p:grpSpPr>
        <p:sp>
          <p:nvSpPr>
            <p:cNvPr id="30" name="Rectangle 29"/>
            <p:cNvSpPr/>
            <p:nvPr/>
          </p:nvSpPr>
          <p:spPr>
            <a:xfrm>
              <a:off x="6287386" y="522014"/>
              <a:ext cx="5762847" cy="964019"/>
            </a:xfrm>
            <a:prstGeom prst="rect">
              <a:avLst/>
            </a:prstGeom>
            <a:solidFill>
              <a:srgbClr val="7DD2EE"/>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4" name="Group 33"/>
            <p:cNvGrpSpPr/>
            <p:nvPr/>
          </p:nvGrpSpPr>
          <p:grpSpPr>
            <a:xfrm>
              <a:off x="5457313" y="380211"/>
              <a:ext cx="1171214" cy="1185950"/>
              <a:chOff x="5457313" y="971071"/>
              <a:chExt cx="1171214" cy="1185950"/>
            </a:xfrm>
          </p:grpSpPr>
          <p:sp>
            <p:nvSpPr>
              <p:cNvPr id="38" name="Oval 37"/>
              <p:cNvSpPr/>
              <p:nvPr/>
            </p:nvSpPr>
            <p:spPr>
              <a:xfrm>
                <a:off x="5476702" y="1032744"/>
                <a:ext cx="1124277" cy="1124277"/>
              </a:xfrm>
              <a:prstGeom prst="ellipse">
                <a:avLst/>
              </a:prstGeom>
              <a:solidFill>
                <a:srgbClr val="7DD2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15870" b="83041" l="21717" r="78676">
                            <a14:foregroundMark x1="63158" y1="25087" x2="63158" y2="25087"/>
                            <a14:foregroundMark x1="61988" y1="65854" x2="61988" y2="65854"/>
                            <a14:foregroundMark x1="42105" y1="65505" x2="42105" y2="65505"/>
                          </a14:backgroundRemoval>
                        </a14:imgEffect>
                      </a14:imgLayer>
                    </a14:imgProps>
                  </a:ext>
                  <a:ext uri="{28A0092B-C50C-407E-A947-70E740481C1C}">
                    <a14:useLocalDpi xmlns:a14="http://schemas.microsoft.com/office/drawing/2010/main"/>
                  </a:ext>
                </a:extLst>
              </a:blip>
              <a:srcRect l="14597" t="7473" r="14204" b="8563"/>
              <a:stretch/>
            </p:blipFill>
            <p:spPr>
              <a:xfrm>
                <a:off x="5457313" y="971071"/>
                <a:ext cx="1171214" cy="1159077"/>
              </a:xfrm>
              <a:prstGeom prst="rect">
                <a:avLst/>
              </a:prstGeom>
              <a:ln>
                <a:noFill/>
              </a:ln>
            </p:spPr>
          </p:pic>
        </p:grpSp>
        <p:sp>
          <p:nvSpPr>
            <p:cNvPr id="37" name="TextBox 36"/>
            <p:cNvSpPr txBox="1"/>
            <p:nvPr/>
          </p:nvSpPr>
          <p:spPr>
            <a:xfrm>
              <a:off x="6728512" y="773189"/>
              <a:ext cx="5221735" cy="526867"/>
            </a:xfrm>
            <a:prstGeom prst="rect">
              <a:avLst/>
            </a:prstGeom>
            <a:noFill/>
            <a:ln>
              <a:noFill/>
            </a:ln>
          </p:spPr>
          <p:txBody>
            <a:bodyPr wrap="square" rtlCol="0">
              <a:spAutoFit/>
            </a:bodyPr>
            <a:lstStyle/>
            <a:p>
              <a:r>
                <a:rPr lang="en-US" sz="2400" b="1" dirty="0" smtClean="0"/>
                <a:t>Pillar 1. Safe Learning Facilities</a:t>
              </a:r>
              <a:endParaRPr lang="en-US" sz="2400" b="1" dirty="0"/>
            </a:p>
          </p:txBody>
        </p:sp>
      </p:grpSp>
    </p:spTree>
    <p:extLst>
      <p:ext uri="{BB962C8B-B14F-4D97-AF65-F5344CB8AC3E}">
        <p14:creationId xmlns:p14="http://schemas.microsoft.com/office/powerpoint/2010/main" val="2237568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A49D4-7080-451D-93E3-146DB4A90246}"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graphicFrame>
        <p:nvGraphicFramePr>
          <p:cNvPr id="26" name="Table 25"/>
          <p:cNvGraphicFramePr>
            <a:graphicFrameLocks noGrp="1"/>
          </p:cNvGraphicFramePr>
          <p:nvPr>
            <p:extLst>
              <p:ext uri="{D42A27DB-BD31-4B8C-83A1-F6EECF244321}">
                <p14:modId xmlns:p14="http://schemas.microsoft.com/office/powerpoint/2010/main" val="2419207985"/>
              </p:ext>
            </p:extLst>
          </p:nvPr>
        </p:nvGraphicFramePr>
        <p:xfrm>
          <a:off x="375684" y="1190848"/>
          <a:ext cx="8686800" cy="5334336"/>
        </p:xfrm>
        <a:graphic>
          <a:graphicData uri="http://schemas.openxmlformats.org/drawingml/2006/table">
            <a:tbl>
              <a:tblPr firstRow="1" firstCol="1" bandRow="1">
                <a:tableStyleId>{5C22544A-7EE6-4342-B048-85BDC9FD1C3A}</a:tableStyleId>
              </a:tblPr>
              <a:tblGrid>
                <a:gridCol w="680634">
                  <a:extLst>
                    <a:ext uri="{9D8B030D-6E8A-4147-A177-3AD203B41FA5}">
                      <a16:colId xmlns:a16="http://schemas.microsoft.com/office/drawing/2014/main" val="1973161427"/>
                    </a:ext>
                  </a:extLst>
                </a:gridCol>
                <a:gridCol w="5019324">
                  <a:extLst>
                    <a:ext uri="{9D8B030D-6E8A-4147-A177-3AD203B41FA5}">
                      <a16:colId xmlns:a16="http://schemas.microsoft.com/office/drawing/2014/main" val="3385359270"/>
                    </a:ext>
                  </a:extLst>
                </a:gridCol>
                <a:gridCol w="2986842">
                  <a:extLst>
                    <a:ext uri="{9D8B030D-6E8A-4147-A177-3AD203B41FA5}">
                      <a16:colId xmlns:a16="http://schemas.microsoft.com/office/drawing/2014/main" val="1040293419"/>
                    </a:ext>
                  </a:extLst>
                </a:gridCol>
              </a:tblGrid>
              <a:tr h="559380">
                <a:tc>
                  <a:txBody>
                    <a:bodyPr/>
                    <a:lstStyle/>
                    <a:p>
                      <a:pPr marL="0" marR="0">
                        <a:lnSpc>
                          <a:spcPct val="107000"/>
                        </a:lnSpc>
                        <a:spcBef>
                          <a:spcPts val="0"/>
                        </a:spcBef>
                        <a:spcAft>
                          <a:spcPts val="800"/>
                        </a:spcAft>
                      </a:pPr>
                      <a:r>
                        <a:rPr lang="en-US" sz="2000" dirty="0" smtClean="0">
                          <a:effectLst/>
                        </a:rPr>
                        <a:t>Dist.</a:t>
                      </a:r>
                      <a:endParaRPr lang="en-US" sz="20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2000" dirty="0" smtClean="0">
                          <a:solidFill>
                            <a:schemeClr val="tx1"/>
                          </a:solidFill>
                          <a:effectLst/>
                        </a:rPr>
                        <a:t>Construction Process</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36830" marR="36830" marT="36830" marB="36830" anchor="b">
                    <a:solidFill>
                      <a:srgbClr val="47B3AC"/>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2000" dirty="0" smtClean="0">
                          <a:solidFill>
                            <a:schemeClr val="tx1"/>
                          </a:solidFill>
                          <a:effectLst/>
                        </a:rPr>
                        <a:t>Building damage</a:t>
                      </a:r>
                      <a:endParaRPr lang="en-US" sz="2000" dirty="0">
                        <a:solidFill>
                          <a:schemeClr val="tx1"/>
                        </a:solidFill>
                        <a:effectLst/>
                        <a:latin typeface="Calibri" panose="020F0502020204030204" pitchFamily="34" charset="0"/>
                        <a:ea typeface="Calibri" panose="020F0502020204030204" pitchFamily="34" charset="0"/>
                        <a:cs typeface="Mangal"/>
                      </a:endParaRPr>
                    </a:p>
                  </a:txBody>
                  <a:tcPr marL="36830" marR="36830" marT="36830" marB="36830" anchor="b">
                    <a:solidFill>
                      <a:srgbClr val="47B3AC"/>
                    </a:solidFill>
                  </a:tcPr>
                </a:tc>
                <a:extLst>
                  <a:ext uri="{0D108BD9-81ED-4DB2-BD59-A6C34878D82A}">
                    <a16:rowId xmlns:a16="http://schemas.microsoft.com/office/drawing/2014/main" val="2119540522"/>
                  </a:ext>
                </a:extLst>
              </a:tr>
              <a:tr h="397913">
                <a:tc rowSpan="3">
                  <a:txBody>
                    <a:bodyPr/>
                    <a:lstStyle/>
                    <a:p>
                      <a:pPr marL="71755" marR="71755" algn="ctr">
                        <a:lnSpc>
                          <a:spcPct val="107000"/>
                        </a:lnSpc>
                        <a:spcBef>
                          <a:spcPts val="0"/>
                        </a:spcBef>
                        <a:spcAft>
                          <a:spcPts val="800"/>
                        </a:spcAft>
                      </a:pPr>
                      <a:r>
                        <a:rPr lang="en-US" sz="1400" dirty="0" err="1">
                          <a:effectLst/>
                        </a:rPr>
                        <a:t>Bhaktapur</a:t>
                      </a:r>
                      <a:r>
                        <a:rPr lang="en-US" sz="1400" dirty="0">
                          <a:effectLst/>
                        </a:rPr>
                        <a:t> </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Moderate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FFC305"/>
                    </a:solidFill>
                  </a:tcPr>
                </a:tc>
                <a:extLst>
                  <a:ext uri="{0D108BD9-81ED-4DB2-BD59-A6C34878D82A}">
                    <a16:rowId xmlns:a16="http://schemas.microsoft.com/office/drawing/2014/main" val="2349815417"/>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1"/>
                    </a:solidFill>
                  </a:tcPr>
                </a:tc>
                <a:extLst>
                  <a:ext uri="{0D108BD9-81ED-4DB2-BD59-A6C34878D82A}">
                    <a16:rowId xmlns:a16="http://schemas.microsoft.com/office/drawing/2014/main" val="3051998859"/>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47B3AC"/>
                    </a:solidFill>
                  </a:tcPr>
                </a:tc>
                <a:extLst>
                  <a:ext uri="{0D108BD9-81ED-4DB2-BD59-A6C34878D82A}">
                    <a16:rowId xmlns:a16="http://schemas.microsoft.com/office/drawing/2014/main" val="3103386697"/>
                  </a:ext>
                </a:extLst>
              </a:tr>
              <a:tr h="397913">
                <a:tc rowSpan="3">
                  <a:txBody>
                    <a:bodyPr/>
                    <a:lstStyle/>
                    <a:p>
                      <a:pPr marL="71755" marR="71755" algn="ctr">
                        <a:lnSpc>
                          <a:spcPct val="107000"/>
                        </a:lnSpc>
                        <a:spcBef>
                          <a:spcPts val="0"/>
                        </a:spcBef>
                        <a:spcAft>
                          <a:spcPts val="800"/>
                        </a:spcAft>
                      </a:pPr>
                      <a:r>
                        <a:rPr lang="en-US" sz="1400" dirty="0">
                          <a:effectLst/>
                        </a:rPr>
                        <a:t>Kathmandu</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Moderate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FFC305"/>
                    </a:solidFill>
                  </a:tcPr>
                </a:tc>
                <a:extLst>
                  <a:ext uri="{0D108BD9-81ED-4DB2-BD59-A6C34878D82A}">
                    <a16:rowId xmlns:a16="http://schemas.microsoft.com/office/drawing/2014/main" val="3904407920"/>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1"/>
                    </a:solidFill>
                  </a:tcPr>
                </a:tc>
                <a:extLst>
                  <a:ext uri="{0D108BD9-81ED-4DB2-BD59-A6C34878D82A}">
                    <a16:rowId xmlns:a16="http://schemas.microsoft.com/office/drawing/2014/main" val="3121336939"/>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None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47B3AC"/>
                    </a:solidFill>
                  </a:tcPr>
                </a:tc>
                <a:extLst>
                  <a:ext uri="{0D108BD9-81ED-4DB2-BD59-A6C34878D82A}">
                    <a16:rowId xmlns:a16="http://schemas.microsoft.com/office/drawing/2014/main" val="664269605"/>
                  </a:ext>
                </a:extLst>
              </a:tr>
              <a:tr h="397913">
                <a:tc rowSpan="3">
                  <a:txBody>
                    <a:bodyPr/>
                    <a:lstStyle/>
                    <a:p>
                      <a:pPr marL="71755" marR="71755" algn="ctr">
                        <a:lnSpc>
                          <a:spcPct val="107000"/>
                        </a:lnSpc>
                        <a:spcBef>
                          <a:spcPts val="0"/>
                        </a:spcBef>
                        <a:spcAft>
                          <a:spcPts val="800"/>
                        </a:spcAft>
                      </a:pPr>
                      <a:r>
                        <a:rPr lang="en-US" sz="1400" dirty="0" err="1">
                          <a:effectLst/>
                        </a:rPr>
                        <a:t>Rasuwa</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Moderate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rgbClr val="FFC305"/>
                    </a:solidFill>
                  </a:tcPr>
                </a:tc>
                <a:extLst>
                  <a:ext uri="{0D108BD9-81ED-4DB2-BD59-A6C34878D82A}">
                    <a16:rowId xmlns:a16="http://schemas.microsoft.com/office/drawing/2014/main" val="3966558480"/>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Calibri" panose="020F0502020204030204" pitchFamily="34" charset="0"/>
                          <a:ea typeface="Calibri" panose="020F0502020204030204" pitchFamily="34" charset="0"/>
                          <a:cs typeface="Mangal"/>
                        </a:rPr>
                        <a:t>Collapse</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5">
                        <a:lumMod val="60000"/>
                        <a:lumOff val="40000"/>
                      </a:schemeClr>
                    </a:solidFill>
                  </a:tcPr>
                </a:tc>
                <a:extLst>
                  <a:ext uri="{0D108BD9-81ED-4DB2-BD59-A6C34878D82A}">
                    <a16:rowId xmlns:a16="http://schemas.microsoft.com/office/drawing/2014/main" val="1106693116"/>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baseline="0" dirty="0" smtClean="0">
                          <a:solidFill>
                            <a:schemeClr val="bg1"/>
                          </a:solidFill>
                          <a:effectLst/>
                          <a:latin typeface="+mn-lt"/>
                          <a:ea typeface="+mn-ea"/>
                          <a:cs typeface="+mn-cs"/>
                        </a:rPr>
                        <a:t>None</a:t>
                      </a:r>
                    </a:p>
                  </a:txBody>
                  <a:tcPr marL="36830" marR="36830" marT="36830" marB="36830" anchor="ctr">
                    <a:solidFill>
                      <a:srgbClr val="47B3AC"/>
                    </a:solidFill>
                  </a:tcPr>
                </a:tc>
                <a:extLst>
                  <a:ext uri="{0D108BD9-81ED-4DB2-BD59-A6C34878D82A}">
                    <a16:rowId xmlns:a16="http://schemas.microsoft.com/office/drawing/2014/main" val="1907963568"/>
                  </a:ext>
                </a:extLst>
              </a:tr>
              <a:tr h="397913">
                <a:tc rowSpan="3">
                  <a:txBody>
                    <a:bodyPr/>
                    <a:lstStyle/>
                    <a:p>
                      <a:pPr marL="71755" marR="71755" algn="ctr">
                        <a:lnSpc>
                          <a:spcPct val="107000"/>
                        </a:lnSpc>
                        <a:spcBef>
                          <a:spcPts val="0"/>
                        </a:spcBef>
                        <a:spcAft>
                          <a:spcPts val="800"/>
                        </a:spcAft>
                      </a:pPr>
                      <a:r>
                        <a:rPr lang="en-US" sz="1400" dirty="0" err="1" smtClean="0">
                          <a:effectLst/>
                        </a:rPr>
                        <a:t>Sind’chowk</a:t>
                      </a:r>
                      <a:endParaRPr lang="en-US" sz="1400" dirty="0">
                        <a:effectLst/>
                        <a:latin typeface="Calibri" panose="020F0502020204030204" pitchFamily="34" charset="0"/>
                        <a:ea typeface="Calibri" panose="020F0502020204030204" pitchFamily="34" charset="0"/>
                        <a:cs typeface="Mangal"/>
                      </a:endParaRPr>
                    </a:p>
                  </a:txBody>
                  <a:tcPr marL="36830" marR="36830" marT="36830" marB="36830" vert="vert270" anchor="ctr">
                    <a:solidFill>
                      <a:srgbClr val="47B3AC"/>
                    </a:solidFill>
                  </a:tcPr>
                </a:tc>
                <a:tc>
                  <a:txBody>
                    <a:bodyPr/>
                    <a:lstStyle/>
                    <a:p>
                      <a:pPr marL="0" marR="0" algn="ctr">
                        <a:lnSpc>
                          <a:spcPct val="107000"/>
                        </a:lnSpc>
                        <a:spcBef>
                          <a:spcPts val="0"/>
                        </a:spcBef>
                        <a:spcAft>
                          <a:spcPts val="800"/>
                        </a:spcAft>
                      </a:pPr>
                      <a:r>
                        <a:rPr lang="en-US" sz="1800" dirty="0" smtClean="0">
                          <a:solidFill>
                            <a:schemeClr val="bg1"/>
                          </a:solidFill>
                          <a:effectLst/>
                        </a:rPr>
                        <a:t>Standard</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US" sz="1800" dirty="0" smtClean="0">
                          <a:solidFill>
                            <a:schemeClr val="bg1"/>
                          </a:solidFill>
                          <a:effectLst/>
                        </a:rPr>
                        <a:t>Collapse</a:t>
                      </a:r>
                      <a:endParaRPr lang="en-US" sz="1800" dirty="0" smtClean="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5">
                        <a:lumMod val="60000"/>
                        <a:lumOff val="40000"/>
                      </a:schemeClr>
                    </a:solidFill>
                  </a:tcPr>
                </a:tc>
                <a:extLst>
                  <a:ext uri="{0D108BD9-81ED-4DB2-BD59-A6C34878D82A}">
                    <a16:rowId xmlns:a16="http://schemas.microsoft.com/office/drawing/2014/main" val="2139178550"/>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Project </a:t>
                      </a:r>
                      <a:r>
                        <a:rPr lang="en-US" sz="1800" u="sng" dirty="0" smtClean="0">
                          <a:solidFill>
                            <a:schemeClr val="bg1"/>
                          </a:solidFill>
                          <a:effectLst/>
                          <a:latin typeface="+mn-lt"/>
                          <a:ea typeface="+mn-ea"/>
                          <a:cs typeface="+mn-cs"/>
                        </a:rPr>
                        <a:t>without</a:t>
                      </a:r>
                      <a:r>
                        <a:rPr lang="en-US" sz="1800" dirty="0" smtClean="0">
                          <a:solidFill>
                            <a:schemeClr val="bg1"/>
                          </a:solidFill>
                          <a:effectLst/>
                          <a:latin typeface="+mn-lt"/>
                          <a:ea typeface="+mn-ea"/>
                          <a:cs typeface="+mn-cs"/>
                        </a:rPr>
                        <a:t> </a:t>
                      </a:r>
                      <a:r>
                        <a:rPr lang="en-US" sz="1800" baseline="0" dirty="0" smtClean="0">
                          <a:solidFill>
                            <a:schemeClr val="bg1"/>
                          </a:solidFill>
                          <a:effectLst/>
                          <a:latin typeface="+mn-lt"/>
                          <a:ea typeface="+mn-ea"/>
                          <a:cs typeface="+mn-cs"/>
                        </a:rPr>
                        <a:t>community engagement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40000"/>
                        <a:lumOff val="60000"/>
                      </a:schemeClr>
                    </a:solidFill>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Collapse</a:t>
                      </a:r>
                    </a:p>
                  </a:txBody>
                  <a:tcPr marL="36830" marR="36830" marT="36830" marB="36830" anchor="ctr">
                    <a:solidFill>
                      <a:schemeClr val="accent5">
                        <a:lumMod val="60000"/>
                        <a:lumOff val="40000"/>
                      </a:schemeClr>
                    </a:solidFill>
                  </a:tcPr>
                </a:tc>
                <a:extLst>
                  <a:ext uri="{0D108BD9-81ED-4DB2-BD59-A6C34878D82A}">
                    <a16:rowId xmlns:a16="http://schemas.microsoft.com/office/drawing/2014/main" val="2086485211"/>
                  </a:ext>
                </a:extLst>
              </a:tr>
              <a:tr h="397913">
                <a:tc vMerge="1">
                  <a:txBody>
                    <a:bodyPr/>
                    <a:lstStyle/>
                    <a:p>
                      <a:endParaRPr lang="en-US"/>
                    </a:p>
                  </a:txBody>
                  <a:tcPr/>
                </a:tc>
                <a:tc>
                  <a:txBody>
                    <a:bodyPr/>
                    <a:lstStyle/>
                    <a:p>
                      <a:pPr marL="0" marR="0" algn="ctr">
                        <a:lnSpc>
                          <a:spcPct val="107000"/>
                        </a:lnSpc>
                        <a:spcBef>
                          <a:spcPts val="0"/>
                        </a:spcBef>
                        <a:spcAft>
                          <a:spcPts val="800"/>
                        </a:spcAft>
                      </a:pPr>
                      <a:r>
                        <a:rPr lang="en-US" sz="1800" dirty="0" smtClean="0">
                          <a:solidFill>
                            <a:schemeClr val="bg1"/>
                          </a:solidFill>
                          <a:effectLst/>
                          <a:latin typeface="+mn-lt"/>
                          <a:ea typeface="+mn-ea"/>
                          <a:cs typeface="+mn-cs"/>
                        </a:rPr>
                        <a:t>Community-based</a:t>
                      </a:r>
                      <a:r>
                        <a:rPr lang="en-US" sz="1800" baseline="0" dirty="0" smtClean="0">
                          <a:solidFill>
                            <a:schemeClr val="bg1"/>
                          </a:solidFill>
                          <a:effectLst/>
                          <a:latin typeface="+mn-lt"/>
                          <a:ea typeface="+mn-ea"/>
                          <a:cs typeface="+mn-cs"/>
                        </a:rPr>
                        <a:t> project</a:t>
                      </a:r>
                      <a:endParaRPr lang="en-US" sz="1800" dirty="0">
                        <a:solidFill>
                          <a:schemeClr val="bg1"/>
                        </a:solidFill>
                        <a:effectLst/>
                        <a:latin typeface="Calibri" panose="020F0502020204030204" pitchFamily="34" charset="0"/>
                        <a:ea typeface="Calibri" panose="020F0502020204030204" pitchFamily="34" charset="0"/>
                        <a:cs typeface="Mangal"/>
                      </a:endParaRPr>
                    </a:p>
                  </a:txBody>
                  <a:tcPr marL="36830" marR="36830" marT="36830" marB="36830" anchor="ctr">
                    <a:solidFill>
                      <a:schemeClr val="accent4">
                        <a:lumMod val="60000"/>
                        <a:lumOff val="40000"/>
                      </a:schemeClr>
                    </a:solidFill>
                  </a:tcPr>
                </a:tc>
                <a:tc>
                  <a:txBody>
                    <a:bodyPr/>
                    <a:lstStyle/>
                    <a:p>
                      <a:pPr marL="0" marR="0" algn="ctr">
                        <a:lnSpc>
                          <a:spcPct val="107000"/>
                        </a:lnSpc>
                        <a:spcBef>
                          <a:spcPts val="0"/>
                        </a:spcBef>
                        <a:spcAft>
                          <a:spcPts val="800"/>
                        </a:spcAft>
                      </a:pPr>
                      <a:r>
                        <a:rPr lang="en-US" sz="1800" baseline="0" dirty="0" smtClean="0">
                          <a:solidFill>
                            <a:schemeClr val="bg1"/>
                          </a:solidFill>
                          <a:effectLst/>
                          <a:latin typeface="+mn-lt"/>
                          <a:ea typeface="+mn-ea"/>
                          <a:cs typeface="+mn-cs"/>
                        </a:rPr>
                        <a:t>None</a:t>
                      </a:r>
                    </a:p>
                  </a:txBody>
                  <a:tcPr marL="36830" marR="36830" marT="36830" marB="36830" anchor="ctr">
                    <a:solidFill>
                      <a:srgbClr val="47B3AC"/>
                    </a:solidFill>
                  </a:tcPr>
                </a:tc>
                <a:extLst>
                  <a:ext uri="{0D108BD9-81ED-4DB2-BD59-A6C34878D82A}">
                    <a16:rowId xmlns:a16="http://schemas.microsoft.com/office/drawing/2014/main" val="3572307461"/>
                  </a:ext>
                </a:extLst>
              </a:tr>
            </a:tbl>
          </a:graphicData>
        </a:graphic>
      </p:graphicFrame>
      <p:sp>
        <p:nvSpPr>
          <p:cNvPr id="33" name="Rectangle 32"/>
          <p:cNvSpPr/>
          <p:nvPr/>
        </p:nvSpPr>
        <p:spPr>
          <a:xfrm>
            <a:off x="2787534" y="8325294"/>
            <a:ext cx="5092279" cy="514123"/>
          </a:xfrm>
          <a:prstGeom prst="rect">
            <a:avLst/>
          </a:prstGeom>
          <a:solidFill>
            <a:schemeClr val="tx1">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2787259" y="7818780"/>
            <a:ext cx="5096234" cy="506514"/>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44843" y="5192201"/>
            <a:ext cx="2229015" cy="1568291"/>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070344" y="1757931"/>
            <a:ext cx="7988597"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59713" y="2148133"/>
            <a:ext cx="7988597" cy="393058"/>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70344" y="2966326"/>
            <a:ext cx="7988597"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0344" y="3356528"/>
            <a:ext cx="7988597"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70344" y="4157171"/>
            <a:ext cx="7988597"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70344" y="4547373"/>
            <a:ext cx="7988597"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70344" y="5344043"/>
            <a:ext cx="7988597"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70344" y="5734245"/>
            <a:ext cx="7988597" cy="375684"/>
          </a:xfrm>
          <a:prstGeom prst="rect">
            <a:avLst/>
          </a:prstGeom>
          <a:solidFill>
            <a:srgbClr val="4D49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42869" y="1391478"/>
            <a:ext cx="2251266" cy="1510748"/>
          </a:xfrm>
          <a:prstGeom prst="rect">
            <a:avLst/>
          </a:prstGeom>
          <a:ln>
            <a:noFill/>
          </a:ln>
          <a:effectLst>
            <a:outerShdw blurRad="292100" dist="139700" dir="2700000" algn="tl" rotWithShape="0">
              <a:srgbClr val="333333">
                <a:alpha val="65000"/>
              </a:srgbClr>
            </a:outerShdw>
          </a:effectLst>
        </p:spPr>
      </p:pic>
      <p:sp>
        <p:nvSpPr>
          <p:cNvPr id="18" name="Oval 17"/>
          <p:cNvSpPr/>
          <p:nvPr/>
        </p:nvSpPr>
        <p:spPr>
          <a:xfrm>
            <a:off x="8901223" y="7841646"/>
            <a:ext cx="739344" cy="560129"/>
          </a:xfrm>
          <a:prstGeom prst="ellipse">
            <a:avLst/>
          </a:prstGeom>
          <a:solidFill>
            <a:schemeClr val="tx2">
              <a:lumMod val="2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9077341" y="1362475"/>
            <a:ext cx="462615" cy="2794695"/>
          </a:xfrm>
          <a:custGeom>
            <a:avLst/>
            <a:gdLst>
              <a:gd name="connsiteX0" fmla="*/ 839165 w 839165"/>
              <a:gd name="connsiteY0" fmla="*/ 0 h 2505919"/>
              <a:gd name="connsiteX1" fmla="*/ 0 w 839165"/>
              <a:gd name="connsiteY1" fmla="*/ 1660967 h 2505919"/>
              <a:gd name="connsiteX2" fmla="*/ 5787 w 839165"/>
              <a:gd name="connsiteY2" fmla="*/ 2152891 h 2505919"/>
              <a:gd name="connsiteX3" fmla="*/ 839165 w 839165"/>
              <a:gd name="connsiteY3" fmla="*/ 2505919 h 2505919"/>
              <a:gd name="connsiteX4" fmla="*/ 839165 w 839165"/>
              <a:gd name="connsiteY4" fmla="*/ 2505919 h 2505919"/>
              <a:gd name="connsiteX5" fmla="*/ 839165 w 839165"/>
              <a:gd name="connsiteY5" fmla="*/ 2505919 h 2505919"/>
              <a:gd name="connsiteX6" fmla="*/ 839165 w 839165"/>
              <a:gd name="connsiteY6" fmla="*/ 2505919 h 2505919"/>
              <a:gd name="connsiteX0" fmla="*/ 839165 w 839165"/>
              <a:gd name="connsiteY0" fmla="*/ 0 h 2723089"/>
              <a:gd name="connsiteX1" fmla="*/ 0 w 839165"/>
              <a:gd name="connsiteY1" fmla="*/ 1878137 h 2723089"/>
              <a:gd name="connsiteX2" fmla="*/ 5787 w 839165"/>
              <a:gd name="connsiteY2" fmla="*/ 2370061 h 2723089"/>
              <a:gd name="connsiteX3" fmla="*/ 839165 w 839165"/>
              <a:gd name="connsiteY3" fmla="*/ 2723089 h 2723089"/>
              <a:gd name="connsiteX4" fmla="*/ 839165 w 839165"/>
              <a:gd name="connsiteY4" fmla="*/ 2723089 h 2723089"/>
              <a:gd name="connsiteX5" fmla="*/ 839165 w 839165"/>
              <a:gd name="connsiteY5" fmla="*/ 2723089 h 2723089"/>
              <a:gd name="connsiteX6" fmla="*/ 839165 w 839165"/>
              <a:gd name="connsiteY6" fmla="*/ 2723089 h 2723089"/>
              <a:gd name="connsiteX0" fmla="*/ 863879 w 863879"/>
              <a:gd name="connsiteY0" fmla="*/ 0 h 3093791"/>
              <a:gd name="connsiteX1" fmla="*/ 0 w 863879"/>
              <a:gd name="connsiteY1" fmla="*/ 2248839 h 3093791"/>
              <a:gd name="connsiteX2" fmla="*/ 5787 w 863879"/>
              <a:gd name="connsiteY2" fmla="*/ 2740763 h 3093791"/>
              <a:gd name="connsiteX3" fmla="*/ 839165 w 863879"/>
              <a:gd name="connsiteY3" fmla="*/ 3093791 h 3093791"/>
              <a:gd name="connsiteX4" fmla="*/ 839165 w 863879"/>
              <a:gd name="connsiteY4" fmla="*/ 3093791 h 3093791"/>
              <a:gd name="connsiteX5" fmla="*/ 839165 w 863879"/>
              <a:gd name="connsiteY5" fmla="*/ 3093791 h 3093791"/>
              <a:gd name="connsiteX6" fmla="*/ 839165 w 863879"/>
              <a:gd name="connsiteY6" fmla="*/ 3093791 h 3093791"/>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39165 w 863879"/>
              <a:gd name="connsiteY5" fmla="*/ 3093791 h 3431543"/>
              <a:gd name="connsiteX6" fmla="*/ 863878 w 863879"/>
              <a:gd name="connsiteY6"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63878 w 863879"/>
              <a:gd name="connsiteY5"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63878 w 863879"/>
              <a:gd name="connsiteY4"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63878 w 863879"/>
              <a:gd name="connsiteY3" fmla="*/ 3431543 h 3431543"/>
              <a:gd name="connsiteX0" fmla="*/ 736658 w 863878"/>
              <a:gd name="connsiteY0" fmla="*/ 0 h 2898805"/>
              <a:gd name="connsiteX1" fmla="*/ 0 w 863878"/>
              <a:gd name="connsiteY1" fmla="*/ 1716101 h 2898805"/>
              <a:gd name="connsiteX2" fmla="*/ 5787 w 863878"/>
              <a:gd name="connsiteY2" fmla="*/ 2208025 h 2898805"/>
              <a:gd name="connsiteX3" fmla="*/ 863878 w 863878"/>
              <a:gd name="connsiteY3" fmla="*/ 2898805 h 2898805"/>
              <a:gd name="connsiteX0" fmla="*/ 736658 w 736658"/>
              <a:gd name="connsiteY0" fmla="*/ 0 h 2208025"/>
              <a:gd name="connsiteX1" fmla="*/ 0 w 736658"/>
              <a:gd name="connsiteY1" fmla="*/ 1716101 h 2208025"/>
              <a:gd name="connsiteX2" fmla="*/ 5787 w 736658"/>
              <a:gd name="connsiteY2" fmla="*/ 2208025 h 2208025"/>
              <a:gd name="connsiteX3" fmla="*/ 712803 w 736658"/>
              <a:gd name="connsiteY3" fmla="*/ 1570937 h 2208025"/>
              <a:gd name="connsiteX0" fmla="*/ 736658 w 744609"/>
              <a:gd name="connsiteY0" fmla="*/ 0 h 2208025"/>
              <a:gd name="connsiteX1" fmla="*/ 0 w 744609"/>
              <a:gd name="connsiteY1" fmla="*/ 1716101 h 2208025"/>
              <a:gd name="connsiteX2" fmla="*/ 5787 w 744609"/>
              <a:gd name="connsiteY2" fmla="*/ 2208025 h 2208025"/>
              <a:gd name="connsiteX3" fmla="*/ 744609 w 744609"/>
              <a:gd name="connsiteY3" fmla="*/ 1896941 h 2208025"/>
              <a:gd name="connsiteX0" fmla="*/ 784366 w 784366"/>
              <a:gd name="connsiteY0" fmla="*/ 0 h 1786606"/>
              <a:gd name="connsiteX1" fmla="*/ 0 w 784366"/>
              <a:gd name="connsiteY1" fmla="*/ 1294682 h 1786606"/>
              <a:gd name="connsiteX2" fmla="*/ 5787 w 784366"/>
              <a:gd name="connsiteY2" fmla="*/ 1786606 h 1786606"/>
              <a:gd name="connsiteX3" fmla="*/ 744609 w 784366"/>
              <a:gd name="connsiteY3" fmla="*/ 1475522 h 1786606"/>
              <a:gd name="connsiteX0" fmla="*/ 784366 w 792316"/>
              <a:gd name="connsiteY0" fmla="*/ 0 h 1786606"/>
              <a:gd name="connsiteX1" fmla="*/ 0 w 792316"/>
              <a:gd name="connsiteY1" fmla="*/ 1294682 h 1786606"/>
              <a:gd name="connsiteX2" fmla="*/ 5787 w 792316"/>
              <a:gd name="connsiteY2" fmla="*/ 1786606 h 1786606"/>
              <a:gd name="connsiteX3" fmla="*/ 792316 w 792316"/>
              <a:gd name="connsiteY3" fmla="*/ 720148 h 1786606"/>
              <a:gd name="connsiteX0" fmla="*/ 824122 w 824122"/>
              <a:gd name="connsiteY0" fmla="*/ 0 h 2780519"/>
              <a:gd name="connsiteX1" fmla="*/ 0 w 824122"/>
              <a:gd name="connsiteY1" fmla="*/ 2288595 h 2780519"/>
              <a:gd name="connsiteX2" fmla="*/ 5787 w 824122"/>
              <a:gd name="connsiteY2" fmla="*/ 2780519 h 2780519"/>
              <a:gd name="connsiteX3" fmla="*/ 792316 w 824122"/>
              <a:gd name="connsiteY3" fmla="*/ 1714061 h 2780519"/>
              <a:gd name="connsiteX0" fmla="*/ 462615 w 792316"/>
              <a:gd name="connsiteY0" fmla="*/ 0 h 2794695"/>
              <a:gd name="connsiteX1" fmla="*/ 0 w 792316"/>
              <a:gd name="connsiteY1" fmla="*/ 2302771 h 2794695"/>
              <a:gd name="connsiteX2" fmla="*/ 5787 w 792316"/>
              <a:gd name="connsiteY2" fmla="*/ 2794695 h 2794695"/>
              <a:gd name="connsiteX3" fmla="*/ 792316 w 792316"/>
              <a:gd name="connsiteY3" fmla="*/ 1728237 h 2794695"/>
              <a:gd name="connsiteX0" fmla="*/ 462615 w 462615"/>
              <a:gd name="connsiteY0" fmla="*/ 0 h 2794695"/>
              <a:gd name="connsiteX1" fmla="*/ 0 w 462615"/>
              <a:gd name="connsiteY1" fmla="*/ 2302771 h 2794695"/>
              <a:gd name="connsiteX2" fmla="*/ 5787 w 462615"/>
              <a:gd name="connsiteY2" fmla="*/ 2794695 h 2794695"/>
              <a:gd name="connsiteX3" fmla="*/ 459162 w 462615"/>
              <a:gd name="connsiteY3" fmla="*/ 1536851 h 2794695"/>
            </a:gdLst>
            <a:ahLst/>
            <a:cxnLst>
              <a:cxn ang="0">
                <a:pos x="connsiteX0" y="connsiteY0"/>
              </a:cxn>
              <a:cxn ang="0">
                <a:pos x="connsiteX1" y="connsiteY1"/>
              </a:cxn>
              <a:cxn ang="0">
                <a:pos x="connsiteX2" y="connsiteY2"/>
              </a:cxn>
              <a:cxn ang="0">
                <a:pos x="connsiteX3" y="connsiteY3"/>
              </a:cxn>
            </a:cxnLst>
            <a:rect l="l" t="t" r="r" b="b"/>
            <a:pathLst>
              <a:path w="462615" h="2794695">
                <a:moveTo>
                  <a:pt x="462615" y="0"/>
                </a:moveTo>
                <a:lnTo>
                  <a:pt x="0" y="2302771"/>
                </a:lnTo>
                <a:lnTo>
                  <a:pt x="5787" y="2794695"/>
                </a:lnTo>
                <a:lnTo>
                  <a:pt x="459162" y="1536851"/>
                </a:lnTo>
              </a:path>
            </a:pathLst>
          </a:custGeom>
          <a:solidFill>
            <a:srgbClr val="47B3A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9039570" y="3121953"/>
            <a:ext cx="505147" cy="2200260"/>
          </a:xfrm>
          <a:custGeom>
            <a:avLst/>
            <a:gdLst>
              <a:gd name="connsiteX0" fmla="*/ 839165 w 839165"/>
              <a:gd name="connsiteY0" fmla="*/ 0 h 2505919"/>
              <a:gd name="connsiteX1" fmla="*/ 0 w 839165"/>
              <a:gd name="connsiteY1" fmla="*/ 1660967 h 2505919"/>
              <a:gd name="connsiteX2" fmla="*/ 5787 w 839165"/>
              <a:gd name="connsiteY2" fmla="*/ 2152891 h 2505919"/>
              <a:gd name="connsiteX3" fmla="*/ 839165 w 839165"/>
              <a:gd name="connsiteY3" fmla="*/ 2505919 h 2505919"/>
              <a:gd name="connsiteX4" fmla="*/ 839165 w 839165"/>
              <a:gd name="connsiteY4" fmla="*/ 2505919 h 2505919"/>
              <a:gd name="connsiteX5" fmla="*/ 839165 w 839165"/>
              <a:gd name="connsiteY5" fmla="*/ 2505919 h 2505919"/>
              <a:gd name="connsiteX6" fmla="*/ 839165 w 839165"/>
              <a:gd name="connsiteY6" fmla="*/ 2505919 h 2505919"/>
              <a:gd name="connsiteX0" fmla="*/ 839165 w 839165"/>
              <a:gd name="connsiteY0" fmla="*/ 0 h 2723089"/>
              <a:gd name="connsiteX1" fmla="*/ 0 w 839165"/>
              <a:gd name="connsiteY1" fmla="*/ 1878137 h 2723089"/>
              <a:gd name="connsiteX2" fmla="*/ 5787 w 839165"/>
              <a:gd name="connsiteY2" fmla="*/ 2370061 h 2723089"/>
              <a:gd name="connsiteX3" fmla="*/ 839165 w 839165"/>
              <a:gd name="connsiteY3" fmla="*/ 2723089 h 2723089"/>
              <a:gd name="connsiteX4" fmla="*/ 839165 w 839165"/>
              <a:gd name="connsiteY4" fmla="*/ 2723089 h 2723089"/>
              <a:gd name="connsiteX5" fmla="*/ 839165 w 839165"/>
              <a:gd name="connsiteY5" fmla="*/ 2723089 h 2723089"/>
              <a:gd name="connsiteX6" fmla="*/ 839165 w 839165"/>
              <a:gd name="connsiteY6" fmla="*/ 2723089 h 2723089"/>
              <a:gd name="connsiteX0" fmla="*/ 863879 w 863879"/>
              <a:gd name="connsiteY0" fmla="*/ 0 h 3093791"/>
              <a:gd name="connsiteX1" fmla="*/ 0 w 863879"/>
              <a:gd name="connsiteY1" fmla="*/ 2248839 h 3093791"/>
              <a:gd name="connsiteX2" fmla="*/ 5787 w 863879"/>
              <a:gd name="connsiteY2" fmla="*/ 2740763 h 3093791"/>
              <a:gd name="connsiteX3" fmla="*/ 839165 w 863879"/>
              <a:gd name="connsiteY3" fmla="*/ 3093791 h 3093791"/>
              <a:gd name="connsiteX4" fmla="*/ 839165 w 863879"/>
              <a:gd name="connsiteY4" fmla="*/ 3093791 h 3093791"/>
              <a:gd name="connsiteX5" fmla="*/ 839165 w 863879"/>
              <a:gd name="connsiteY5" fmla="*/ 3093791 h 3093791"/>
              <a:gd name="connsiteX6" fmla="*/ 839165 w 863879"/>
              <a:gd name="connsiteY6" fmla="*/ 3093791 h 3093791"/>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39165 w 863879"/>
              <a:gd name="connsiteY5" fmla="*/ 3093791 h 3431543"/>
              <a:gd name="connsiteX6" fmla="*/ 863878 w 863879"/>
              <a:gd name="connsiteY6"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63878 w 863879"/>
              <a:gd name="connsiteY5"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63878 w 863879"/>
              <a:gd name="connsiteY4"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63878 w 863879"/>
              <a:gd name="connsiteY3" fmla="*/ 3431543 h 3431543"/>
              <a:gd name="connsiteX0" fmla="*/ 736658 w 863878"/>
              <a:gd name="connsiteY0" fmla="*/ 0 h 2898805"/>
              <a:gd name="connsiteX1" fmla="*/ 0 w 863878"/>
              <a:gd name="connsiteY1" fmla="*/ 1716101 h 2898805"/>
              <a:gd name="connsiteX2" fmla="*/ 5787 w 863878"/>
              <a:gd name="connsiteY2" fmla="*/ 2208025 h 2898805"/>
              <a:gd name="connsiteX3" fmla="*/ 863878 w 863878"/>
              <a:gd name="connsiteY3" fmla="*/ 2898805 h 2898805"/>
              <a:gd name="connsiteX0" fmla="*/ 736658 w 736658"/>
              <a:gd name="connsiteY0" fmla="*/ 0 h 2208025"/>
              <a:gd name="connsiteX1" fmla="*/ 0 w 736658"/>
              <a:gd name="connsiteY1" fmla="*/ 1716101 h 2208025"/>
              <a:gd name="connsiteX2" fmla="*/ 5787 w 736658"/>
              <a:gd name="connsiteY2" fmla="*/ 2208025 h 2208025"/>
              <a:gd name="connsiteX3" fmla="*/ 712803 w 736658"/>
              <a:gd name="connsiteY3" fmla="*/ 1570937 h 2208025"/>
              <a:gd name="connsiteX0" fmla="*/ 736658 w 744609"/>
              <a:gd name="connsiteY0" fmla="*/ 0 h 2208025"/>
              <a:gd name="connsiteX1" fmla="*/ 0 w 744609"/>
              <a:gd name="connsiteY1" fmla="*/ 1716101 h 2208025"/>
              <a:gd name="connsiteX2" fmla="*/ 5787 w 744609"/>
              <a:gd name="connsiteY2" fmla="*/ 2208025 h 2208025"/>
              <a:gd name="connsiteX3" fmla="*/ 744609 w 744609"/>
              <a:gd name="connsiteY3" fmla="*/ 1896941 h 2208025"/>
              <a:gd name="connsiteX0" fmla="*/ 784366 w 784366"/>
              <a:gd name="connsiteY0" fmla="*/ 0 h 1786606"/>
              <a:gd name="connsiteX1" fmla="*/ 0 w 784366"/>
              <a:gd name="connsiteY1" fmla="*/ 1294682 h 1786606"/>
              <a:gd name="connsiteX2" fmla="*/ 5787 w 784366"/>
              <a:gd name="connsiteY2" fmla="*/ 1786606 h 1786606"/>
              <a:gd name="connsiteX3" fmla="*/ 744609 w 784366"/>
              <a:gd name="connsiteY3" fmla="*/ 1475522 h 1786606"/>
              <a:gd name="connsiteX0" fmla="*/ 784366 w 784366"/>
              <a:gd name="connsiteY0" fmla="*/ 0 h 1786606"/>
              <a:gd name="connsiteX1" fmla="*/ 0 w 784366"/>
              <a:gd name="connsiteY1" fmla="*/ 1294682 h 1786606"/>
              <a:gd name="connsiteX2" fmla="*/ 5787 w 784366"/>
              <a:gd name="connsiteY2" fmla="*/ 1786606 h 1786606"/>
              <a:gd name="connsiteX3" fmla="*/ 720755 w 784366"/>
              <a:gd name="connsiteY3" fmla="*/ 1722012 h 1786606"/>
              <a:gd name="connsiteX0" fmla="*/ 728707 w 728707"/>
              <a:gd name="connsiteY0" fmla="*/ 0 h 1325430"/>
              <a:gd name="connsiteX1" fmla="*/ 0 w 728707"/>
              <a:gd name="connsiteY1" fmla="*/ 833506 h 1325430"/>
              <a:gd name="connsiteX2" fmla="*/ 5787 w 728707"/>
              <a:gd name="connsiteY2" fmla="*/ 1325430 h 1325430"/>
              <a:gd name="connsiteX3" fmla="*/ 720755 w 728707"/>
              <a:gd name="connsiteY3" fmla="*/ 1260836 h 1325430"/>
              <a:gd name="connsiteX0" fmla="*/ 728707 w 784366"/>
              <a:gd name="connsiteY0" fmla="*/ 0 h 1325430"/>
              <a:gd name="connsiteX1" fmla="*/ 0 w 784366"/>
              <a:gd name="connsiteY1" fmla="*/ 833506 h 1325430"/>
              <a:gd name="connsiteX2" fmla="*/ 5787 w 784366"/>
              <a:gd name="connsiteY2" fmla="*/ 1325430 h 1325430"/>
              <a:gd name="connsiteX3" fmla="*/ 784366 w 784366"/>
              <a:gd name="connsiteY3" fmla="*/ 879173 h 1325430"/>
              <a:gd name="connsiteX0" fmla="*/ 792317 w 792317"/>
              <a:gd name="connsiteY0" fmla="*/ 0 h 2239830"/>
              <a:gd name="connsiteX1" fmla="*/ 0 w 792317"/>
              <a:gd name="connsiteY1" fmla="*/ 1747906 h 2239830"/>
              <a:gd name="connsiteX2" fmla="*/ 5787 w 792317"/>
              <a:gd name="connsiteY2" fmla="*/ 2239830 h 2239830"/>
              <a:gd name="connsiteX3" fmla="*/ 784366 w 792317"/>
              <a:gd name="connsiteY3" fmla="*/ 1793573 h 2239830"/>
              <a:gd name="connsiteX0" fmla="*/ 818336 w 818336"/>
              <a:gd name="connsiteY0" fmla="*/ 0 h 2136464"/>
              <a:gd name="connsiteX1" fmla="*/ 26019 w 818336"/>
              <a:gd name="connsiteY1" fmla="*/ 1747906 h 2136464"/>
              <a:gd name="connsiteX2" fmla="*/ 0 w 818336"/>
              <a:gd name="connsiteY2" fmla="*/ 2136464 h 2136464"/>
              <a:gd name="connsiteX3" fmla="*/ 810385 w 818336"/>
              <a:gd name="connsiteY3" fmla="*/ 1793573 h 2136464"/>
              <a:gd name="connsiteX0" fmla="*/ 832074 w 832074"/>
              <a:gd name="connsiteY0" fmla="*/ 0 h 2136464"/>
              <a:gd name="connsiteX1" fmla="*/ 0 w 832074"/>
              <a:gd name="connsiteY1" fmla="*/ 1747906 h 2136464"/>
              <a:gd name="connsiteX2" fmla="*/ 13738 w 832074"/>
              <a:gd name="connsiteY2" fmla="*/ 2136464 h 2136464"/>
              <a:gd name="connsiteX3" fmla="*/ 824123 w 832074"/>
              <a:gd name="connsiteY3" fmla="*/ 1793573 h 2136464"/>
              <a:gd name="connsiteX0" fmla="*/ 491832 w 824123"/>
              <a:gd name="connsiteY0" fmla="*/ 0 h 2200260"/>
              <a:gd name="connsiteX1" fmla="*/ 0 w 824123"/>
              <a:gd name="connsiteY1" fmla="*/ 1811702 h 2200260"/>
              <a:gd name="connsiteX2" fmla="*/ 13738 w 824123"/>
              <a:gd name="connsiteY2" fmla="*/ 2200260 h 2200260"/>
              <a:gd name="connsiteX3" fmla="*/ 824123 w 824123"/>
              <a:gd name="connsiteY3" fmla="*/ 1857369 h 2200260"/>
              <a:gd name="connsiteX0" fmla="*/ 491832 w 505147"/>
              <a:gd name="connsiteY0" fmla="*/ 0 h 2200260"/>
              <a:gd name="connsiteX1" fmla="*/ 0 w 505147"/>
              <a:gd name="connsiteY1" fmla="*/ 1811702 h 2200260"/>
              <a:gd name="connsiteX2" fmla="*/ 13738 w 505147"/>
              <a:gd name="connsiteY2" fmla="*/ 2200260 h 2200260"/>
              <a:gd name="connsiteX3" fmla="*/ 505147 w 505147"/>
              <a:gd name="connsiteY3" fmla="*/ 1850280 h 2200260"/>
            </a:gdLst>
            <a:ahLst/>
            <a:cxnLst>
              <a:cxn ang="0">
                <a:pos x="connsiteX0" y="connsiteY0"/>
              </a:cxn>
              <a:cxn ang="0">
                <a:pos x="connsiteX1" y="connsiteY1"/>
              </a:cxn>
              <a:cxn ang="0">
                <a:pos x="connsiteX2" y="connsiteY2"/>
              </a:cxn>
              <a:cxn ang="0">
                <a:pos x="connsiteX3" y="connsiteY3"/>
              </a:cxn>
            </a:cxnLst>
            <a:rect l="l" t="t" r="r" b="b"/>
            <a:pathLst>
              <a:path w="505147" h="2200260">
                <a:moveTo>
                  <a:pt x="491832" y="0"/>
                </a:moveTo>
                <a:lnTo>
                  <a:pt x="0" y="1811702"/>
                </a:lnTo>
                <a:lnTo>
                  <a:pt x="13738" y="2200260"/>
                </a:lnTo>
                <a:lnTo>
                  <a:pt x="505147" y="1850280"/>
                </a:lnTo>
              </a:path>
            </a:pathLst>
          </a:custGeom>
          <a:solidFill>
            <a:srgbClr val="47B3A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9040542" y="5186014"/>
            <a:ext cx="509035" cy="1567116"/>
          </a:xfrm>
          <a:custGeom>
            <a:avLst/>
            <a:gdLst>
              <a:gd name="connsiteX0" fmla="*/ 839165 w 839165"/>
              <a:gd name="connsiteY0" fmla="*/ 0 h 2505919"/>
              <a:gd name="connsiteX1" fmla="*/ 0 w 839165"/>
              <a:gd name="connsiteY1" fmla="*/ 1660967 h 2505919"/>
              <a:gd name="connsiteX2" fmla="*/ 5787 w 839165"/>
              <a:gd name="connsiteY2" fmla="*/ 2152891 h 2505919"/>
              <a:gd name="connsiteX3" fmla="*/ 839165 w 839165"/>
              <a:gd name="connsiteY3" fmla="*/ 2505919 h 2505919"/>
              <a:gd name="connsiteX4" fmla="*/ 839165 w 839165"/>
              <a:gd name="connsiteY4" fmla="*/ 2505919 h 2505919"/>
              <a:gd name="connsiteX5" fmla="*/ 839165 w 839165"/>
              <a:gd name="connsiteY5" fmla="*/ 2505919 h 2505919"/>
              <a:gd name="connsiteX6" fmla="*/ 839165 w 839165"/>
              <a:gd name="connsiteY6" fmla="*/ 2505919 h 2505919"/>
              <a:gd name="connsiteX0" fmla="*/ 839165 w 839165"/>
              <a:gd name="connsiteY0" fmla="*/ 0 h 2723089"/>
              <a:gd name="connsiteX1" fmla="*/ 0 w 839165"/>
              <a:gd name="connsiteY1" fmla="*/ 1878137 h 2723089"/>
              <a:gd name="connsiteX2" fmla="*/ 5787 w 839165"/>
              <a:gd name="connsiteY2" fmla="*/ 2370061 h 2723089"/>
              <a:gd name="connsiteX3" fmla="*/ 839165 w 839165"/>
              <a:gd name="connsiteY3" fmla="*/ 2723089 h 2723089"/>
              <a:gd name="connsiteX4" fmla="*/ 839165 w 839165"/>
              <a:gd name="connsiteY4" fmla="*/ 2723089 h 2723089"/>
              <a:gd name="connsiteX5" fmla="*/ 839165 w 839165"/>
              <a:gd name="connsiteY5" fmla="*/ 2723089 h 2723089"/>
              <a:gd name="connsiteX6" fmla="*/ 839165 w 839165"/>
              <a:gd name="connsiteY6" fmla="*/ 2723089 h 2723089"/>
              <a:gd name="connsiteX0" fmla="*/ 863879 w 863879"/>
              <a:gd name="connsiteY0" fmla="*/ 0 h 3093791"/>
              <a:gd name="connsiteX1" fmla="*/ 0 w 863879"/>
              <a:gd name="connsiteY1" fmla="*/ 2248839 h 3093791"/>
              <a:gd name="connsiteX2" fmla="*/ 5787 w 863879"/>
              <a:gd name="connsiteY2" fmla="*/ 2740763 h 3093791"/>
              <a:gd name="connsiteX3" fmla="*/ 839165 w 863879"/>
              <a:gd name="connsiteY3" fmla="*/ 3093791 h 3093791"/>
              <a:gd name="connsiteX4" fmla="*/ 839165 w 863879"/>
              <a:gd name="connsiteY4" fmla="*/ 3093791 h 3093791"/>
              <a:gd name="connsiteX5" fmla="*/ 839165 w 863879"/>
              <a:gd name="connsiteY5" fmla="*/ 3093791 h 3093791"/>
              <a:gd name="connsiteX6" fmla="*/ 839165 w 863879"/>
              <a:gd name="connsiteY6" fmla="*/ 3093791 h 3093791"/>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39165 w 863879"/>
              <a:gd name="connsiteY5" fmla="*/ 3093791 h 3431543"/>
              <a:gd name="connsiteX6" fmla="*/ 863878 w 863879"/>
              <a:gd name="connsiteY6"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39165 w 863879"/>
              <a:gd name="connsiteY4" fmla="*/ 3093791 h 3431543"/>
              <a:gd name="connsiteX5" fmla="*/ 863878 w 863879"/>
              <a:gd name="connsiteY5"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39165 w 863879"/>
              <a:gd name="connsiteY3" fmla="*/ 3093791 h 3431543"/>
              <a:gd name="connsiteX4" fmla="*/ 863878 w 863879"/>
              <a:gd name="connsiteY4" fmla="*/ 3431543 h 3431543"/>
              <a:gd name="connsiteX0" fmla="*/ 863879 w 863879"/>
              <a:gd name="connsiteY0" fmla="*/ 0 h 3431543"/>
              <a:gd name="connsiteX1" fmla="*/ 0 w 863879"/>
              <a:gd name="connsiteY1" fmla="*/ 2248839 h 3431543"/>
              <a:gd name="connsiteX2" fmla="*/ 5787 w 863879"/>
              <a:gd name="connsiteY2" fmla="*/ 2740763 h 3431543"/>
              <a:gd name="connsiteX3" fmla="*/ 863878 w 863879"/>
              <a:gd name="connsiteY3" fmla="*/ 3431543 h 3431543"/>
              <a:gd name="connsiteX0" fmla="*/ 736658 w 863878"/>
              <a:gd name="connsiteY0" fmla="*/ 0 h 2898805"/>
              <a:gd name="connsiteX1" fmla="*/ 0 w 863878"/>
              <a:gd name="connsiteY1" fmla="*/ 1716101 h 2898805"/>
              <a:gd name="connsiteX2" fmla="*/ 5787 w 863878"/>
              <a:gd name="connsiteY2" fmla="*/ 2208025 h 2898805"/>
              <a:gd name="connsiteX3" fmla="*/ 863878 w 863878"/>
              <a:gd name="connsiteY3" fmla="*/ 2898805 h 2898805"/>
              <a:gd name="connsiteX0" fmla="*/ 736658 w 736658"/>
              <a:gd name="connsiteY0" fmla="*/ 0 h 2208025"/>
              <a:gd name="connsiteX1" fmla="*/ 0 w 736658"/>
              <a:gd name="connsiteY1" fmla="*/ 1716101 h 2208025"/>
              <a:gd name="connsiteX2" fmla="*/ 5787 w 736658"/>
              <a:gd name="connsiteY2" fmla="*/ 2208025 h 2208025"/>
              <a:gd name="connsiteX3" fmla="*/ 712803 w 736658"/>
              <a:gd name="connsiteY3" fmla="*/ 1570937 h 2208025"/>
              <a:gd name="connsiteX0" fmla="*/ 736658 w 744609"/>
              <a:gd name="connsiteY0" fmla="*/ 0 h 2208025"/>
              <a:gd name="connsiteX1" fmla="*/ 0 w 744609"/>
              <a:gd name="connsiteY1" fmla="*/ 1716101 h 2208025"/>
              <a:gd name="connsiteX2" fmla="*/ 5787 w 744609"/>
              <a:gd name="connsiteY2" fmla="*/ 2208025 h 2208025"/>
              <a:gd name="connsiteX3" fmla="*/ 744609 w 744609"/>
              <a:gd name="connsiteY3" fmla="*/ 1896941 h 2208025"/>
              <a:gd name="connsiteX0" fmla="*/ 784366 w 784366"/>
              <a:gd name="connsiteY0" fmla="*/ 0 h 1786606"/>
              <a:gd name="connsiteX1" fmla="*/ 0 w 784366"/>
              <a:gd name="connsiteY1" fmla="*/ 1294682 h 1786606"/>
              <a:gd name="connsiteX2" fmla="*/ 5787 w 784366"/>
              <a:gd name="connsiteY2" fmla="*/ 1786606 h 1786606"/>
              <a:gd name="connsiteX3" fmla="*/ 744609 w 784366"/>
              <a:gd name="connsiteY3" fmla="*/ 1475522 h 1786606"/>
              <a:gd name="connsiteX0" fmla="*/ 784366 w 784366"/>
              <a:gd name="connsiteY0" fmla="*/ 0 h 1786606"/>
              <a:gd name="connsiteX1" fmla="*/ 0 w 784366"/>
              <a:gd name="connsiteY1" fmla="*/ 1294682 h 1786606"/>
              <a:gd name="connsiteX2" fmla="*/ 5787 w 784366"/>
              <a:gd name="connsiteY2" fmla="*/ 1786606 h 1786606"/>
              <a:gd name="connsiteX3" fmla="*/ 720755 w 784366"/>
              <a:gd name="connsiteY3" fmla="*/ 1722012 h 1786606"/>
              <a:gd name="connsiteX0" fmla="*/ 728707 w 728707"/>
              <a:gd name="connsiteY0" fmla="*/ 0 h 1325430"/>
              <a:gd name="connsiteX1" fmla="*/ 0 w 728707"/>
              <a:gd name="connsiteY1" fmla="*/ 833506 h 1325430"/>
              <a:gd name="connsiteX2" fmla="*/ 5787 w 728707"/>
              <a:gd name="connsiteY2" fmla="*/ 1325430 h 1325430"/>
              <a:gd name="connsiteX3" fmla="*/ 720755 w 728707"/>
              <a:gd name="connsiteY3" fmla="*/ 1260836 h 1325430"/>
              <a:gd name="connsiteX0" fmla="*/ 728707 w 784365"/>
              <a:gd name="connsiteY0" fmla="*/ 0 h 1753817"/>
              <a:gd name="connsiteX1" fmla="*/ 0 w 784365"/>
              <a:gd name="connsiteY1" fmla="*/ 833506 h 1753817"/>
              <a:gd name="connsiteX2" fmla="*/ 5787 w 784365"/>
              <a:gd name="connsiteY2" fmla="*/ 1325430 h 1753817"/>
              <a:gd name="connsiteX3" fmla="*/ 784365 w 784365"/>
              <a:gd name="connsiteY3" fmla="*/ 1753817 h 1753817"/>
              <a:gd name="connsiteX0" fmla="*/ 776414 w 784365"/>
              <a:gd name="connsiteY0" fmla="*/ 0 h 1380106"/>
              <a:gd name="connsiteX1" fmla="*/ 0 w 784365"/>
              <a:gd name="connsiteY1" fmla="*/ 459795 h 1380106"/>
              <a:gd name="connsiteX2" fmla="*/ 5787 w 784365"/>
              <a:gd name="connsiteY2" fmla="*/ 951719 h 1380106"/>
              <a:gd name="connsiteX3" fmla="*/ 784365 w 784365"/>
              <a:gd name="connsiteY3" fmla="*/ 1380106 h 1380106"/>
              <a:gd name="connsiteX0" fmla="*/ 728706 w 784365"/>
              <a:gd name="connsiteY0" fmla="*/ 0 h 1396009"/>
              <a:gd name="connsiteX1" fmla="*/ 0 w 784365"/>
              <a:gd name="connsiteY1" fmla="*/ 475698 h 1396009"/>
              <a:gd name="connsiteX2" fmla="*/ 5787 w 784365"/>
              <a:gd name="connsiteY2" fmla="*/ 967622 h 1396009"/>
              <a:gd name="connsiteX3" fmla="*/ 784365 w 784365"/>
              <a:gd name="connsiteY3" fmla="*/ 1396009 h 1396009"/>
              <a:gd name="connsiteX0" fmla="*/ 704852 w 784365"/>
              <a:gd name="connsiteY0" fmla="*/ 0 h 1427814"/>
              <a:gd name="connsiteX1" fmla="*/ 0 w 784365"/>
              <a:gd name="connsiteY1" fmla="*/ 507503 h 1427814"/>
              <a:gd name="connsiteX2" fmla="*/ 5787 w 784365"/>
              <a:gd name="connsiteY2" fmla="*/ 999427 h 1427814"/>
              <a:gd name="connsiteX3" fmla="*/ 784365 w 784365"/>
              <a:gd name="connsiteY3" fmla="*/ 1427814 h 1427814"/>
              <a:gd name="connsiteX0" fmla="*/ 704852 w 744608"/>
              <a:gd name="connsiteY0" fmla="*/ 0 h 1451668"/>
              <a:gd name="connsiteX1" fmla="*/ 0 w 744608"/>
              <a:gd name="connsiteY1" fmla="*/ 507503 h 1451668"/>
              <a:gd name="connsiteX2" fmla="*/ 5787 w 744608"/>
              <a:gd name="connsiteY2" fmla="*/ 999427 h 1451668"/>
              <a:gd name="connsiteX3" fmla="*/ 744608 w 744608"/>
              <a:gd name="connsiteY3" fmla="*/ 1451668 h 1451668"/>
              <a:gd name="connsiteX0" fmla="*/ 768463 w 768463"/>
              <a:gd name="connsiteY0" fmla="*/ 0 h 1435766"/>
              <a:gd name="connsiteX1" fmla="*/ 0 w 768463"/>
              <a:gd name="connsiteY1" fmla="*/ 491601 h 1435766"/>
              <a:gd name="connsiteX2" fmla="*/ 5787 w 768463"/>
              <a:gd name="connsiteY2" fmla="*/ 983525 h 1435766"/>
              <a:gd name="connsiteX3" fmla="*/ 744608 w 768463"/>
              <a:gd name="connsiteY3" fmla="*/ 1435766 h 1435766"/>
              <a:gd name="connsiteX0" fmla="*/ 776414 w 776414"/>
              <a:gd name="connsiteY0" fmla="*/ 0 h 1435766"/>
              <a:gd name="connsiteX1" fmla="*/ 0 w 776414"/>
              <a:gd name="connsiteY1" fmla="*/ 523406 h 1435766"/>
              <a:gd name="connsiteX2" fmla="*/ 13738 w 776414"/>
              <a:gd name="connsiteY2" fmla="*/ 983525 h 1435766"/>
              <a:gd name="connsiteX3" fmla="*/ 752559 w 776414"/>
              <a:gd name="connsiteY3" fmla="*/ 1435766 h 1435766"/>
              <a:gd name="connsiteX0" fmla="*/ 810384 w 810384"/>
              <a:gd name="connsiteY0" fmla="*/ 0 h 1435766"/>
              <a:gd name="connsiteX1" fmla="*/ 33970 w 810384"/>
              <a:gd name="connsiteY1" fmla="*/ 523406 h 1435766"/>
              <a:gd name="connsiteX2" fmla="*/ 0 w 810384"/>
              <a:gd name="connsiteY2" fmla="*/ 904012 h 1435766"/>
              <a:gd name="connsiteX3" fmla="*/ 786529 w 810384"/>
              <a:gd name="connsiteY3" fmla="*/ 1435766 h 1435766"/>
              <a:gd name="connsiteX0" fmla="*/ 858092 w 858092"/>
              <a:gd name="connsiteY0" fmla="*/ 0 h 1904893"/>
              <a:gd name="connsiteX1" fmla="*/ 33970 w 858092"/>
              <a:gd name="connsiteY1" fmla="*/ 992533 h 1904893"/>
              <a:gd name="connsiteX2" fmla="*/ 0 w 858092"/>
              <a:gd name="connsiteY2" fmla="*/ 1373139 h 1904893"/>
              <a:gd name="connsiteX3" fmla="*/ 786529 w 858092"/>
              <a:gd name="connsiteY3" fmla="*/ 1904893 h 1904893"/>
              <a:gd name="connsiteX0" fmla="*/ 858092 w 858092"/>
              <a:gd name="connsiteY0" fmla="*/ 0 h 1610695"/>
              <a:gd name="connsiteX1" fmla="*/ 33970 w 858092"/>
              <a:gd name="connsiteY1" fmla="*/ 992533 h 1610695"/>
              <a:gd name="connsiteX2" fmla="*/ 0 w 858092"/>
              <a:gd name="connsiteY2" fmla="*/ 1373139 h 1610695"/>
              <a:gd name="connsiteX3" fmla="*/ 778578 w 858092"/>
              <a:gd name="connsiteY3" fmla="*/ 1610695 h 1610695"/>
              <a:gd name="connsiteX0" fmla="*/ 842189 w 842189"/>
              <a:gd name="connsiteY0" fmla="*/ 0 h 1666354"/>
              <a:gd name="connsiteX1" fmla="*/ 33970 w 842189"/>
              <a:gd name="connsiteY1" fmla="*/ 1048192 h 1666354"/>
              <a:gd name="connsiteX2" fmla="*/ 0 w 842189"/>
              <a:gd name="connsiteY2" fmla="*/ 1428798 h 1666354"/>
              <a:gd name="connsiteX3" fmla="*/ 778578 w 842189"/>
              <a:gd name="connsiteY3" fmla="*/ 1666354 h 1666354"/>
              <a:gd name="connsiteX0" fmla="*/ 509035 w 778578"/>
              <a:gd name="connsiteY0" fmla="*/ 0 h 1567116"/>
              <a:gd name="connsiteX1" fmla="*/ 33970 w 778578"/>
              <a:gd name="connsiteY1" fmla="*/ 948954 h 1567116"/>
              <a:gd name="connsiteX2" fmla="*/ 0 w 778578"/>
              <a:gd name="connsiteY2" fmla="*/ 1329560 h 1567116"/>
              <a:gd name="connsiteX3" fmla="*/ 778578 w 778578"/>
              <a:gd name="connsiteY3" fmla="*/ 1567116 h 1567116"/>
              <a:gd name="connsiteX0" fmla="*/ 509035 w 509035"/>
              <a:gd name="connsiteY0" fmla="*/ 0 h 1567116"/>
              <a:gd name="connsiteX1" fmla="*/ 33970 w 509035"/>
              <a:gd name="connsiteY1" fmla="*/ 948954 h 1567116"/>
              <a:gd name="connsiteX2" fmla="*/ 0 w 509035"/>
              <a:gd name="connsiteY2" fmla="*/ 1329560 h 1567116"/>
              <a:gd name="connsiteX3" fmla="*/ 495043 w 509035"/>
              <a:gd name="connsiteY3" fmla="*/ 1567116 h 1567116"/>
            </a:gdLst>
            <a:ahLst/>
            <a:cxnLst>
              <a:cxn ang="0">
                <a:pos x="connsiteX0" y="connsiteY0"/>
              </a:cxn>
              <a:cxn ang="0">
                <a:pos x="connsiteX1" y="connsiteY1"/>
              </a:cxn>
              <a:cxn ang="0">
                <a:pos x="connsiteX2" y="connsiteY2"/>
              </a:cxn>
              <a:cxn ang="0">
                <a:pos x="connsiteX3" y="connsiteY3"/>
              </a:cxn>
            </a:cxnLst>
            <a:rect l="l" t="t" r="r" b="b"/>
            <a:pathLst>
              <a:path w="509035" h="1567116">
                <a:moveTo>
                  <a:pt x="509035" y="0"/>
                </a:moveTo>
                <a:lnTo>
                  <a:pt x="33970" y="948954"/>
                </a:lnTo>
                <a:lnTo>
                  <a:pt x="0" y="1329560"/>
                </a:lnTo>
                <a:lnTo>
                  <a:pt x="495043" y="1567116"/>
                </a:lnTo>
              </a:path>
            </a:pathLst>
          </a:custGeom>
          <a:solidFill>
            <a:srgbClr val="47B3A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24863" y="3150499"/>
            <a:ext cx="2269271" cy="1818285"/>
          </a:xfrm>
          <a:prstGeom prst="rect">
            <a:avLst/>
          </a:prstGeom>
        </p:spPr>
      </p:pic>
      <p:sp>
        <p:nvSpPr>
          <p:cNvPr id="27" name="Rectangle 26"/>
          <p:cNvSpPr/>
          <p:nvPr/>
        </p:nvSpPr>
        <p:spPr>
          <a:xfrm>
            <a:off x="9540628" y="3115219"/>
            <a:ext cx="2233229" cy="1853565"/>
          </a:xfrm>
          <a:prstGeom prst="rect">
            <a:avLst/>
          </a:prstGeom>
          <a:noFill/>
          <a:ln w="57150">
            <a:solidFill>
              <a:srgbClr val="47B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540628" y="1365509"/>
            <a:ext cx="2233229" cy="1536212"/>
          </a:xfrm>
          <a:prstGeom prst="rect">
            <a:avLst/>
          </a:prstGeom>
          <a:noFill/>
          <a:ln w="57150">
            <a:solidFill>
              <a:srgbClr val="47B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537561" y="5188207"/>
            <a:ext cx="2233229" cy="1536212"/>
          </a:xfrm>
          <a:prstGeom prst="rect">
            <a:avLst/>
          </a:prstGeom>
          <a:noFill/>
          <a:ln w="57150">
            <a:solidFill>
              <a:srgbClr val="47B3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588" y="75832"/>
            <a:ext cx="5777024" cy="1039185"/>
            <a:chOff x="5457313" y="380211"/>
            <a:chExt cx="6592920" cy="1185950"/>
          </a:xfrm>
        </p:grpSpPr>
        <p:sp>
          <p:nvSpPr>
            <p:cNvPr id="39" name="Rectangle 38"/>
            <p:cNvSpPr/>
            <p:nvPr/>
          </p:nvSpPr>
          <p:spPr>
            <a:xfrm>
              <a:off x="6287386" y="522014"/>
              <a:ext cx="5762847" cy="964019"/>
            </a:xfrm>
            <a:prstGeom prst="rect">
              <a:avLst/>
            </a:prstGeom>
            <a:solidFill>
              <a:srgbClr val="7DD2EE"/>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0" name="Group 39"/>
            <p:cNvGrpSpPr/>
            <p:nvPr/>
          </p:nvGrpSpPr>
          <p:grpSpPr>
            <a:xfrm>
              <a:off x="5457313" y="380211"/>
              <a:ext cx="1171214" cy="1185950"/>
              <a:chOff x="5457313" y="971071"/>
              <a:chExt cx="1171214" cy="1185950"/>
            </a:xfrm>
          </p:grpSpPr>
          <p:sp>
            <p:nvSpPr>
              <p:cNvPr id="42" name="Oval 41"/>
              <p:cNvSpPr/>
              <p:nvPr/>
            </p:nvSpPr>
            <p:spPr>
              <a:xfrm>
                <a:off x="5476702" y="1032744"/>
                <a:ext cx="1124277" cy="1124277"/>
              </a:xfrm>
              <a:prstGeom prst="ellipse">
                <a:avLst/>
              </a:prstGeom>
              <a:solidFill>
                <a:srgbClr val="7DD2EE"/>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42"/>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15870" b="83041" l="21717" r="78676">
                            <a14:foregroundMark x1="63158" y1="25087" x2="63158" y2="25087"/>
                            <a14:foregroundMark x1="61988" y1="65854" x2="61988" y2="65854"/>
                            <a14:foregroundMark x1="42105" y1="65505" x2="42105" y2="65505"/>
                          </a14:backgroundRemoval>
                        </a14:imgEffect>
                      </a14:imgLayer>
                    </a14:imgProps>
                  </a:ext>
                  <a:ext uri="{28A0092B-C50C-407E-A947-70E740481C1C}">
                    <a14:useLocalDpi xmlns:a14="http://schemas.microsoft.com/office/drawing/2010/main"/>
                  </a:ext>
                </a:extLst>
              </a:blip>
              <a:srcRect l="14597" t="7473" r="14204" b="8563"/>
              <a:stretch/>
            </p:blipFill>
            <p:spPr>
              <a:xfrm>
                <a:off x="5457313" y="971071"/>
                <a:ext cx="1171214" cy="1159077"/>
              </a:xfrm>
              <a:prstGeom prst="rect">
                <a:avLst/>
              </a:prstGeom>
              <a:ln>
                <a:noFill/>
              </a:ln>
            </p:spPr>
          </p:pic>
        </p:grpSp>
        <p:sp>
          <p:nvSpPr>
            <p:cNvPr id="41" name="TextBox 40"/>
            <p:cNvSpPr txBox="1"/>
            <p:nvPr/>
          </p:nvSpPr>
          <p:spPr>
            <a:xfrm>
              <a:off x="6728512" y="773189"/>
              <a:ext cx="5221735" cy="526867"/>
            </a:xfrm>
            <a:prstGeom prst="rect">
              <a:avLst/>
            </a:prstGeom>
            <a:noFill/>
            <a:ln>
              <a:noFill/>
            </a:ln>
          </p:spPr>
          <p:txBody>
            <a:bodyPr wrap="square" rtlCol="0">
              <a:spAutoFit/>
            </a:bodyPr>
            <a:lstStyle/>
            <a:p>
              <a:r>
                <a:rPr lang="en-US" sz="2400" b="1" dirty="0" smtClean="0"/>
                <a:t>Pillar 1. Safe Learning Facilities</a:t>
              </a:r>
              <a:endParaRPr lang="en-US" sz="2400" b="1" dirty="0"/>
            </a:p>
          </p:txBody>
        </p:sp>
      </p:grpSp>
    </p:spTree>
    <p:extLst>
      <p:ext uri="{BB962C8B-B14F-4D97-AF65-F5344CB8AC3E}">
        <p14:creationId xmlns:p14="http://schemas.microsoft.com/office/powerpoint/2010/main" val="1898311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94197" y="135334"/>
            <a:ext cx="6461784" cy="1086593"/>
            <a:chOff x="5421293" y="2434202"/>
            <a:chExt cx="7390618" cy="1176109"/>
          </a:xfrm>
        </p:grpSpPr>
        <p:sp>
          <p:nvSpPr>
            <p:cNvPr id="9" name="Rectangle 8"/>
            <p:cNvSpPr/>
            <p:nvPr/>
          </p:nvSpPr>
          <p:spPr>
            <a:xfrm>
              <a:off x="6287385" y="2535414"/>
              <a:ext cx="6248879" cy="964019"/>
            </a:xfrm>
            <a:prstGeom prst="rect">
              <a:avLst/>
            </a:prstGeom>
            <a:solidFill>
              <a:srgbClr val="599DCE"/>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10" name="Group 9"/>
            <p:cNvGrpSpPr/>
            <p:nvPr/>
          </p:nvGrpSpPr>
          <p:grpSpPr>
            <a:xfrm>
              <a:off x="5421293" y="2434202"/>
              <a:ext cx="1179686" cy="1176109"/>
              <a:chOff x="6097414" y="2843819"/>
              <a:chExt cx="1179686" cy="1176109"/>
            </a:xfrm>
          </p:grpSpPr>
          <p:pic>
            <p:nvPicPr>
              <p:cNvPr id="12" name="Picture 11"/>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5885" b="77266" l="23329" r="76906"/>
                        </a14:imgEffect>
                      </a14:imgLayer>
                    </a14:imgProps>
                  </a:ext>
                  <a:ext uri="{28A0092B-C50C-407E-A947-70E740481C1C}">
                    <a14:useLocalDpi xmlns:a14="http://schemas.microsoft.com/office/drawing/2010/main"/>
                  </a:ext>
                </a:extLst>
              </a:blip>
              <a:srcRect l="16632" t="8213" r="16397" b="15061"/>
              <a:stretch/>
            </p:blipFill>
            <p:spPr>
              <a:xfrm>
                <a:off x="6097414" y="2846636"/>
                <a:ext cx="1179372" cy="1173292"/>
              </a:xfrm>
              <a:prstGeom prst="rect">
                <a:avLst/>
              </a:prstGeom>
              <a:ln>
                <a:noFill/>
              </a:ln>
            </p:spPr>
          </p:pic>
          <p:pic>
            <p:nvPicPr>
              <p:cNvPr id="13" name="Picture 12"/>
              <p:cNvPicPr>
                <a:picLocks noChangeAspect="1"/>
              </p:cNvPicPr>
              <p:nvPr/>
            </p:nvPicPr>
            <p:blipFill rotWithShape="1">
              <a:blip r:embed="rId4" cstate="screen">
                <a:extLst>
                  <a:ext uri="{BEBA8EAE-BF5A-486C-A8C5-ECC9F3942E4B}">
                    <a14:imgProps xmlns:a14="http://schemas.microsoft.com/office/drawing/2010/main">
                      <a14:imgLayer r:embed="rId3">
                        <a14:imgEffect>
                          <a14:backgroundRemoval t="6452" b="90323" l="12325" r="92437"/>
                        </a14:imgEffect>
                      </a14:imgLayer>
                    </a14:imgProps>
                  </a:ext>
                  <a:ext uri="{28A0092B-C50C-407E-A947-70E740481C1C}">
                    <a14:useLocalDpi xmlns:a14="http://schemas.microsoft.com/office/drawing/2010/main"/>
                  </a:ext>
                </a:extLst>
              </a:blip>
              <a:srcRect l="16632" t="8213" r="16397" b="15061"/>
              <a:stretch/>
            </p:blipFill>
            <p:spPr>
              <a:xfrm>
                <a:off x="6097414" y="2843819"/>
                <a:ext cx="1179371" cy="1173293"/>
              </a:xfrm>
              <a:prstGeom prst="rect">
                <a:avLst/>
              </a:prstGeom>
              <a:ln>
                <a:noFill/>
              </a:ln>
            </p:spPr>
          </p:pic>
          <p:sp>
            <p:nvSpPr>
              <p:cNvPr id="14" name="Oval 13"/>
              <p:cNvSpPr/>
              <p:nvPr/>
            </p:nvSpPr>
            <p:spPr>
              <a:xfrm>
                <a:off x="6124961" y="2859934"/>
                <a:ext cx="1152139" cy="113421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TextBox 10"/>
            <p:cNvSpPr txBox="1"/>
            <p:nvPr/>
          </p:nvSpPr>
          <p:spPr>
            <a:xfrm>
              <a:off x="6696762" y="2783492"/>
              <a:ext cx="6115149" cy="499698"/>
            </a:xfrm>
            <a:prstGeom prst="rect">
              <a:avLst/>
            </a:prstGeom>
            <a:noFill/>
            <a:ln>
              <a:noFill/>
            </a:ln>
          </p:spPr>
          <p:txBody>
            <a:bodyPr wrap="square" rtlCol="0">
              <a:spAutoFit/>
            </a:bodyPr>
            <a:lstStyle/>
            <a:p>
              <a:r>
                <a:rPr lang="en-US" sz="2400" b="1" dirty="0" smtClean="0"/>
                <a:t>Pillar 2. School Disaster Management</a:t>
              </a:r>
              <a:endParaRPr lang="en-US" sz="2400" b="1" dirty="0"/>
            </a:p>
          </p:txBody>
        </p:sp>
      </p:grpSp>
      <p:sp>
        <p:nvSpPr>
          <p:cNvPr id="18" name="TextBox 17"/>
          <p:cNvSpPr txBox="1"/>
          <p:nvPr/>
        </p:nvSpPr>
        <p:spPr>
          <a:xfrm>
            <a:off x="1336875" y="2704616"/>
            <a:ext cx="9139740" cy="1938992"/>
          </a:xfrm>
          <a:prstGeom prst="rect">
            <a:avLst/>
          </a:prstGeom>
          <a:noFill/>
        </p:spPr>
        <p:txBody>
          <a:bodyPr wrap="square" rtlCol="0">
            <a:spAutoFit/>
          </a:bodyPr>
          <a:lstStyle/>
          <a:p>
            <a:r>
              <a:rPr lang="en-US" sz="4000" b="1" dirty="0" smtClean="0"/>
              <a:t>Do community-based safer school construction projects result in </a:t>
            </a:r>
            <a:r>
              <a:rPr lang="en-US" sz="4000" b="1" dirty="0" smtClean="0">
                <a:solidFill>
                  <a:srgbClr val="FFC000"/>
                </a:solidFill>
              </a:rPr>
              <a:t>better school disaster management</a:t>
            </a:r>
            <a:r>
              <a:rPr lang="en-US" sz="4000" b="1" dirty="0" smtClean="0"/>
              <a:t>?</a:t>
            </a:r>
            <a:endParaRPr lang="en-US" sz="4000" b="1" dirty="0"/>
          </a:p>
        </p:txBody>
      </p:sp>
    </p:spTree>
    <p:extLst>
      <p:ext uri="{BB962C8B-B14F-4D97-AF65-F5344CB8AC3E}">
        <p14:creationId xmlns:p14="http://schemas.microsoft.com/office/powerpoint/2010/main" val="3977183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8A49D4-7080-451D-93E3-146DB4A90246}" type="slidenum">
              <a:rPr lang="en-US" smtClean="0">
                <a:solidFill>
                  <a:prstClr val="white">
                    <a:tint val="75000"/>
                  </a:prstClr>
                </a:solidFill>
              </a:rPr>
              <a:pPr/>
              <a:t>9</a:t>
            </a:fld>
            <a:endParaRPr lang="en-US">
              <a:solidFill>
                <a:prstClr val="white">
                  <a:tint val="75000"/>
                </a:prstClr>
              </a:solidFill>
            </a:endParaRPr>
          </a:p>
        </p:txBody>
      </p:sp>
      <p:pic>
        <p:nvPicPr>
          <p:cNvPr id="6" name="Content Placeholder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11387" y="3749595"/>
            <a:ext cx="3309138" cy="2824871"/>
          </a:xfrm>
          <a:prstGeom prst="rect">
            <a:avLst/>
          </a:prstGeom>
          <a:ln w="57150">
            <a:solidFill>
              <a:srgbClr val="12947B"/>
            </a:solidFill>
          </a:ln>
        </p:spPr>
      </p:pic>
      <p:grpSp>
        <p:nvGrpSpPr>
          <p:cNvPr id="8" name="Group 7"/>
          <p:cNvGrpSpPr/>
          <p:nvPr/>
        </p:nvGrpSpPr>
        <p:grpSpPr>
          <a:xfrm>
            <a:off x="194197" y="135334"/>
            <a:ext cx="6461784" cy="1086593"/>
            <a:chOff x="5421293" y="2434202"/>
            <a:chExt cx="7390618" cy="1176109"/>
          </a:xfrm>
        </p:grpSpPr>
        <p:sp>
          <p:nvSpPr>
            <p:cNvPr id="9" name="Rectangle 8"/>
            <p:cNvSpPr/>
            <p:nvPr/>
          </p:nvSpPr>
          <p:spPr>
            <a:xfrm>
              <a:off x="6287385" y="2535414"/>
              <a:ext cx="6248879" cy="964019"/>
            </a:xfrm>
            <a:prstGeom prst="rect">
              <a:avLst/>
            </a:prstGeom>
            <a:solidFill>
              <a:srgbClr val="599DCE"/>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grpSp>
          <p:nvGrpSpPr>
            <p:cNvPr id="10" name="Group 9"/>
            <p:cNvGrpSpPr/>
            <p:nvPr/>
          </p:nvGrpSpPr>
          <p:grpSpPr>
            <a:xfrm>
              <a:off x="5421293" y="2434202"/>
              <a:ext cx="1179686" cy="1176109"/>
              <a:chOff x="6097414" y="2843819"/>
              <a:chExt cx="1179686" cy="1176109"/>
            </a:xfrm>
          </p:grpSpPr>
          <p:pic>
            <p:nvPicPr>
              <p:cNvPr id="12" name="Picture 11"/>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5885" b="77266" l="23329" r="76906"/>
                        </a14:imgEffect>
                      </a14:imgLayer>
                    </a14:imgProps>
                  </a:ext>
                  <a:ext uri="{28A0092B-C50C-407E-A947-70E740481C1C}">
                    <a14:useLocalDpi xmlns:a14="http://schemas.microsoft.com/office/drawing/2010/main"/>
                  </a:ext>
                </a:extLst>
              </a:blip>
              <a:srcRect l="16632" t="8213" r="16397" b="15061"/>
              <a:stretch/>
            </p:blipFill>
            <p:spPr>
              <a:xfrm>
                <a:off x="6097414" y="2846636"/>
                <a:ext cx="1179372" cy="1173292"/>
              </a:xfrm>
              <a:prstGeom prst="rect">
                <a:avLst/>
              </a:prstGeom>
              <a:ln>
                <a:noFill/>
              </a:ln>
            </p:spPr>
          </p:pic>
          <p:pic>
            <p:nvPicPr>
              <p:cNvPr id="13" name="Picture 12"/>
              <p:cNvPicPr>
                <a:picLocks noChangeAspect="1"/>
              </p:cNvPicPr>
              <p:nvPr/>
            </p:nvPicPr>
            <p:blipFill rotWithShape="1">
              <a:blip r:embed="rId5" cstate="screen">
                <a:extLst>
                  <a:ext uri="{BEBA8EAE-BF5A-486C-A8C5-ECC9F3942E4B}">
                    <a14:imgProps xmlns:a14="http://schemas.microsoft.com/office/drawing/2010/main">
                      <a14:imgLayer r:embed="rId4">
                        <a14:imgEffect>
                          <a14:backgroundRemoval t="6452" b="90323" l="12325" r="92437"/>
                        </a14:imgEffect>
                      </a14:imgLayer>
                    </a14:imgProps>
                  </a:ext>
                  <a:ext uri="{28A0092B-C50C-407E-A947-70E740481C1C}">
                    <a14:useLocalDpi xmlns:a14="http://schemas.microsoft.com/office/drawing/2010/main"/>
                  </a:ext>
                </a:extLst>
              </a:blip>
              <a:srcRect l="16632" t="8213" r="16397" b="15061"/>
              <a:stretch/>
            </p:blipFill>
            <p:spPr>
              <a:xfrm>
                <a:off x="6097414" y="2843819"/>
                <a:ext cx="1179371" cy="1173293"/>
              </a:xfrm>
              <a:prstGeom prst="rect">
                <a:avLst/>
              </a:prstGeom>
              <a:ln>
                <a:noFill/>
              </a:ln>
            </p:spPr>
          </p:pic>
          <p:sp>
            <p:nvSpPr>
              <p:cNvPr id="14" name="Oval 13"/>
              <p:cNvSpPr/>
              <p:nvPr/>
            </p:nvSpPr>
            <p:spPr>
              <a:xfrm>
                <a:off x="6124961" y="2859934"/>
                <a:ext cx="1152139" cy="113421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TextBox 10"/>
            <p:cNvSpPr txBox="1"/>
            <p:nvPr/>
          </p:nvSpPr>
          <p:spPr>
            <a:xfrm>
              <a:off x="6696762" y="2783492"/>
              <a:ext cx="6115149" cy="499698"/>
            </a:xfrm>
            <a:prstGeom prst="rect">
              <a:avLst/>
            </a:prstGeom>
            <a:noFill/>
            <a:ln>
              <a:noFill/>
            </a:ln>
          </p:spPr>
          <p:txBody>
            <a:bodyPr wrap="square" rtlCol="0">
              <a:spAutoFit/>
            </a:bodyPr>
            <a:lstStyle/>
            <a:p>
              <a:r>
                <a:rPr lang="en-US" sz="2400" b="1" dirty="0" smtClean="0"/>
                <a:t>Pillar 2. School Disaster Management</a:t>
              </a:r>
              <a:endParaRPr lang="en-US" sz="2400" b="1" dirty="0"/>
            </a:p>
          </p:txBody>
        </p:sp>
      </p:grpSp>
      <p:grpSp>
        <p:nvGrpSpPr>
          <p:cNvPr id="25" name="Group 24"/>
          <p:cNvGrpSpPr/>
          <p:nvPr/>
        </p:nvGrpSpPr>
        <p:grpSpPr>
          <a:xfrm>
            <a:off x="434663" y="2714839"/>
            <a:ext cx="4914477" cy="3196855"/>
            <a:chOff x="106326" y="1699690"/>
            <a:chExt cx="6039293" cy="4013538"/>
          </a:xfrm>
        </p:grpSpPr>
        <p:pic>
          <p:nvPicPr>
            <p:cNvPr id="21" name="Picture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9045" y="1699690"/>
              <a:ext cx="6020305" cy="4013538"/>
            </a:xfrm>
            <a:prstGeom prst="rect">
              <a:avLst/>
            </a:prstGeom>
            <a:ln w="57150">
              <a:solidFill>
                <a:srgbClr val="C00000"/>
              </a:solidFill>
            </a:ln>
            <a:effectLst>
              <a:outerShdw blurRad="292100" dist="139700" dir="2700000" algn="tl" rotWithShape="0">
                <a:srgbClr val="333333">
                  <a:alpha val="65000"/>
                </a:srgbClr>
              </a:outerShdw>
            </a:effectLst>
          </p:spPr>
        </p:pic>
        <p:sp>
          <p:nvSpPr>
            <p:cNvPr id="22" name="Rectangle 21"/>
            <p:cNvSpPr/>
            <p:nvPr/>
          </p:nvSpPr>
          <p:spPr>
            <a:xfrm>
              <a:off x="106326" y="1699690"/>
              <a:ext cx="6039293" cy="4013538"/>
            </a:xfrm>
            <a:prstGeom prst="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22"/>
            <p:cNvSpPr txBox="1"/>
            <p:nvPr/>
          </p:nvSpPr>
          <p:spPr>
            <a:xfrm>
              <a:off x="741382" y="2537637"/>
              <a:ext cx="5028553" cy="1970652"/>
            </a:xfrm>
            <a:prstGeom prst="rect">
              <a:avLst/>
            </a:prstGeom>
            <a:noFill/>
            <a:ln>
              <a:noFill/>
            </a:ln>
          </p:spPr>
          <p:txBody>
            <a:bodyPr wrap="square" rtlCol="0">
              <a:spAutoFit/>
            </a:bodyPr>
            <a:lstStyle/>
            <a:p>
              <a:r>
                <a:rPr lang="en-US" sz="9600" dirty="0" smtClean="0"/>
                <a:t>Jump?!</a:t>
              </a:r>
              <a:endParaRPr lang="en-US" sz="9600" dirty="0"/>
            </a:p>
          </p:txBody>
        </p:sp>
      </p:grpSp>
      <p:pic>
        <p:nvPicPr>
          <p:cNvPr id="24" name="Picture 2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811387" y="725722"/>
            <a:ext cx="3309138" cy="2726315"/>
          </a:xfrm>
          <a:prstGeom prst="rect">
            <a:avLst/>
          </a:prstGeom>
          <a:ln w="57150">
            <a:solidFill>
              <a:srgbClr val="12947B"/>
            </a:solidFill>
          </a:ln>
        </p:spPr>
      </p:pic>
      <p:sp>
        <p:nvSpPr>
          <p:cNvPr id="26" name="TextBox 25"/>
          <p:cNvSpPr txBox="1"/>
          <p:nvPr/>
        </p:nvSpPr>
        <p:spPr>
          <a:xfrm>
            <a:off x="194197" y="2149869"/>
            <a:ext cx="5969964" cy="369332"/>
          </a:xfrm>
          <a:prstGeom prst="rect">
            <a:avLst/>
          </a:prstGeom>
          <a:noFill/>
        </p:spPr>
        <p:txBody>
          <a:bodyPr wrap="square" rtlCol="0">
            <a:spAutoFit/>
          </a:bodyPr>
          <a:lstStyle/>
          <a:p>
            <a:pPr algn="ctr"/>
            <a:r>
              <a:rPr lang="en-US" dirty="0" smtClean="0"/>
              <a:t>Safer school construction </a:t>
            </a:r>
            <a:r>
              <a:rPr lang="en-US" i="1" dirty="0" smtClean="0"/>
              <a:t>without </a:t>
            </a:r>
            <a:r>
              <a:rPr lang="en-US" dirty="0" smtClean="0"/>
              <a:t>community engagement . . .</a:t>
            </a:r>
            <a:endParaRPr lang="en-US" dirty="0"/>
          </a:p>
        </p:txBody>
      </p:sp>
      <p:sp>
        <p:nvSpPr>
          <p:cNvPr id="27" name="TextBox 26"/>
          <p:cNvSpPr txBox="1"/>
          <p:nvPr/>
        </p:nvSpPr>
        <p:spPr>
          <a:xfrm>
            <a:off x="6978804" y="273373"/>
            <a:ext cx="4832535" cy="369332"/>
          </a:xfrm>
          <a:prstGeom prst="rect">
            <a:avLst/>
          </a:prstGeom>
          <a:noFill/>
        </p:spPr>
        <p:txBody>
          <a:bodyPr wrap="square" rtlCol="0">
            <a:spAutoFit/>
          </a:bodyPr>
          <a:lstStyle/>
          <a:p>
            <a:pPr algn="ctr"/>
            <a:r>
              <a:rPr lang="en-US" i="1" dirty="0" smtClean="0"/>
              <a:t>. . . </a:t>
            </a:r>
            <a:r>
              <a:rPr lang="en-US" dirty="0" smtClean="0"/>
              <a:t>and</a:t>
            </a:r>
            <a:r>
              <a:rPr lang="en-US" i="1" dirty="0" smtClean="0"/>
              <a:t> with </a:t>
            </a:r>
            <a:r>
              <a:rPr lang="en-US" dirty="0" smtClean="0"/>
              <a:t>community engagement</a:t>
            </a:r>
            <a:endParaRPr lang="en-US" dirty="0"/>
          </a:p>
        </p:txBody>
      </p:sp>
    </p:spTree>
    <p:extLst>
      <p:ext uri="{BB962C8B-B14F-4D97-AF65-F5344CB8AC3E}">
        <p14:creationId xmlns:p14="http://schemas.microsoft.com/office/powerpoint/2010/main" val="3578386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781</Words>
  <Application>Microsoft Office PowerPoint</Application>
  <PresentationFormat>Widescreen</PresentationFormat>
  <Paragraphs>164</Paragraphs>
  <Slides>12</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Calibri Light</vt:lpstr>
      <vt:lpstr>Mangal</vt:lpstr>
      <vt:lpstr>MyriadPro-Light</vt:lpstr>
      <vt:lpstr>Office Theme</vt:lpstr>
      <vt:lpstr>2_Office Theme</vt:lpstr>
      <vt:lpstr>1_Office Theme</vt:lpstr>
      <vt:lpstr>Post-Disaster Assessment of Community-Based Safer School Construction Projects in Nepal</vt:lpstr>
      <vt:lpstr>PowerPoint Presentation</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Huxley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 Paci-Green</dc:creator>
  <cp:lastModifiedBy>Rebekah Paci-Green</cp:lastModifiedBy>
  <cp:revision>22</cp:revision>
  <dcterms:created xsi:type="dcterms:W3CDTF">2017-05-22T15:46:47Z</dcterms:created>
  <dcterms:modified xsi:type="dcterms:W3CDTF">2017-05-26T15:42:05Z</dcterms:modified>
</cp:coreProperties>
</file>