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59" r:id="rId4"/>
    <p:sldId id="315" r:id="rId5"/>
    <p:sldId id="316" r:id="rId6"/>
    <p:sldId id="317" r:id="rId7"/>
    <p:sldId id="282" r:id="rId8"/>
    <p:sldId id="308" r:id="rId9"/>
    <p:sldId id="309" r:id="rId10"/>
    <p:sldId id="310" r:id="rId11"/>
    <p:sldId id="311" r:id="rId12"/>
    <p:sldId id="312" r:id="rId13"/>
    <p:sldId id="313" r:id="rId14"/>
    <p:sldId id="314" r:id="rId15"/>
    <p:sldId id="286" r:id="rId16"/>
    <p:sldId id="285" r:id="rId17"/>
    <p:sldId id="320" r:id="rId18"/>
    <p:sldId id="321" r:id="rId19"/>
    <p:sldId id="322" r:id="rId20"/>
    <p:sldId id="323" r:id="rId21"/>
    <p:sldId id="290" r:id="rId22"/>
    <p:sldId id="291" r:id="rId23"/>
    <p:sldId id="292" r:id="rId24"/>
    <p:sldId id="300" r:id="rId25"/>
    <p:sldId id="301" r:id="rId26"/>
    <p:sldId id="302" r:id="rId27"/>
    <p:sldId id="303" r:id="rId28"/>
    <p:sldId id="304" r:id="rId29"/>
    <p:sldId id="283" r:id="rId30"/>
    <p:sldId id="318" r:id="rId31"/>
    <p:sldId id="319" r:id="rId32"/>
    <p:sldId id="306" r:id="rId33"/>
    <p:sldId id="28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982" autoAdjust="0"/>
  </p:normalViewPr>
  <p:slideViewPr>
    <p:cSldViewPr>
      <p:cViewPr varScale="1">
        <p:scale>
          <a:sx n="65" d="100"/>
          <a:sy n="65" d="100"/>
        </p:scale>
        <p:origin x="-143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RMC\Documents\UNISDR_Consulting\core_indicator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RMC\Documents\UNISDR_Consulting\core_indicator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RMC\Documents\UNISDR_Consulting\core_indicat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core_HF1!$A$3</c:f>
              <c:strCache>
                <c:ptCount val="1"/>
                <c:pt idx="0">
                  <c:v>Algeria</c:v>
                </c:pt>
              </c:strCache>
            </c:strRef>
          </c:tx>
          <c:cat>
            <c:strRef>
              <c:f>core_HF1!$B$2:$D$2</c:f>
              <c:strCache>
                <c:ptCount val="3"/>
                <c:pt idx="0">
                  <c:v>2007-2009</c:v>
                </c:pt>
                <c:pt idx="1">
                  <c:v>2009-2011</c:v>
                </c:pt>
                <c:pt idx="2">
                  <c:v>2011-2013</c:v>
                </c:pt>
              </c:strCache>
            </c:strRef>
          </c:cat>
          <c:val>
            <c:numRef>
              <c:f>core_HF1!$B$3:$D$3</c:f>
              <c:numCache>
                <c:formatCode>General</c:formatCode>
                <c:ptCount val="3"/>
                <c:pt idx="0">
                  <c:v>3</c:v>
                </c:pt>
                <c:pt idx="1">
                  <c:v>3</c:v>
                </c:pt>
              </c:numCache>
            </c:numRef>
          </c:val>
        </c:ser>
        <c:ser>
          <c:idx val="1"/>
          <c:order val="1"/>
          <c:tx>
            <c:strRef>
              <c:f>core_HF1!$A$4</c:f>
              <c:strCache>
                <c:ptCount val="1"/>
                <c:pt idx="0">
                  <c:v>Bahrain</c:v>
                </c:pt>
              </c:strCache>
            </c:strRef>
          </c:tx>
          <c:cat>
            <c:strRef>
              <c:f>core_HF1!$B$2:$D$2</c:f>
              <c:strCache>
                <c:ptCount val="3"/>
                <c:pt idx="0">
                  <c:v>2007-2009</c:v>
                </c:pt>
                <c:pt idx="1">
                  <c:v>2009-2011</c:v>
                </c:pt>
                <c:pt idx="2">
                  <c:v>2011-2013</c:v>
                </c:pt>
              </c:strCache>
            </c:strRef>
          </c:cat>
          <c:val>
            <c:numRef>
              <c:f>core_HF1!$B$4:$D$4</c:f>
              <c:numCache>
                <c:formatCode>General</c:formatCode>
                <c:ptCount val="3"/>
                <c:pt idx="0">
                  <c:v>3</c:v>
                </c:pt>
                <c:pt idx="1">
                  <c:v>3</c:v>
                </c:pt>
                <c:pt idx="2">
                  <c:v>4</c:v>
                </c:pt>
              </c:numCache>
            </c:numRef>
          </c:val>
        </c:ser>
        <c:ser>
          <c:idx val="2"/>
          <c:order val="2"/>
          <c:tx>
            <c:strRef>
              <c:f>core_HF1!$A$5</c:f>
              <c:strCache>
                <c:ptCount val="1"/>
                <c:pt idx="0">
                  <c:v>Comoros</c:v>
                </c:pt>
              </c:strCache>
            </c:strRef>
          </c:tx>
          <c:cat>
            <c:strRef>
              <c:f>core_HF1!$B$2:$D$2</c:f>
              <c:strCache>
                <c:ptCount val="3"/>
                <c:pt idx="0">
                  <c:v>2007-2009</c:v>
                </c:pt>
                <c:pt idx="1">
                  <c:v>2009-2011</c:v>
                </c:pt>
                <c:pt idx="2">
                  <c:v>2011-2013</c:v>
                </c:pt>
              </c:strCache>
            </c:strRef>
          </c:cat>
          <c:val>
            <c:numRef>
              <c:f>core_HF1!$B$5:$D$5</c:f>
              <c:numCache>
                <c:formatCode>General</c:formatCode>
                <c:ptCount val="3"/>
                <c:pt idx="1">
                  <c:v>2</c:v>
                </c:pt>
                <c:pt idx="2">
                  <c:v>3</c:v>
                </c:pt>
              </c:numCache>
            </c:numRef>
          </c:val>
        </c:ser>
        <c:ser>
          <c:idx val="3"/>
          <c:order val="3"/>
          <c:tx>
            <c:strRef>
              <c:f>core_HF1!$A$6</c:f>
              <c:strCache>
                <c:ptCount val="1"/>
                <c:pt idx="0">
                  <c:v>Djibouti</c:v>
                </c:pt>
              </c:strCache>
            </c:strRef>
          </c:tx>
          <c:cat>
            <c:strRef>
              <c:f>core_HF1!$B$2:$D$2</c:f>
              <c:strCache>
                <c:ptCount val="3"/>
                <c:pt idx="0">
                  <c:v>2007-2009</c:v>
                </c:pt>
                <c:pt idx="1">
                  <c:v>2009-2011</c:v>
                </c:pt>
                <c:pt idx="2">
                  <c:v>2011-2013</c:v>
                </c:pt>
              </c:strCache>
            </c:strRef>
          </c:cat>
          <c:val>
            <c:numRef>
              <c:f>core_HF1!$B$6:$D$6</c:f>
              <c:numCache>
                <c:formatCode>General</c:formatCode>
                <c:ptCount val="3"/>
                <c:pt idx="2">
                  <c:v>3</c:v>
                </c:pt>
              </c:numCache>
            </c:numRef>
          </c:val>
        </c:ser>
        <c:ser>
          <c:idx val="4"/>
          <c:order val="4"/>
          <c:tx>
            <c:strRef>
              <c:f>core_HF1!$A$7</c:f>
              <c:strCache>
                <c:ptCount val="1"/>
                <c:pt idx="0">
                  <c:v>Egypt</c:v>
                </c:pt>
              </c:strCache>
            </c:strRef>
          </c:tx>
          <c:cat>
            <c:strRef>
              <c:f>core_HF1!$B$2:$D$2</c:f>
              <c:strCache>
                <c:ptCount val="3"/>
                <c:pt idx="0">
                  <c:v>2007-2009</c:v>
                </c:pt>
                <c:pt idx="1">
                  <c:v>2009-2011</c:v>
                </c:pt>
                <c:pt idx="2">
                  <c:v>2011-2013</c:v>
                </c:pt>
              </c:strCache>
            </c:strRef>
          </c:cat>
          <c:val>
            <c:numRef>
              <c:f>core_HF1!$B$7:$D$7</c:f>
              <c:numCache>
                <c:formatCode>General</c:formatCode>
                <c:ptCount val="3"/>
                <c:pt idx="0">
                  <c:v>4</c:v>
                </c:pt>
                <c:pt idx="1">
                  <c:v>4</c:v>
                </c:pt>
              </c:numCache>
            </c:numRef>
          </c:val>
        </c:ser>
        <c:ser>
          <c:idx val="5"/>
          <c:order val="5"/>
          <c:tx>
            <c:strRef>
              <c:f>core_HF1!$A$8</c:f>
              <c:strCache>
                <c:ptCount val="1"/>
                <c:pt idx="0">
                  <c:v>Jordan</c:v>
                </c:pt>
              </c:strCache>
            </c:strRef>
          </c:tx>
          <c:cat>
            <c:strRef>
              <c:f>core_HF1!$B$2:$D$2</c:f>
              <c:strCache>
                <c:ptCount val="3"/>
                <c:pt idx="0">
                  <c:v>2007-2009</c:v>
                </c:pt>
                <c:pt idx="1">
                  <c:v>2009-2011</c:v>
                </c:pt>
                <c:pt idx="2">
                  <c:v>2011-2013</c:v>
                </c:pt>
              </c:strCache>
            </c:strRef>
          </c:cat>
          <c:val>
            <c:numRef>
              <c:f>core_HF1!$B$8:$D$8</c:f>
              <c:numCache>
                <c:formatCode>General</c:formatCode>
                <c:ptCount val="3"/>
                <c:pt idx="2">
                  <c:v>3</c:v>
                </c:pt>
              </c:numCache>
            </c:numRef>
          </c:val>
        </c:ser>
        <c:ser>
          <c:idx val="6"/>
          <c:order val="6"/>
          <c:tx>
            <c:strRef>
              <c:f>core_HF1!$A$9</c:f>
              <c:strCache>
                <c:ptCount val="1"/>
                <c:pt idx="0">
                  <c:v>Lebanon</c:v>
                </c:pt>
              </c:strCache>
            </c:strRef>
          </c:tx>
          <c:cat>
            <c:strRef>
              <c:f>core_HF1!$B$2:$D$2</c:f>
              <c:strCache>
                <c:ptCount val="3"/>
                <c:pt idx="0">
                  <c:v>2007-2009</c:v>
                </c:pt>
                <c:pt idx="1">
                  <c:v>2009-2011</c:v>
                </c:pt>
                <c:pt idx="2">
                  <c:v>2011-2013</c:v>
                </c:pt>
              </c:strCache>
            </c:strRef>
          </c:cat>
          <c:val>
            <c:numRef>
              <c:f>core_HF1!$B$9:$D$9</c:f>
              <c:numCache>
                <c:formatCode>General</c:formatCode>
                <c:ptCount val="3"/>
                <c:pt idx="1">
                  <c:v>3</c:v>
                </c:pt>
                <c:pt idx="2">
                  <c:v>3</c:v>
                </c:pt>
              </c:numCache>
            </c:numRef>
          </c:val>
        </c:ser>
        <c:ser>
          <c:idx val="7"/>
          <c:order val="7"/>
          <c:tx>
            <c:strRef>
              <c:f>core_HF1!$A$10</c:f>
              <c:strCache>
                <c:ptCount val="1"/>
                <c:pt idx="0">
                  <c:v>Mauritania</c:v>
                </c:pt>
              </c:strCache>
            </c:strRef>
          </c:tx>
          <c:cat>
            <c:strRef>
              <c:f>core_HF1!$B$2:$D$2</c:f>
              <c:strCache>
                <c:ptCount val="3"/>
                <c:pt idx="0">
                  <c:v>2007-2009</c:v>
                </c:pt>
                <c:pt idx="1">
                  <c:v>2009-2011</c:v>
                </c:pt>
                <c:pt idx="2">
                  <c:v>2011-2013</c:v>
                </c:pt>
              </c:strCache>
            </c:strRef>
          </c:cat>
          <c:val>
            <c:numRef>
              <c:f>core_HF1!$B$10:$D$10</c:f>
              <c:numCache>
                <c:formatCode>General</c:formatCode>
                <c:ptCount val="3"/>
                <c:pt idx="2">
                  <c:v>3</c:v>
                </c:pt>
              </c:numCache>
            </c:numRef>
          </c:val>
        </c:ser>
        <c:ser>
          <c:idx val="8"/>
          <c:order val="8"/>
          <c:tx>
            <c:strRef>
              <c:f>core_HF1!$A$11</c:f>
              <c:strCache>
                <c:ptCount val="1"/>
                <c:pt idx="0">
                  <c:v>Morocco</c:v>
                </c:pt>
              </c:strCache>
            </c:strRef>
          </c:tx>
          <c:cat>
            <c:strRef>
              <c:f>core_HF1!$B$2:$D$2</c:f>
              <c:strCache>
                <c:ptCount val="3"/>
                <c:pt idx="0">
                  <c:v>2007-2009</c:v>
                </c:pt>
                <c:pt idx="1">
                  <c:v>2009-2011</c:v>
                </c:pt>
                <c:pt idx="2">
                  <c:v>2011-2013</c:v>
                </c:pt>
              </c:strCache>
            </c:strRef>
          </c:cat>
          <c:val>
            <c:numRef>
              <c:f>core_HF1!$B$11:$D$11</c:f>
              <c:numCache>
                <c:formatCode>General</c:formatCode>
                <c:ptCount val="3"/>
                <c:pt idx="1">
                  <c:v>3</c:v>
                </c:pt>
                <c:pt idx="2">
                  <c:v>2</c:v>
                </c:pt>
              </c:numCache>
            </c:numRef>
          </c:val>
        </c:ser>
        <c:ser>
          <c:idx val="9"/>
          <c:order val="9"/>
          <c:tx>
            <c:strRef>
              <c:f>core_HF1!$A$12</c:f>
              <c:strCache>
                <c:ptCount val="1"/>
                <c:pt idx="0">
                  <c:v>Palestine</c:v>
                </c:pt>
              </c:strCache>
            </c:strRef>
          </c:tx>
          <c:cat>
            <c:strRef>
              <c:f>core_HF1!$B$2:$D$2</c:f>
              <c:strCache>
                <c:ptCount val="3"/>
                <c:pt idx="0">
                  <c:v>2007-2009</c:v>
                </c:pt>
                <c:pt idx="1">
                  <c:v>2009-2011</c:v>
                </c:pt>
                <c:pt idx="2">
                  <c:v>2011-2013</c:v>
                </c:pt>
              </c:strCache>
            </c:strRef>
          </c:cat>
          <c:val>
            <c:numRef>
              <c:f>core_HF1!$B$12:$D$12</c:f>
              <c:numCache>
                <c:formatCode>General</c:formatCode>
                <c:ptCount val="3"/>
                <c:pt idx="1">
                  <c:v>2</c:v>
                </c:pt>
                <c:pt idx="2">
                  <c:v>3</c:v>
                </c:pt>
              </c:numCache>
            </c:numRef>
          </c:val>
        </c:ser>
        <c:ser>
          <c:idx val="10"/>
          <c:order val="10"/>
          <c:tx>
            <c:strRef>
              <c:f>core_HF1!$A$13</c:f>
              <c:strCache>
                <c:ptCount val="1"/>
                <c:pt idx="0">
                  <c:v>Syria</c:v>
                </c:pt>
              </c:strCache>
            </c:strRef>
          </c:tx>
          <c:cat>
            <c:strRef>
              <c:f>core_HF1!$B$2:$D$2</c:f>
              <c:strCache>
                <c:ptCount val="3"/>
                <c:pt idx="0">
                  <c:v>2007-2009</c:v>
                </c:pt>
                <c:pt idx="1">
                  <c:v>2009-2011</c:v>
                </c:pt>
                <c:pt idx="2">
                  <c:v>2011-2013</c:v>
                </c:pt>
              </c:strCache>
            </c:strRef>
          </c:cat>
          <c:val>
            <c:numRef>
              <c:f>core_HF1!$B$13:$D$13</c:f>
              <c:numCache>
                <c:formatCode>General</c:formatCode>
                <c:ptCount val="3"/>
                <c:pt idx="0">
                  <c:v>3</c:v>
                </c:pt>
                <c:pt idx="1">
                  <c:v>4</c:v>
                </c:pt>
              </c:numCache>
            </c:numRef>
          </c:val>
        </c:ser>
        <c:ser>
          <c:idx val="11"/>
          <c:order val="11"/>
          <c:tx>
            <c:strRef>
              <c:f>core_HF1!$A$14</c:f>
              <c:strCache>
                <c:ptCount val="1"/>
                <c:pt idx="0">
                  <c:v>Yemen</c:v>
                </c:pt>
              </c:strCache>
            </c:strRef>
          </c:tx>
          <c:cat>
            <c:strRef>
              <c:f>core_HF1!$B$2:$D$2</c:f>
              <c:strCache>
                <c:ptCount val="3"/>
                <c:pt idx="0">
                  <c:v>2007-2009</c:v>
                </c:pt>
                <c:pt idx="1">
                  <c:v>2009-2011</c:v>
                </c:pt>
                <c:pt idx="2">
                  <c:v>2011-2013</c:v>
                </c:pt>
              </c:strCache>
            </c:strRef>
          </c:cat>
          <c:val>
            <c:numRef>
              <c:f>core_HF1!$B$14:$D$14</c:f>
              <c:numCache>
                <c:formatCode>General</c:formatCode>
                <c:ptCount val="3"/>
                <c:pt idx="0">
                  <c:v>2</c:v>
                </c:pt>
                <c:pt idx="1">
                  <c:v>3</c:v>
                </c:pt>
              </c:numCache>
            </c:numRef>
          </c:val>
        </c:ser>
        <c:axId val="126469248"/>
        <c:axId val="126471168"/>
      </c:barChart>
      <c:catAx>
        <c:axId val="126469248"/>
        <c:scaling>
          <c:orientation val="minMax"/>
        </c:scaling>
        <c:axPos val="b"/>
        <c:majorGridlines/>
        <c:tickLblPos val="nextTo"/>
        <c:crossAx val="126471168"/>
        <c:crosses val="autoZero"/>
        <c:auto val="1"/>
        <c:lblAlgn val="ctr"/>
        <c:lblOffset val="100"/>
      </c:catAx>
      <c:valAx>
        <c:axId val="126471168"/>
        <c:scaling>
          <c:orientation val="minMax"/>
          <c:max val="5"/>
          <c:min val="0"/>
        </c:scaling>
        <c:axPos val="l"/>
        <c:majorGridlines/>
        <c:numFmt formatCode="General" sourceLinked="1"/>
        <c:tickLblPos val="nextTo"/>
        <c:crossAx val="126469248"/>
        <c:crosses val="autoZero"/>
        <c:crossBetween val="between"/>
        <c:majorUnit val="1"/>
      </c:valAx>
    </c:plotArea>
    <c:legend>
      <c:legendPos val="r"/>
      <c:layout/>
    </c:legend>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tx>
            <c:strRef>
              <c:f>'2011-2013'!$AB$1</c:f>
              <c:strCache>
                <c:ptCount val="1"/>
                <c:pt idx="0">
                  <c:v>National Development Plan</c:v>
                </c:pt>
              </c:strCache>
            </c:strRef>
          </c:tx>
          <c:cat>
            <c:strRef>
              <c:f>'2011-2013'!$AA$2:$AA$9</c:f>
              <c:strCache>
                <c:ptCount val="8"/>
                <c:pt idx="0">
                  <c:v>Bahrain</c:v>
                </c:pt>
                <c:pt idx="1">
                  <c:v>Comoros</c:v>
                </c:pt>
                <c:pt idx="2">
                  <c:v>Djibouti</c:v>
                </c:pt>
                <c:pt idx="3">
                  <c:v>Jordan</c:v>
                </c:pt>
                <c:pt idx="4">
                  <c:v>Lebanon</c:v>
                </c:pt>
                <c:pt idx="5">
                  <c:v>Mauritania</c:v>
                </c:pt>
                <c:pt idx="6">
                  <c:v>Morocco</c:v>
                </c:pt>
                <c:pt idx="7">
                  <c:v>Palestine</c:v>
                </c:pt>
              </c:strCache>
            </c:strRef>
          </c:cat>
          <c:val>
            <c:numRef>
              <c:f>'2011-2013'!$AB$2:$AB$9</c:f>
              <c:numCache>
                <c:formatCode>General</c:formatCode>
                <c:ptCount val="8"/>
                <c:pt idx="0">
                  <c:v>0</c:v>
                </c:pt>
                <c:pt idx="1">
                  <c:v>0</c:v>
                </c:pt>
                <c:pt idx="2">
                  <c:v>1</c:v>
                </c:pt>
                <c:pt idx="3">
                  <c:v>1</c:v>
                </c:pt>
                <c:pt idx="4">
                  <c:v>0</c:v>
                </c:pt>
                <c:pt idx="5">
                  <c:v>1</c:v>
                </c:pt>
                <c:pt idx="6">
                  <c:v>1</c:v>
                </c:pt>
                <c:pt idx="7">
                  <c:v>1</c:v>
                </c:pt>
              </c:numCache>
            </c:numRef>
          </c:val>
        </c:ser>
        <c:ser>
          <c:idx val="1"/>
          <c:order val="1"/>
          <c:tx>
            <c:strRef>
              <c:f>'2011-2013'!$AC$1</c:f>
              <c:strCache>
                <c:ptCount val="1"/>
                <c:pt idx="0">
                  <c:v>Sectoral Development Plans</c:v>
                </c:pt>
              </c:strCache>
            </c:strRef>
          </c:tx>
          <c:cat>
            <c:strRef>
              <c:f>'2011-2013'!$AA$2:$AA$9</c:f>
              <c:strCache>
                <c:ptCount val="8"/>
                <c:pt idx="0">
                  <c:v>Bahrain</c:v>
                </c:pt>
                <c:pt idx="1">
                  <c:v>Comoros</c:v>
                </c:pt>
                <c:pt idx="2">
                  <c:v>Djibouti</c:v>
                </c:pt>
                <c:pt idx="3">
                  <c:v>Jordan</c:v>
                </c:pt>
                <c:pt idx="4">
                  <c:v>Lebanon</c:v>
                </c:pt>
                <c:pt idx="5">
                  <c:v>Mauritania</c:v>
                </c:pt>
                <c:pt idx="6">
                  <c:v>Morocco</c:v>
                </c:pt>
                <c:pt idx="7">
                  <c:v>Palestine</c:v>
                </c:pt>
              </c:strCache>
            </c:strRef>
          </c:cat>
          <c:val>
            <c:numRef>
              <c:f>'2011-2013'!$AC$2:$AC$9</c:f>
              <c:numCache>
                <c:formatCode>General</c:formatCode>
                <c:ptCount val="8"/>
                <c:pt idx="0">
                  <c:v>0</c:v>
                </c:pt>
                <c:pt idx="1">
                  <c:v>0</c:v>
                </c:pt>
                <c:pt idx="2">
                  <c:v>1</c:v>
                </c:pt>
                <c:pt idx="3">
                  <c:v>0</c:v>
                </c:pt>
                <c:pt idx="4">
                  <c:v>1</c:v>
                </c:pt>
                <c:pt idx="5">
                  <c:v>1</c:v>
                </c:pt>
                <c:pt idx="6">
                  <c:v>1</c:v>
                </c:pt>
                <c:pt idx="7">
                  <c:v>1</c:v>
                </c:pt>
              </c:numCache>
            </c:numRef>
          </c:val>
        </c:ser>
        <c:ser>
          <c:idx val="2"/>
          <c:order val="2"/>
          <c:tx>
            <c:strRef>
              <c:f>'2011-2013'!$AD$1</c:f>
              <c:strCache>
                <c:ptCount val="1"/>
                <c:pt idx="0">
                  <c:v>Poverty Reduction Strategies</c:v>
                </c:pt>
              </c:strCache>
            </c:strRef>
          </c:tx>
          <c:cat>
            <c:strRef>
              <c:f>'2011-2013'!$AA$2:$AA$9</c:f>
              <c:strCache>
                <c:ptCount val="8"/>
                <c:pt idx="0">
                  <c:v>Bahrain</c:v>
                </c:pt>
                <c:pt idx="1">
                  <c:v>Comoros</c:v>
                </c:pt>
                <c:pt idx="2">
                  <c:v>Djibouti</c:v>
                </c:pt>
                <c:pt idx="3">
                  <c:v>Jordan</c:v>
                </c:pt>
                <c:pt idx="4">
                  <c:v>Lebanon</c:v>
                </c:pt>
                <c:pt idx="5">
                  <c:v>Mauritania</c:v>
                </c:pt>
                <c:pt idx="6">
                  <c:v>Morocco</c:v>
                </c:pt>
                <c:pt idx="7">
                  <c:v>Palestine</c:v>
                </c:pt>
              </c:strCache>
            </c:strRef>
          </c:cat>
          <c:val>
            <c:numRef>
              <c:f>'2011-2013'!$AD$2:$AD$9</c:f>
              <c:numCache>
                <c:formatCode>General</c:formatCode>
                <c:ptCount val="8"/>
                <c:pt idx="0">
                  <c:v>0</c:v>
                </c:pt>
                <c:pt idx="1">
                  <c:v>1</c:v>
                </c:pt>
                <c:pt idx="2">
                  <c:v>1</c:v>
                </c:pt>
                <c:pt idx="3">
                  <c:v>0</c:v>
                </c:pt>
                <c:pt idx="4">
                  <c:v>1</c:v>
                </c:pt>
                <c:pt idx="5">
                  <c:v>1</c:v>
                </c:pt>
                <c:pt idx="6">
                  <c:v>1</c:v>
                </c:pt>
                <c:pt idx="7">
                  <c:v>1</c:v>
                </c:pt>
              </c:numCache>
            </c:numRef>
          </c:val>
        </c:ser>
        <c:axId val="138198016"/>
        <c:axId val="97690368"/>
      </c:barChart>
      <c:catAx>
        <c:axId val="138198016"/>
        <c:scaling>
          <c:orientation val="minMax"/>
        </c:scaling>
        <c:axPos val="l"/>
        <c:majorGridlines/>
        <c:tickLblPos val="nextTo"/>
        <c:txPr>
          <a:bodyPr/>
          <a:lstStyle/>
          <a:p>
            <a:pPr>
              <a:defRPr sz="1600"/>
            </a:pPr>
            <a:endParaRPr lang="en-US"/>
          </a:p>
        </c:txPr>
        <c:crossAx val="97690368"/>
        <c:crosses val="autoZero"/>
        <c:auto val="1"/>
        <c:lblAlgn val="ctr"/>
        <c:lblOffset val="100"/>
      </c:catAx>
      <c:valAx>
        <c:axId val="97690368"/>
        <c:scaling>
          <c:orientation val="minMax"/>
          <c:max val="1"/>
          <c:min val="0"/>
        </c:scaling>
        <c:axPos val="b"/>
        <c:majorGridlines/>
        <c:numFmt formatCode="General" sourceLinked="1"/>
        <c:majorTickMark val="none"/>
        <c:tickLblPos val="nextTo"/>
        <c:txPr>
          <a:bodyPr/>
          <a:lstStyle/>
          <a:p>
            <a:pPr>
              <a:defRPr>
                <a:solidFill>
                  <a:schemeClr val="bg1"/>
                </a:solidFill>
              </a:defRPr>
            </a:pPr>
            <a:endParaRPr lang="en-US"/>
          </a:p>
        </c:txPr>
        <c:crossAx val="138198016"/>
        <c:crosses val="autoZero"/>
        <c:crossBetween val="between"/>
        <c:majorUnit val="1"/>
      </c:valAx>
    </c:plotArea>
    <c:legend>
      <c:legendPos val="r"/>
      <c:layout/>
      <c:txPr>
        <a:bodyPr/>
        <a:lstStyle/>
        <a:p>
          <a:pPr>
            <a:defRPr sz="1400"/>
          </a:pPr>
          <a:endParaRPr lang="en-US"/>
        </a:p>
      </c:txPr>
    </c:legend>
    <c:plotVisOnly val="1"/>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tx>
            <c:strRef>
              <c:f>'2011-2013'!$AF$1</c:f>
              <c:strCache>
                <c:ptCount val="1"/>
                <c:pt idx="0">
                  <c:v>national budget allocation to risk reduction and prevention</c:v>
                </c:pt>
              </c:strCache>
            </c:strRef>
          </c:tx>
          <c:cat>
            <c:strRef>
              <c:f>'2011-2013'!$AE$2:$AE$9</c:f>
              <c:strCache>
                <c:ptCount val="8"/>
                <c:pt idx="0">
                  <c:v>Bahrain</c:v>
                </c:pt>
                <c:pt idx="1">
                  <c:v>Comoros</c:v>
                </c:pt>
                <c:pt idx="2">
                  <c:v>Djibouti</c:v>
                </c:pt>
                <c:pt idx="3">
                  <c:v>Jordan</c:v>
                </c:pt>
                <c:pt idx="4">
                  <c:v>Lebanon</c:v>
                </c:pt>
                <c:pt idx="5">
                  <c:v>Mauritania</c:v>
                </c:pt>
                <c:pt idx="6">
                  <c:v>Morocco</c:v>
                </c:pt>
                <c:pt idx="7">
                  <c:v>Palestine</c:v>
                </c:pt>
              </c:strCache>
            </c:strRef>
          </c:cat>
          <c:val>
            <c:numRef>
              <c:f>'2011-2013'!$AF$2:$AF$9</c:f>
              <c:numCache>
                <c:formatCode>General</c:formatCode>
                <c:ptCount val="8"/>
                <c:pt idx="0">
                  <c:v>5</c:v>
                </c:pt>
                <c:pt idx="1">
                  <c:v>0</c:v>
                </c:pt>
                <c:pt idx="2">
                  <c:v>0</c:v>
                </c:pt>
                <c:pt idx="3">
                  <c:v>0</c:v>
                </c:pt>
                <c:pt idx="4">
                  <c:v>0</c:v>
                </c:pt>
                <c:pt idx="5">
                  <c:v>0</c:v>
                </c:pt>
                <c:pt idx="6">
                  <c:v>0</c:v>
                </c:pt>
                <c:pt idx="7">
                  <c:v>2.2599999999999998</c:v>
                </c:pt>
              </c:numCache>
            </c:numRef>
          </c:val>
        </c:ser>
        <c:ser>
          <c:idx val="1"/>
          <c:order val="1"/>
          <c:tx>
            <c:strRef>
              <c:f>'2011-2013'!$AG$1</c:f>
              <c:strCache>
                <c:ptCount val="1"/>
                <c:pt idx="0">
                  <c:v>national budget allocation to relief and reconstruction</c:v>
                </c:pt>
              </c:strCache>
            </c:strRef>
          </c:tx>
          <c:cat>
            <c:strRef>
              <c:f>'2011-2013'!$AE$2:$AE$9</c:f>
              <c:strCache>
                <c:ptCount val="8"/>
                <c:pt idx="0">
                  <c:v>Bahrain</c:v>
                </c:pt>
                <c:pt idx="1">
                  <c:v>Comoros</c:v>
                </c:pt>
                <c:pt idx="2">
                  <c:v>Djibouti</c:v>
                </c:pt>
                <c:pt idx="3">
                  <c:v>Jordan</c:v>
                </c:pt>
                <c:pt idx="4">
                  <c:v>Lebanon</c:v>
                </c:pt>
                <c:pt idx="5">
                  <c:v>Mauritania</c:v>
                </c:pt>
                <c:pt idx="6">
                  <c:v>Morocco</c:v>
                </c:pt>
                <c:pt idx="7">
                  <c:v>Palestine</c:v>
                </c:pt>
              </c:strCache>
            </c:strRef>
          </c:cat>
          <c:val>
            <c:numRef>
              <c:f>'2011-2013'!$AG$2:$AG$9</c:f>
              <c:numCache>
                <c:formatCode>General</c:formatCode>
                <c:ptCount val="8"/>
                <c:pt idx="0">
                  <c:v>20</c:v>
                </c:pt>
                <c:pt idx="1">
                  <c:v>0</c:v>
                </c:pt>
                <c:pt idx="2">
                  <c:v>0</c:v>
                </c:pt>
                <c:pt idx="3">
                  <c:v>3</c:v>
                </c:pt>
                <c:pt idx="4">
                  <c:v>0</c:v>
                </c:pt>
                <c:pt idx="5">
                  <c:v>0</c:v>
                </c:pt>
                <c:pt idx="6">
                  <c:v>0</c:v>
                </c:pt>
                <c:pt idx="7">
                  <c:v>0</c:v>
                </c:pt>
              </c:numCache>
            </c:numRef>
          </c:val>
        </c:ser>
        <c:ser>
          <c:idx val="2"/>
          <c:order val="2"/>
          <c:tx>
            <c:strRef>
              <c:f>'2011-2013'!$AH$1</c:f>
              <c:strCache>
                <c:ptCount val="1"/>
                <c:pt idx="0">
                  <c:v>Sectoral development</c:v>
                </c:pt>
              </c:strCache>
            </c:strRef>
          </c:tx>
          <c:cat>
            <c:strRef>
              <c:f>'2011-2013'!$AE$2:$AE$9</c:f>
              <c:strCache>
                <c:ptCount val="8"/>
                <c:pt idx="0">
                  <c:v>Bahrain</c:v>
                </c:pt>
                <c:pt idx="1">
                  <c:v>Comoros</c:v>
                </c:pt>
                <c:pt idx="2">
                  <c:v>Djibouti</c:v>
                </c:pt>
                <c:pt idx="3">
                  <c:v>Jordan</c:v>
                </c:pt>
                <c:pt idx="4">
                  <c:v>Lebanon</c:v>
                </c:pt>
                <c:pt idx="5">
                  <c:v>Mauritania</c:v>
                </c:pt>
                <c:pt idx="6">
                  <c:v>Morocco</c:v>
                </c:pt>
                <c:pt idx="7">
                  <c:v>Palestine</c:v>
                </c:pt>
              </c:strCache>
            </c:strRef>
          </c:cat>
          <c:val>
            <c:numRef>
              <c:f>'2011-2013'!$AH$2:$AH$9</c:f>
              <c:numCache>
                <c:formatCode>General</c:formatCode>
                <c:ptCount val="8"/>
                <c:pt idx="0">
                  <c:v>0</c:v>
                </c:pt>
                <c:pt idx="1">
                  <c:v>0</c:v>
                </c:pt>
                <c:pt idx="2">
                  <c:v>0</c:v>
                </c:pt>
                <c:pt idx="3">
                  <c:v>0</c:v>
                </c:pt>
                <c:pt idx="4">
                  <c:v>0</c:v>
                </c:pt>
                <c:pt idx="5">
                  <c:v>0</c:v>
                </c:pt>
                <c:pt idx="6">
                  <c:v>0</c:v>
                </c:pt>
                <c:pt idx="7">
                  <c:v>0</c:v>
                </c:pt>
              </c:numCache>
            </c:numRef>
          </c:val>
        </c:ser>
        <c:axId val="97830784"/>
        <c:axId val="97832320"/>
      </c:barChart>
      <c:catAx>
        <c:axId val="97830784"/>
        <c:scaling>
          <c:orientation val="minMax"/>
        </c:scaling>
        <c:axPos val="l"/>
        <c:majorGridlines/>
        <c:tickLblPos val="nextTo"/>
        <c:txPr>
          <a:bodyPr/>
          <a:lstStyle/>
          <a:p>
            <a:pPr>
              <a:defRPr sz="1400"/>
            </a:pPr>
            <a:endParaRPr lang="en-US"/>
          </a:p>
        </c:txPr>
        <c:crossAx val="97832320"/>
        <c:crosses val="autoZero"/>
        <c:auto val="1"/>
        <c:lblAlgn val="ctr"/>
        <c:lblOffset val="100"/>
      </c:catAx>
      <c:valAx>
        <c:axId val="97832320"/>
        <c:scaling>
          <c:orientation val="minMax"/>
        </c:scaling>
        <c:axPos val="b"/>
        <c:majorGridlines/>
        <c:numFmt formatCode="General" sourceLinked="1"/>
        <c:tickLblPos val="nextTo"/>
        <c:crossAx val="97830784"/>
        <c:crosses val="autoZero"/>
        <c:crossBetween val="between"/>
      </c:valAx>
    </c:plotArea>
    <c:legend>
      <c:legendPos val="r"/>
      <c:layout/>
      <c:txPr>
        <a:bodyPr/>
        <a:lstStyle/>
        <a:p>
          <a:pPr>
            <a:defRPr sz="1400"/>
          </a:pPr>
          <a:endParaRPr lang="en-US"/>
        </a:p>
      </c:txPr>
    </c:legend>
    <c:plotVisOnly val="1"/>
  </c:chart>
  <c:spPr>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D2D835-60BF-43E6-9993-9BF8F3CE58E7}" type="datetimeFigureOut">
              <a:rPr lang="en-US" smtClean="0"/>
              <a:pPr/>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D24F6-8A14-446C-B6C4-2BD0C452BF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35270A-E0A0-47D8-B0E2-1BB96C64474B}"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5270A-E0A0-47D8-B0E2-1BB96C64474B}"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5270A-E0A0-47D8-B0E2-1BB96C64474B}"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5270A-E0A0-47D8-B0E2-1BB96C64474B}"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5270A-E0A0-47D8-B0E2-1BB96C64474B}"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35270A-E0A0-47D8-B0E2-1BB96C64474B}"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35270A-E0A0-47D8-B0E2-1BB96C64474B}" type="datetimeFigureOut">
              <a:rPr lang="en-US" smtClean="0"/>
              <a:pPr/>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35270A-E0A0-47D8-B0E2-1BB96C64474B}" type="datetimeFigureOut">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5270A-E0A0-47D8-B0E2-1BB96C64474B}" type="datetimeFigureOut">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5270A-E0A0-47D8-B0E2-1BB96C64474B}"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5270A-E0A0-47D8-B0E2-1BB96C64474B}"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98604-5946-4A01-83C4-8DFFBE0D1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5270A-E0A0-47D8-B0E2-1BB96C64474B}" type="datetimeFigureOut">
              <a:rPr lang="en-US" smtClean="0"/>
              <a:pPr/>
              <a:t>3/18/2013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98604-5946-4A01-83C4-8DFFBE0D1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cap="all" dirty="0" smtClean="0">
                <a:solidFill>
                  <a:schemeClr val="tx1">
                    <a:lumMod val="85000"/>
                    <a:lumOff val="15000"/>
                  </a:schemeClr>
                </a:solidFill>
              </a:rPr>
              <a:t>Regional progress in the implementation of Hyogo Framework for Action</a:t>
            </a:r>
            <a:endParaRPr lang="en-US" sz="3200" b="1" cap="all" dirty="0">
              <a:solidFill>
                <a:schemeClr val="tx1">
                  <a:lumMod val="85000"/>
                  <a:lumOff val="15000"/>
                </a:schemeClr>
              </a:solidFill>
            </a:endParaRPr>
          </a:p>
        </p:txBody>
      </p:sp>
      <p:sp>
        <p:nvSpPr>
          <p:cNvPr id="3" name="Subtitle 2"/>
          <p:cNvSpPr>
            <a:spLocks noGrp="1"/>
          </p:cNvSpPr>
          <p:nvPr>
            <p:ph type="subTitle" idx="1"/>
          </p:nvPr>
        </p:nvSpPr>
        <p:spPr/>
        <p:txBody>
          <a:bodyPr>
            <a:normAutofit/>
          </a:bodyPr>
          <a:lstStyle/>
          <a:p>
            <a:endParaRPr lang="en-GB" b="1" cap="all" dirty="0" smtClean="0"/>
          </a:p>
          <a:p>
            <a:r>
              <a:rPr lang="en-GB" b="1" cap="all" dirty="0" smtClean="0"/>
              <a:t>Fadi </a:t>
            </a:r>
            <a:r>
              <a:rPr lang="en-GB" b="1" cap="all" dirty="0" smtClean="0"/>
              <a:t>hamdan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HFA3</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lvl="0"/>
            <a:r>
              <a:rPr lang="en-US" sz="2400" dirty="0" smtClean="0"/>
              <a:t>CI1 - </a:t>
            </a:r>
            <a:r>
              <a:rPr lang="en-US" sz="2400" dirty="0" smtClean="0"/>
              <a:t>Relevant information on disasters is available and accessible at all levels, to all stakeholders</a:t>
            </a:r>
            <a:r>
              <a:rPr lang="en-US" sz="2400" i="1" dirty="0" smtClean="0"/>
              <a:t>. </a:t>
            </a:r>
            <a:r>
              <a:rPr lang="en-US" sz="2400" dirty="0" smtClean="0"/>
              <a:t>(</a:t>
            </a:r>
            <a:r>
              <a:rPr lang="en-US" sz="2400" dirty="0" smtClean="0">
                <a:solidFill>
                  <a:schemeClr val="tx2">
                    <a:lumMod val="50000"/>
                  </a:schemeClr>
                </a:solidFill>
              </a:rPr>
              <a:t>Information is proactively disseminated (including </a:t>
            </a:r>
            <a:r>
              <a:rPr lang="en-US" sz="2400" dirty="0" smtClean="0">
                <a:solidFill>
                  <a:schemeClr val="tx2">
                    <a:lumMod val="50000"/>
                  </a:schemeClr>
                </a:solidFill>
              </a:rPr>
              <a:t>websites), mechanisms </a:t>
            </a:r>
            <a:r>
              <a:rPr lang="en-US" sz="2400" dirty="0" smtClean="0">
                <a:solidFill>
                  <a:schemeClr val="tx2">
                    <a:lumMod val="50000"/>
                  </a:schemeClr>
                </a:solidFill>
              </a:rPr>
              <a:t>for accessing / </a:t>
            </a:r>
            <a:r>
              <a:rPr lang="en-US" sz="2400" dirty="0" smtClean="0">
                <a:solidFill>
                  <a:schemeClr val="tx2">
                    <a:lumMod val="50000"/>
                  </a:schemeClr>
                </a:solidFill>
              </a:rPr>
              <a:t>dissemination</a:t>
            </a:r>
            <a:r>
              <a:rPr lang="en-US" sz="2400" dirty="0" smtClean="0"/>
              <a:t>).</a:t>
            </a:r>
            <a:endParaRPr lang="en-US" sz="2400" dirty="0" smtClean="0"/>
          </a:p>
          <a:p>
            <a:pPr lvl="0"/>
            <a:r>
              <a:rPr lang="en-US" sz="2400" dirty="0" smtClean="0"/>
              <a:t>C2 - </a:t>
            </a:r>
            <a:r>
              <a:rPr lang="en-US" sz="2400" dirty="0" smtClean="0"/>
              <a:t>School curricula, education material and relevant trainings include disaster risk reduction and recovery concepts and </a:t>
            </a:r>
            <a:r>
              <a:rPr lang="en-US" sz="2400" dirty="0" smtClean="0"/>
              <a:t>practices </a:t>
            </a:r>
            <a:r>
              <a:rPr lang="en-US" sz="2400" i="1" dirty="0" smtClean="0"/>
              <a:t>(</a:t>
            </a:r>
            <a:r>
              <a:rPr lang="en-US" sz="2400" dirty="0" smtClean="0">
                <a:solidFill>
                  <a:schemeClr val="tx2">
                    <a:lumMod val="50000"/>
                  </a:schemeClr>
                </a:solidFill>
              </a:rPr>
              <a:t>Primary, Secondary, University, Professional DRR</a:t>
            </a:r>
            <a:r>
              <a:rPr lang="en-US" sz="2400" dirty="0" smtClean="0"/>
              <a:t>)</a:t>
            </a:r>
          </a:p>
          <a:p>
            <a:pPr lvl="0"/>
            <a:r>
              <a:rPr lang="en-US" sz="2400" dirty="0" smtClean="0"/>
              <a:t>C3 - </a:t>
            </a:r>
            <a:r>
              <a:rPr lang="en-US" sz="2400" dirty="0" smtClean="0"/>
              <a:t>Research methods and tools for multi-risk assessments and cost benefit analysis are developed and </a:t>
            </a:r>
            <a:r>
              <a:rPr lang="en-US" sz="2400" dirty="0" smtClean="0"/>
              <a:t>strengthened (</a:t>
            </a:r>
            <a:r>
              <a:rPr lang="en-US" sz="2400" dirty="0" smtClean="0">
                <a:solidFill>
                  <a:schemeClr val="tx2">
                    <a:lumMod val="50000"/>
                  </a:schemeClr>
                </a:solidFill>
              </a:rPr>
              <a:t>Research programs and </a:t>
            </a:r>
            <a:r>
              <a:rPr lang="en-US" sz="2400" dirty="0" smtClean="0">
                <a:solidFill>
                  <a:schemeClr val="tx2">
                    <a:lumMod val="50000"/>
                  </a:schemeClr>
                </a:solidFill>
              </a:rPr>
              <a:t>projects, Outputs applied </a:t>
            </a:r>
            <a:r>
              <a:rPr lang="en-US" sz="2400" dirty="0" smtClean="0">
                <a:solidFill>
                  <a:schemeClr val="tx2">
                    <a:lumMod val="50000"/>
                  </a:schemeClr>
                </a:solidFill>
              </a:rPr>
              <a:t>and used by private and public </a:t>
            </a:r>
            <a:r>
              <a:rPr lang="en-US" sz="2400" dirty="0" smtClean="0">
                <a:solidFill>
                  <a:schemeClr val="tx2">
                    <a:lumMod val="50000"/>
                  </a:schemeClr>
                </a:solidFill>
              </a:rPr>
              <a:t>institutions, Studies on CBA of </a:t>
            </a:r>
            <a:r>
              <a:rPr lang="en-US" sz="2400" dirty="0" smtClean="0">
                <a:solidFill>
                  <a:schemeClr val="tx2">
                    <a:lumMod val="50000"/>
                  </a:schemeClr>
                </a:solidFill>
              </a:rPr>
              <a:t>DRR measures</a:t>
            </a:r>
            <a:r>
              <a:rPr lang="en-US" sz="2400" dirty="0" smtClean="0"/>
              <a:t>)</a:t>
            </a:r>
          </a:p>
          <a:p>
            <a:r>
              <a:rPr lang="en-US" sz="2400" dirty="0" smtClean="0"/>
              <a:t>C4 - Countrywide public awareness strategy exists to stimulate a culture of disaster resilience, with outreach to urban and rural communities (</a:t>
            </a:r>
            <a:r>
              <a:rPr lang="en-US" sz="2400" dirty="0" smtClean="0">
                <a:solidFill>
                  <a:schemeClr val="tx2">
                    <a:lumMod val="50000"/>
                  </a:schemeClr>
                </a:solidFill>
              </a:rPr>
              <a:t>Public education campaigns for increased awareness of risk, Training of local government, Availability of information on DRR practices at the community level</a:t>
            </a:r>
            <a:r>
              <a:rPr lang="en-US" sz="2400" dirty="0" smtClean="0"/>
              <a:t>)</a:t>
            </a:r>
          </a:p>
          <a:p>
            <a:pPr lvl="0"/>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HFA4</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lvl="0"/>
            <a:r>
              <a:rPr lang="en-US" sz="2400" dirty="0" smtClean="0"/>
              <a:t>C1 </a:t>
            </a:r>
            <a:r>
              <a:rPr lang="en-US" sz="2400" dirty="0" smtClean="0"/>
              <a:t>- Disaster risk reduction is an integral objective of environment related policies and plans, including for land use, natural resource management and adaptation for climate change </a:t>
            </a:r>
            <a:r>
              <a:rPr lang="en-US" sz="2400" dirty="0" smtClean="0"/>
              <a:t>(</a:t>
            </a:r>
            <a:r>
              <a:rPr lang="en-US" sz="2400" dirty="0" smtClean="0">
                <a:solidFill>
                  <a:schemeClr val="tx2">
                    <a:lumMod val="50000"/>
                  </a:schemeClr>
                </a:solidFill>
              </a:rPr>
              <a:t>Protected areas </a:t>
            </a:r>
            <a:r>
              <a:rPr lang="en-US" sz="2400" dirty="0" smtClean="0">
                <a:solidFill>
                  <a:schemeClr val="tx2">
                    <a:lumMod val="50000"/>
                  </a:schemeClr>
                </a:solidFill>
              </a:rPr>
              <a:t>legislation, Payment </a:t>
            </a:r>
            <a:r>
              <a:rPr lang="en-US" sz="2400" dirty="0" smtClean="0">
                <a:solidFill>
                  <a:schemeClr val="tx2">
                    <a:lumMod val="50000"/>
                  </a:schemeClr>
                </a:solidFill>
              </a:rPr>
              <a:t>for ecosystem services (PES</a:t>
            </a:r>
            <a:r>
              <a:rPr lang="en-US" sz="2400" dirty="0" smtClean="0">
                <a:solidFill>
                  <a:schemeClr val="tx2">
                    <a:lumMod val="50000"/>
                  </a:schemeClr>
                </a:solidFill>
              </a:rPr>
              <a:t>), Integrated planning, EIAs, CCA</a:t>
            </a:r>
            <a:r>
              <a:rPr lang="en-US" sz="2400" dirty="0" smtClean="0"/>
              <a:t>)</a:t>
            </a:r>
            <a:endParaRPr lang="en-US" sz="2400" dirty="0" smtClean="0"/>
          </a:p>
          <a:p>
            <a:pPr lvl="0"/>
            <a:r>
              <a:rPr lang="en-US" sz="2400" dirty="0" smtClean="0"/>
              <a:t>C2 </a:t>
            </a:r>
            <a:r>
              <a:rPr lang="en-US" sz="2400" dirty="0" smtClean="0"/>
              <a:t>- Social development policies and plans are being implemented to reduce the vulnerability of populations most at risk</a:t>
            </a:r>
            <a:r>
              <a:rPr lang="en-US" sz="2400" i="1" dirty="0" smtClean="0"/>
              <a:t>. </a:t>
            </a:r>
            <a:r>
              <a:rPr lang="en-US" sz="2400" dirty="0" smtClean="0"/>
              <a:t>(</a:t>
            </a:r>
            <a:r>
              <a:rPr lang="en-US" sz="2400" dirty="0" smtClean="0">
                <a:solidFill>
                  <a:schemeClr val="tx2">
                    <a:lumMod val="50000"/>
                  </a:schemeClr>
                </a:solidFill>
              </a:rPr>
              <a:t>Crop and property </a:t>
            </a:r>
            <a:r>
              <a:rPr lang="en-US" sz="2400" dirty="0" smtClean="0">
                <a:solidFill>
                  <a:schemeClr val="tx2">
                    <a:lumMod val="50000"/>
                  </a:schemeClr>
                </a:solidFill>
              </a:rPr>
              <a:t>insurance, Temporary </a:t>
            </a:r>
            <a:r>
              <a:rPr lang="en-US" sz="2400" dirty="0" smtClean="0">
                <a:solidFill>
                  <a:schemeClr val="tx2">
                    <a:lumMod val="50000"/>
                  </a:schemeClr>
                </a:solidFill>
              </a:rPr>
              <a:t>employment guarantee </a:t>
            </a:r>
            <a:r>
              <a:rPr lang="en-US" sz="2400" dirty="0" smtClean="0">
                <a:solidFill>
                  <a:schemeClr val="tx2">
                    <a:lumMod val="50000"/>
                  </a:schemeClr>
                </a:solidFill>
              </a:rPr>
              <a:t>schemes, Conditional </a:t>
            </a:r>
            <a:r>
              <a:rPr lang="en-US" sz="2400" dirty="0" smtClean="0">
                <a:solidFill>
                  <a:schemeClr val="tx2">
                    <a:lumMod val="50000"/>
                  </a:schemeClr>
                </a:solidFill>
              </a:rPr>
              <a:t>and unconditional cash </a:t>
            </a:r>
            <a:r>
              <a:rPr lang="en-US" sz="2400" dirty="0" smtClean="0">
                <a:solidFill>
                  <a:schemeClr val="tx2">
                    <a:lumMod val="50000"/>
                  </a:schemeClr>
                </a:solidFill>
              </a:rPr>
              <a:t>transfers, Micro finance, Micro </a:t>
            </a:r>
            <a:r>
              <a:rPr lang="en-US" sz="2400" dirty="0" smtClean="0">
                <a:solidFill>
                  <a:schemeClr val="tx2">
                    <a:lumMod val="50000"/>
                  </a:schemeClr>
                </a:solidFill>
              </a:rPr>
              <a:t>insurance</a:t>
            </a:r>
            <a:r>
              <a:rPr lang="en-US" sz="2400" dirty="0" smtClean="0"/>
              <a:t>)</a:t>
            </a:r>
          </a:p>
          <a:p>
            <a:pPr lvl="0"/>
            <a:r>
              <a:rPr lang="en-US" sz="2400" dirty="0" smtClean="0"/>
              <a:t>C3 - </a:t>
            </a:r>
            <a:r>
              <a:rPr lang="en-US" sz="2400" dirty="0" smtClean="0"/>
              <a:t>Economic and productive sectorial policies and plans have been implemented to reduce the vulnerability of economic activities</a:t>
            </a:r>
            <a:r>
              <a:rPr lang="en-US" sz="2400" i="1" dirty="0" smtClean="0"/>
              <a:t>. </a:t>
            </a:r>
            <a:r>
              <a:rPr lang="en-US" sz="2400" dirty="0" smtClean="0"/>
              <a:t>(</a:t>
            </a:r>
            <a:r>
              <a:rPr lang="en-US" sz="2400" dirty="0" smtClean="0">
                <a:solidFill>
                  <a:schemeClr val="tx2">
                    <a:lumMod val="50000"/>
                  </a:schemeClr>
                </a:solidFill>
              </a:rPr>
              <a:t>National and sectoral public investment systems incorporating </a:t>
            </a:r>
            <a:r>
              <a:rPr lang="en-US" sz="2400" dirty="0" smtClean="0">
                <a:solidFill>
                  <a:schemeClr val="tx2">
                    <a:lumMod val="50000"/>
                  </a:schemeClr>
                </a:solidFill>
              </a:rPr>
              <a:t>DRR, Investments </a:t>
            </a:r>
            <a:r>
              <a:rPr lang="en-US" sz="2400" dirty="0" smtClean="0">
                <a:solidFill>
                  <a:schemeClr val="tx2">
                    <a:lumMod val="50000"/>
                  </a:schemeClr>
                </a:solidFill>
              </a:rPr>
              <a:t>in retrofitting infrastructure, including schools and </a:t>
            </a:r>
            <a:r>
              <a:rPr lang="en-US" sz="2400" dirty="0" smtClean="0">
                <a:solidFill>
                  <a:schemeClr val="tx2">
                    <a:lumMod val="50000"/>
                  </a:schemeClr>
                </a:solidFill>
              </a:rPr>
              <a:t>hospitals</a:t>
            </a:r>
            <a:r>
              <a:rPr lang="en-US" sz="2400" dirty="0" smtClean="0"/>
              <a:t>)</a:t>
            </a:r>
          </a:p>
          <a:p>
            <a:pPr lvl="0"/>
            <a:endParaRPr lang="en-US" sz="2400" dirty="0" smtClean="0"/>
          </a:p>
          <a:p>
            <a:pPr lvl="0"/>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HFA4</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lvl="0"/>
            <a:r>
              <a:rPr lang="en-US" sz="2400" dirty="0" smtClean="0"/>
              <a:t>C4 </a:t>
            </a:r>
            <a:r>
              <a:rPr lang="en-US" sz="2400" dirty="0" smtClean="0"/>
              <a:t>- Planning and management of human settlements incorporate disaster risk reduction elements, including enforcement of building codes </a:t>
            </a:r>
            <a:r>
              <a:rPr lang="en-US" sz="2400" dirty="0" smtClean="0"/>
              <a:t>(</a:t>
            </a:r>
            <a:r>
              <a:rPr lang="en-US" sz="2400" dirty="0" smtClean="0">
                <a:solidFill>
                  <a:schemeClr val="tx2">
                    <a:lumMod val="50000"/>
                  </a:schemeClr>
                </a:solidFill>
              </a:rPr>
              <a:t>drainage </a:t>
            </a:r>
            <a:r>
              <a:rPr lang="en-US" sz="2400" dirty="0" smtClean="0">
                <a:solidFill>
                  <a:schemeClr val="tx2">
                    <a:lumMod val="50000"/>
                  </a:schemeClr>
                </a:solidFill>
              </a:rPr>
              <a:t>infrastructure in flood prone </a:t>
            </a:r>
            <a:r>
              <a:rPr lang="en-US" sz="2400" dirty="0" smtClean="0">
                <a:solidFill>
                  <a:schemeClr val="tx2">
                    <a:lumMod val="50000"/>
                  </a:schemeClr>
                </a:solidFill>
              </a:rPr>
              <a:t>areas, Slope </a:t>
            </a:r>
            <a:r>
              <a:rPr lang="en-US" sz="2400" dirty="0" smtClean="0">
                <a:solidFill>
                  <a:schemeClr val="tx2">
                    <a:lumMod val="50000"/>
                  </a:schemeClr>
                </a:solidFill>
              </a:rPr>
              <a:t>stabilization in landslide prone </a:t>
            </a:r>
            <a:r>
              <a:rPr lang="en-US" sz="2400" dirty="0" smtClean="0">
                <a:solidFill>
                  <a:schemeClr val="tx2">
                    <a:lumMod val="50000"/>
                  </a:schemeClr>
                </a:solidFill>
              </a:rPr>
              <a:t>areas, Training </a:t>
            </a:r>
            <a:r>
              <a:rPr lang="en-US" sz="2400" dirty="0" smtClean="0">
                <a:solidFill>
                  <a:schemeClr val="tx2">
                    <a:lumMod val="50000"/>
                  </a:schemeClr>
                </a:solidFill>
              </a:rPr>
              <a:t>of masons on safe construction </a:t>
            </a:r>
            <a:r>
              <a:rPr lang="en-US" sz="2400" dirty="0" smtClean="0">
                <a:solidFill>
                  <a:schemeClr val="tx2">
                    <a:lumMod val="50000"/>
                  </a:schemeClr>
                </a:solidFill>
              </a:rPr>
              <a:t>methodology, Provision </a:t>
            </a:r>
            <a:r>
              <a:rPr lang="en-US" sz="2400" dirty="0" smtClean="0">
                <a:solidFill>
                  <a:schemeClr val="tx2">
                    <a:lumMod val="50000"/>
                  </a:schemeClr>
                </a:solidFill>
              </a:rPr>
              <a:t>of safe land and housing for low income households and commu</a:t>
            </a:r>
            <a:r>
              <a:rPr lang="en-US" sz="2400" dirty="0" smtClean="0"/>
              <a:t>nities</a:t>
            </a:r>
            <a:r>
              <a:rPr lang="en-US" sz="2400" dirty="0" smtClean="0"/>
              <a:t>)</a:t>
            </a:r>
            <a:endParaRPr lang="en-US" sz="2400" dirty="0" smtClean="0"/>
          </a:p>
          <a:p>
            <a:pPr lvl="0"/>
            <a:r>
              <a:rPr lang="en-US" sz="2400" dirty="0" smtClean="0"/>
              <a:t>C5 - </a:t>
            </a:r>
            <a:r>
              <a:rPr lang="en-US" sz="2400" dirty="0" smtClean="0"/>
              <a:t>Disaster risk reduction measures are integrated into post disaster recovery and rehabilitation processes </a:t>
            </a:r>
            <a:r>
              <a:rPr lang="en-US" sz="2400" dirty="0" smtClean="0"/>
              <a:t> (</a:t>
            </a:r>
            <a:r>
              <a:rPr lang="en-US" sz="2400" dirty="0" smtClean="0">
                <a:solidFill>
                  <a:schemeClr val="tx2">
                    <a:lumMod val="50000"/>
                  </a:schemeClr>
                </a:solidFill>
              </a:rPr>
              <a:t>Percentage of recovery and reconstruction funds </a:t>
            </a:r>
            <a:r>
              <a:rPr lang="en-US" sz="2400" dirty="0" smtClean="0">
                <a:solidFill>
                  <a:schemeClr val="tx2">
                    <a:lumMod val="50000"/>
                  </a:schemeClr>
                </a:solidFill>
              </a:rPr>
              <a:t>for DRR, Measures to </a:t>
            </a:r>
            <a:r>
              <a:rPr lang="en-US" sz="2400" dirty="0" smtClean="0">
                <a:solidFill>
                  <a:schemeClr val="tx2">
                    <a:lumMod val="50000"/>
                  </a:schemeClr>
                </a:solidFill>
              </a:rPr>
              <a:t>address gender based </a:t>
            </a:r>
            <a:r>
              <a:rPr lang="en-US" sz="2400" dirty="0" smtClean="0">
                <a:solidFill>
                  <a:schemeClr val="tx2">
                    <a:lumMod val="50000"/>
                  </a:schemeClr>
                </a:solidFill>
              </a:rPr>
              <a:t>recovery</a:t>
            </a:r>
            <a:r>
              <a:rPr lang="en-US" sz="2400" dirty="0" smtClean="0"/>
              <a:t>)</a:t>
            </a:r>
          </a:p>
          <a:p>
            <a:pPr lvl="0"/>
            <a:r>
              <a:rPr lang="en-US" sz="2400" dirty="0" smtClean="0"/>
              <a:t>C6 - </a:t>
            </a:r>
            <a:r>
              <a:rPr lang="en-US" sz="2400" dirty="0" smtClean="0"/>
              <a:t>Procedures are in place to assess the disaster risk impacts of major development projects, especially infrastructure </a:t>
            </a:r>
            <a:r>
              <a:rPr lang="en-US" sz="2400" dirty="0" smtClean="0"/>
              <a:t>(</a:t>
            </a:r>
            <a:r>
              <a:rPr lang="en-US" sz="2400" dirty="0" smtClean="0">
                <a:solidFill>
                  <a:schemeClr val="tx2">
                    <a:lumMod val="50000"/>
                  </a:schemeClr>
                </a:solidFill>
              </a:rPr>
              <a:t>Assessment of impacts and costs and benefits of major development </a:t>
            </a:r>
            <a:r>
              <a:rPr lang="en-US" sz="2400" dirty="0" smtClean="0">
                <a:solidFill>
                  <a:schemeClr val="tx2">
                    <a:lumMod val="50000"/>
                  </a:schemeClr>
                </a:solidFill>
              </a:rPr>
              <a:t>projects </a:t>
            </a:r>
            <a:r>
              <a:rPr lang="en-US" sz="2400" dirty="0" smtClean="0">
                <a:solidFill>
                  <a:schemeClr val="tx2">
                    <a:lumMod val="50000"/>
                  </a:schemeClr>
                </a:solidFill>
              </a:rPr>
              <a:t>on disaster risk by sub-national, national and international actors and </a:t>
            </a:r>
            <a:r>
              <a:rPr lang="en-US" sz="2400" dirty="0" smtClean="0">
                <a:solidFill>
                  <a:schemeClr val="tx2">
                    <a:lumMod val="50000"/>
                  </a:schemeClr>
                </a:solidFill>
              </a:rPr>
              <a:t>institutions, DR taken </a:t>
            </a:r>
            <a:r>
              <a:rPr lang="en-US" sz="2400" dirty="0" smtClean="0">
                <a:solidFill>
                  <a:schemeClr val="tx2">
                    <a:lumMod val="50000"/>
                  </a:schemeClr>
                </a:solidFill>
              </a:rPr>
              <a:t>into account in </a:t>
            </a:r>
            <a:r>
              <a:rPr lang="en-US" sz="2400" dirty="0" smtClean="0">
                <a:solidFill>
                  <a:schemeClr val="tx2">
                    <a:lumMod val="50000"/>
                  </a:schemeClr>
                </a:solidFill>
              </a:rPr>
              <a:t>EIAs</a:t>
            </a:r>
            <a:r>
              <a:rPr lang="en-US" sz="2400" dirty="0" smtClean="0"/>
              <a:t>)</a:t>
            </a:r>
          </a:p>
          <a:p>
            <a:pPr lvl="0"/>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HFA5</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lvl="0"/>
            <a:r>
              <a:rPr lang="en-US" sz="2400" dirty="0" smtClean="0"/>
              <a:t>CI1 - </a:t>
            </a:r>
            <a:r>
              <a:rPr lang="en-US" sz="2400" dirty="0" smtClean="0"/>
              <a:t>Strong policy, technical and institutional capacities and mechanisms for disaster risk management, with a disaster risk reduction perspective are in place</a:t>
            </a:r>
            <a:r>
              <a:rPr lang="en-US" sz="2400" i="1" dirty="0" smtClean="0"/>
              <a:t>. </a:t>
            </a:r>
            <a:r>
              <a:rPr lang="en-US" sz="2400" dirty="0" smtClean="0"/>
              <a:t>(</a:t>
            </a:r>
            <a:r>
              <a:rPr lang="en-US" sz="2400" dirty="0" smtClean="0">
                <a:solidFill>
                  <a:schemeClr val="tx2">
                    <a:lumMod val="50000"/>
                  </a:schemeClr>
                </a:solidFill>
              </a:rPr>
              <a:t>National policies and programmes for school and hospital </a:t>
            </a:r>
            <a:r>
              <a:rPr lang="en-US" sz="2400" dirty="0" smtClean="0">
                <a:solidFill>
                  <a:schemeClr val="tx2">
                    <a:lumMod val="50000"/>
                  </a:schemeClr>
                </a:solidFill>
              </a:rPr>
              <a:t>safety, Training </a:t>
            </a:r>
            <a:r>
              <a:rPr lang="en-US" sz="2400" dirty="0" smtClean="0">
                <a:solidFill>
                  <a:schemeClr val="tx2">
                    <a:lumMod val="50000"/>
                  </a:schemeClr>
                </a:solidFill>
              </a:rPr>
              <a:t>and mock drills in school and hospitals for emergency preparedness</a:t>
            </a:r>
            <a:r>
              <a:rPr lang="en-US" sz="2400" dirty="0" smtClean="0"/>
              <a:t>).</a:t>
            </a:r>
            <a:endParaRPr lang="en-US" sz="2400" dirty="0" smtClean="0"/>
          </a:p>
          <a:p>
            <a:pPr lvl="0"/>
            <a:r>
              <a:rPr lang="en-US" sz="2400" dirty="0" smtClean="0"/>
              <a:t>C2 - </a:t>
            </a:r>
            <a:r>
              <a:rPr lang="en-US" sz="2400" dirty="0" smtClean="0"/>
              <a:t>Disaster preparedness plans and contingency plans are in place at all administrative levels, and regular training drills and rehearsals are held to test and develop disaster response programmes</a:t>
            </a:r>
            <a:r>
              <a:rPr lang="en-US" sz="2400" dirty="0" smtClean="0"/>
              <a:t> </a:t>
            </a:r>
            <a:r>
              <a:rPr lang="en-US" sz="2400" i="1" dirty="0" smtClean="0"/>
              <a:t>(</a:t>
            </a:r>
            <a:r>
              <a:rPr lang="en-US" sz="2400" dirty="0" smtClean="0">
                <a:solidFill>
                  <a:schemeClr val="tx2">
                    <a:lumMod val="50000"/>
                  </a:schemeClr>
                </a:solidFill>
              </a:rPr>
              <a:t>Contingency plans with gender </a:t>
            </a:r>
            <a:r>
              <a:rPr lang="en-US" sz="2400" dirty="0" smtClean="0">
                <a:solidFill>
                  <a:schemeClr val="tx2">
                    <a:lumMod val="50000"/>
                  </a:schemeClr>
                </a:solidFill>
              </a:rPr>
              <a:t>sensitivities, EOCs, SRT, Stockpiles </a:t>
            </a:r>
            <a:r>
              <a:rPr lang="en-US" sz="2400" dirty="0" smtClean="0">
                <a:solidFill>
                  <a:schemeClr val="tx2">
                    <a:lumMod val="50000"/>
                  </a:schemeClr>
                </a:solidFill>
              </a:rPr>
              <a:t>of relief </a:t>
            </a:r>
            <a:r>
              <a:rPr lang="en-US" sz="2400" dirty="0" smtClean="0">
                <a:solidFill>
                  <a:schemeClr val="tx2">
                    <a:lumMod val="50000"/>
                  </a:schemeClr>
                </a:solidFill>
              </a:rPr>
              <a:t>supplies, Shelters, Secure </a:t>
            </a:r>
            <a:r>
              <a:rPr lang="en-US" sz="2400" dirty="0" smtClean="0">
                <a:solidFill>
                  <a:schemeClr val="tx2">
                    <a:lumMod val="50000"/>
                  </a:schemeClr>
                </a:solidFill>
              </a:rPr>
              <a:t>medical </a:t>
            </a:r>
            <a:r>
              <a:rPr lang="en-US" sz="2400" dirty="0" smtClean="0">
                <a:solidFill>
                  <a:schemeClr val="tx2">
                    <a:lumMod val="50000"/>
                  </a:schemeClr>
                </a:solidFill>
              </a:rPr>
              <a:t>facilities, Dedicated </a:t>
            </a:r>
            <a:r>
              <a:rPr lang="en-US" sz="2400" dirty="0" smtClean="0">
                <a:solidFill>
                  <a:schemeClr val="tx2">
                    <a:lumMod val="50000"/>
                  </a:schemeClr>
                </a:solidFill>
              </a:rPr>
              <a:t>provision for women in relief, shelter and emergency medical facilities</a:t>
            </a:r>
            <a:r>
              <a:rPr lang="en-US" sz="2400" dirty="0" smtClean="0"/>
              <a:t>)</a:t>
            </a:r>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HFA5</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lvl="0"/>
            <a:r>
              <a:rPr lang="en-US" sz="2400" dirty="0" smtClean="0"/>
              <a:t>C3 - </a:t>
            </a:r>
            <a:r>
              <a:rPr lang="en-US" sz="2400" dirty="0" smtClean="0"/>
              <a:t>Financial reserves and contingency mechanisms are in place to support effective response and recovery when </a:t>
            </a:r>
            <a:r>
              <a:rPr lang="en-US" sz="2400" dirty="0" smtClean="0"/>
              <a:t>required (</a:t>
            </a:r>
            <a:r>
              <a:rPr lang="en-US" sz="2400" dirty="0" smtClean="0">
                <a:solidFill>
                  <a:schemeClr val="tx2">
                    <a:lumMod val="50000"/>
                  </a:schemeClr>
                </a:solidFill>
              </a:rPr>
              <a:t>National Contingency </a:t>
            </a:r>
            <a:r>
              <a:rPr lang="en-US" sz="2400" dirty="0" smtClean="0">
                <a:solidFill>
                  <a:schemeClr val="tx2">
                    <a:lumMod val="50000"/>
                  </a:schemeClr>
                </a:solidFill>
              </a:rPr>
              <a:t>Funds, Insurance </a:t>
            </a:r>
            <a:r>
              <a:rPr lang="en-US" sz="2400" dirty="0" smtClean="0">
                <a:solidFill>
                  <a:schemeClr val="tx2">
                    <a:lumMod val="50000"/>
                  </a:schemeClr>
                </a:solidFill>
              </a:rPr>
              <a:t>and reinsurance </a:t>
            </a:r>
            <a:r>
              <a:rPr lang="en-US" sz="2400" dirty="0" smtClean="0">
                <a:solidFill>
                  <a:schemeClr val="tx2">
                    <a:lumMod val="50000"/>
                  </a:schemeClr>
                </a:solidFill>
              </a:rPr>
              <a:t>facilities, Catastrophe </a:t>
            </a:r>
            <a:r>
              <a:rPr lang="en-US" sz="2400" dirty="0" smtClean="0">
                <a:solidFill>
                  <a:schemeClr val="tx2">
                    <a:lumMod val="50000"/>
                  </a:schemeClr>
                </a:solidFill>
              </a:rPr>
              <a:t>bonds and other Capital Market Mechanisms</a:t>
            </a:r>
            <a:r>
              <a:rPr lang="en-US" sz="2400" dirty="0" smtClean="0"/>
              <a:t>)</a:t>
            </a:r>
          </a:p>
          <a:p>
            <a:pPr lvl="0"/>
            <a:r>
              <a:rPr lang="en-US" sz="2400" dirty="0" smtClean="0"/>
              <a:t>C4 - Procedures are in place to exchange relevant information during hazard events and disasters, and to undertake post-event </a:t>
            </a:r>
            <a:r>
              <a:rPr lang="en-US" sz="2400" dirty="0" smtClean="0"/>
              <a:t>reviews (</a:t>
            </a:r>
            <a:r>
              <a:rPr lang="en-US" sz="2400" dirty="0" smtClean="0">
                <a:solidFill>
                  <a:schemeClr val="tx2">
                    <a:lumMod val="50000"/>
                  </a:schemeClr>
                </a:solidFill>
              </a:rPr>
              <a:t>Damage and loss assessment methodologies and capacities </a:t>
            </a:r>
            <a:r>
              <a:rPr lang="en-US" sz="2400" dirty="0" smtClean="0">
                <a:solidFill>
                  <a:schemeClr val="tx2">
                    <a:lumMod val="50000"/>
                  </a:schemeClr>
                </a:solidFill>
              </a:rPr>
              <a:t>available, Post </a:t>
            </a:r>
            <a:r>
              <a:rPr lang="en-US" sz="2400" dirty="0" smtClean="0">
                <a:solidFill>
                  <a:schemeClr val="tx2">
                    <a:lumMod val="50000"/>
                  </a:schemeClr>
                </a:solidFill>
              </a:rPr>
              <a:t>disaster need assessment </a:t>
            </a:r>
            <a:r>
              <a:rPr lang="en-US" sz="2400" dirty="0" smtClean="0">
                <a:solidFill>
                  <a:schemeClr val="tx2">
                    <a:lumMod val="50000"/>
                  </a:schemeClr>
                </a:solidFill>
              </a:rPr>
              <a:t>methodologies, Post-disaster </a:t>
            </a:r>
            <a:r>
              <a:rPr lang="en-US" sz="2400" dirty="0" smtClean="0">
                <a:solidFill>
                  <a:schemeClr val="tx2">
                    <a:lumMod val="50000"/>
                  </a:schemeClr>
                </a:solidFill>
              </a:rPr>
              <a:t>needs assessment methodologies include guidance on gender </a:t>
            </a:r>
            <a:r>
              <a:rPr lang="en-US" sz="2400" dirty="0" smtClean="0">
                <a:solidFill>
                  <a:schemeClr val="tx2">
                    <a:lumMod val="50000"/>
                  </a:schemeClr>
                </a:solidFill>
              </a:rPr>
              <a:t>aspects, Identified </a:t>
            </a:r>
            <a:r>
              <a:rPr lang="en-US" sz="2400" dirty="0" smtClean="0">
                <a:solidFill>
                  <a:schemeClr val="tx2">
                    <a:lumMod val="50000"/>
                  </a:schemeClr>
                </a:solidFill>
              </a:rPr>
              <a:t>and trained human resources</a:t>
            </a:r>
            <a:r>
              <a:rPr lang="en-US" sz="2400" dirty="0" smtClean="0"/>
              <a:t>)</a:t>
            </a:r>
            <a:endParaRPr lang="en-US" sz="2400" dirty="0" smtClean="0"/>
          </a:p>
          <a:p>
            <a:pPr lvl="0"/>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RESULTS - </a:t>
            </a: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lgn="ctr">
              <a:buNone/>
            </a:pPr>
            <a:r>
              <a:rPr lang="en-US" sz="2800" dirty="0" smtClean="0"/>
              <a:t>Levels of Progress</a:t>
            </a:r>
          </a:p>
          <a:p>
            <a:pPr marL="514350" lvl="0" indent="-514350">
              <a:buFont typeface="+mj-lt"/>
              <a:buAutoNum type="arabicPeriod"/>
            </a:pPr>
            <a:r>
              <a:rPr lang="en-US" sz="2800" dirty="0" smtClean="0"/>
              <a:t>Minor </a:t>
            </a:r>
            <a:r>
              <a:rPr lang="en-US" sz="2800" dirty="0" smtClean="0"/>
              <a:t>progress with few signs of forward action in plans or policy.</a:t>
            </a:r>
          </a:p>
          <a:p>
            <a:pPr marL="514350" lvl="0" indent="-514350">
              <a:buFont typeface="+mj-lt"/>
              <a:buAutoNum type="arabicPeriod"/>
            </a:pPr>
            <a:r>
              <a:rPr lang="en-US" sz="2800" dirty="0" smtClean="0"/>
              <a:t>Some progress, but without systematic policy and/or institutional commitment.</a:t>
            </a:r>
          </a:p>
          <a:p>
            <a:pPr marL="514350" lvl="0" indent="-514350">
              <a:buFont typeface="+mj-lt"/>
              <a:buAutoNum type="arabicPeriod"/>
            </a:pPr>
            <a:r>
              <a:rPr lang="en-US" sz="2800" dirty="0" smtClean="0"/>
              <a:t>Institutional commitment attained, but achievements are neither comprehensive nor substantial.</a:t>
            </a:r>
          </a:p>
          <a:p>
            <a:pPr marL="514350" lvl="0" indent="-514350">
              <a:buFont typeface="+mj-lt"/>
              <a:buAutoNum type="arabicPeriod"/>
            </a:pPr>
            <a:r>
              <a:rPr lang="en-US" sz="2800" dirty="0" smtClean="0"/>
              <a:t>Substantial achievement attained but with recognized limitations in capacities and resources.</a:t>
            </a:r>
          </a:p>
          <a:p>
            <a:pPr marL="514350" lvl="0" indent="-514350">
              <a:buFont typeface="+mj-lt"/>
              <a:buAutoNum type="arabicPeriod"/>
            </a:pPr>
            <a:r>
              <a:rPr lang="en-US" sz="2800" dirty="0" smtClean="0"/>
              <a:t>Comprehensive achievement with sustained commitment and capacities at all levels.</a:t>
            </a:r>
          </a:p>
          <a:p>
            <a:pPr marL="514350" indent="-514350">
              <a:buFont typeface="+mj-lt"/>
              <a:buAutoNum type="arabicPeriod"/>
            </a:pP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OF RESULTS – REPORTING LIMITATIONS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National reports examined for the purpose of this summary report are the result of </a:t>
            </a:r>
            <a:r>
              <a:rPr lang="en-US" sz="2800" dirty="0" smtClean="0"/>
              <a:t>self-assessments (Tunisia poverty 5% to 24%)</a:t>
            </a:r>
          </a:p>
          <a:p>
            <a:r>
              <a:rPr lang="en-US" sz="2800" dirty="0" smtClean="0"/>
              <a:t>UNSTATS: 15% identical national vs. international; 59% more than </a:t>
            </a:r>
            <a:r>
              <a:rPr lang="en-US" sz="2800" dirty="0" smtClean="0">
                <a:sym typeface="MT Extra"/>
              </a:rPr>
              <a:t>10%; 27% within </a:t>
            </a:r>
            <a:r>
              <a:rPr lang="en-US" sz="2800" dirty="0" smtClean="0">
                <a:sym typeface="MT Extra"/>
              </a:rPr>
              <a:t>10</a:t>
            </a:r>
            <a:r>
              <a:rPr lang="en-US" sz="2800" dirty="0" smtClean="0">
                <a:sym typeface="MT Extra"/>
              </a:rPr>
              <a:t>%)</a:t>
            </a:r>
            <a:endParaRPr lang="en-US" sz="2800" dirty="0" smtClean="0"/>
          </a:p>
          <a:p>
            <a:r>
              <a:rPr lang="en-US" sz="2800" dirty="0" smtClean="0"/>
              <a:t>Perspectives </a:t>
            </a:r>
            <a:r>
              <a:rPr lang="en-US" sz="2800" dirty="0" smtClean="0"/>
              <a:t>of government rather than other </a:t>
            </a:r>
            <a:r>
              <a:rPr lang="en-US" sz="2800" dirty="0" smtClean="0"/>
              <a:t>stakeholders.</a:t>
            </a:r>
          </a:p>
          <a:p>
            <a:pPr lvl="0"/>
            <a:r>
              <a:rPr lang="en-US" sz="2800" dirty="0" smtClean="0"/>
              <a:t>The means of verification changed between the reporting period 2009-2011 and 2011-2013.</a:t>
            </a:r>
          </a:p>
          <a:p>
            <a:r>
              <a:rPr lang="en-US" sz="2800" dirty="0" smtClean="0"/>
              <a:t>There was no means of verification under the various core indicators for the reporting period 2007-2009</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0" y="1600200"/>
            <a:ext cx="3962400" cy="4525963"/>
          </a:xfrm>
        </p:spPr>
        <p:txBody>
          <a:bodyPr>
            <a:normAutofit/>
          </a:bodyPr>
          <a:lstStyle/>
          <a:p>
            <a:pPr marL="514350" indent="-514350"/>
            <a:r>
              <a:rPr lang="en-US" sz="2800" dirty="0" smtClean="0"/>
              <a:t>HFA1, HFA2 &amp; HFA3 witness a decrease as reporting improves</a:t>
            </a:r>
            <a:endParaRPr lang="en-US" sz="2800" dirty="0" smtClean="0"/>
          </a:p>
          <a:p>
            <a:pPr marL="514350" indent="-514350"/>
            <a:r>
              <a:rPr lang="en-US" sz="2800" dirty="0" smtClean="0"/>
              <a:t>HFA2 steady slow increase</a:t>
            </a:r>
          </a:p>
          <a:p>
            <a:pPr marL="514350" indent="-514350"/>
            <a:endParaRPr lang="en-US" sz="2800" dirty="0" smtClean="0"/>
          </a:p>
          <a:p>
            <a:pPr marL="514350" indent="-514350">
              <a:buFont typeface="+mj-lt"/>
              <a:buAutoNum type="arabicPeriod"/>
            </a:pPr>
            <a:endParaRPr lang="en-US" sz="2800" dirty="0"/>
          </a:p>
        </p:txBody>
      </p:sp>
      <p:pic>
        <p:nvPicPr>
          <p:cNvPr id="4" name="Picture 3"/>
          <p:cNvPicPr/>
          <p:nvPr/>
        </p:nvPicPr>
        <p:blipFill>
          <a:blip r:embed="rId2"/>
          <a:srcRect t="2888" b="4693"/>
          <a:stretch>
            <a:fillRect/>
          </a:stretch>
        </p:blipFill>
        <p:spPr bwMode="auto">
          <a:xfrm>
            <a:off x="3886200" y="1676400"/>
            <a:ext cx="5052231" cy="4343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HFA1 – CI1</a:t>
            </a:r>
            <a:endParaRPr lang="en-US" dirty="0"/>
          </a:p>
        </p:txBody>
      </p:sp>
      <p:graphicFrame>
        <p:nvGraphicFramePr>
          <p:cNvPr id="6" name="Chart 5"/>
          <p:cNvGraphicFramePr/>
          <p:nvPr/>
        </p:nvGraphicFramePr>
        <p:xfrm>
          <a:off x="1066800" y="1295400"/>
          <a:ext cx="73914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609600" y="6260068"/>
            <a:ext cx="7315200" cy="400110"/>
          </a:xfrm>
          <a:prstGeom prst="rect">
            <a:avLst/>
          </a:prstGeom>
        </p:spPr>
        <p:txBody>
          <a:bodyPr wrap="square">
            <a:spAutoFit/>
          </a:bodyPr>
          <a:lstStyle/>
          <a:p>
            <a:pPr algn="ctr"/>
            <a:r>
              <a:rPr lang="en-US" sz="2000" b="1" dirty="0" smtClean="0"/>
              <a:t>National policy and legal framework for disaster risk reduction </a:t>
            </a:r>
            <a:endParaRPr lang="en-US" sz="2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HFA1 – CI1</a:t>
            </a:r>
            <a:endParaRPr lang="en-US" dirty="0"/>
          </a:p>
        </p:txBody>
      </p:sp>
      <p:graphicFrame>
        <p:nvGraphicFramePr>
          <p:cNvPr id="5" name="Chart 4"/>
          <p:cNvGraphicFramePr/>
          <p:nvPr/>
        </p:nvGraphicFramePr>
        <p:xfrm>
          <a:off x="609600" y="1590674"/>
          <a:ext cx="7772400" cy="496252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a:t>
            </a:r>
            <a:endParaRPr lang="en-US" dirty="0"/>
          </a:p>
        </p:txBody>
      </p:sp>
      <p:sp>
        <p:nvSpPr>
          <p:cNvPr id="3" name="Content Placeholder 2"/>
          <p:cNvSpPr>
            <a:spLocks noGrp="1"/>
          </p:cNvSpPr>
          <p:nvPr>
            <p:ph idx="1"/>
          </p:nvPr>
        </p:nvSpPr>
        <p:spPr/>
        <p:txBody>
          <a:bodyPr>
            <a:normAutofit/>
          </a:bodyPr>
          <a:lstStyle/>
          <a:p>
            <a:r>
              <a:rPr lang="en-US" dirty="0" smtClean="0"/>
              <a:t>Objectives</a:t>
            </a:r>
          </a:p>
          <a:p>
            <a:r>
              <a:rPr lang="en-US" dirty="0" smtClean="0"/>
              <a:t>Methodology</a:t>
            </a:r>
            <a:endParaRPr lang="en-US" dirty="0" smtClean="0"/>
          </a:p>
          <a:p>
            <a:r>
              <a:rPr lang="en-US" dirty="0" smtClean="0"/>
              <a:t>Background</a:t>
            </a:r>
          </a:p>
          <a:p>
            <a:r>
              <a:rPr lang="en-US" dirty="0" smtClean="0"/>
              <a:t>Some Analysis Results</a:t>
            </a:r>
            <a:endParaRPr lang="en-US" dirty="0" smtClean="0"/>
          </a:p>
          <a:p>
            <a:r>
              <a:rPr lang="en-US" dirty="0" smtClean="0"/>
              <a:t>Ongoing Work</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HFA1 – CI1</a:t>
            </a:r>
            <a:endParaRPr lang="en-US" dirty="0"/>
          </a:p>
        </p:txBody>
      </p:sp>
      <p:graphicFrame>
        <p:nvGraphicFramePr>
          <p:cNvPr id="4" name="Chart 3"/>
          <p:cNvGraphicFramePr/>
          <p:nvPr/>
        </p:nvGraphicFramePr>
        <p:xfrm>
          <a:off x="1295400" y="1371600"/>
          <a:ext cx="66294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GAPS AND CHALLENGES IN PROGRESS</a:t>
            </a:r>
            <a:endParaRPr lang="en-US" dirty="0"/>
          </a:p>
        </p:txBody>
      </p:sp>
      <p:sp>
        <p:nvSpPr>
          <p:cNvPr id="3" name="Content Placeholder 2"/>
          <p:cNvSpPr>
            <a:spLocks noGrp="1"/>
          </p:cNvSpPr>
          <p:nvPr>
            <p:ph idx="1"/>
          </p:nvPr>
        </p:nvSpPr>
        <p:spPr/>
        <p:txBody>
          <a:bodyPr>
            <a:normAutofit lnSpcReduction="10000"/>
          </a:bodyPr>
          <a:lstStyle/>
          <a:p>
            <a:pPr lvl="0"/>
            <a:r>
              <a:rPr lang="en-US" sz="2800" dirty="0" smtClean="0"/>
              <a:t>Focusing on trainings and drills in schools and hospitals without any national risk management programs on a sectoral level, which in turn leads to the absence of national sectoral initiatives for corrective risk management measures in these sectors.</a:t>
            </a:r>
          </a:p>
          <a:p>
            <a:pPr lvl="0"/>
            <a:r>
              <a:rPr lang="en-US" sz="2800" dirty="0" smtClean="0"/>
              <a:t>Incorporation of DRR into sectoral and national development plans and into poverty reduction strategies, with very limited allocation of resources for DRR efforts in national budget allocation and sectoral development budgets.</a:t>
            </a:r>
          </a:p>
          <a:p>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GAPS AND CHALLENGES IN PROGRESS</a:t>
            </a:r>
            <a:endParaRPr lang="en-US" dirty="0"/>
          </a:p>
        </p:txBody>
      </p:sp>
      <p:sp>
        <p:nvSpPr>
          <p:cNvPr id="3" name="Content Placeholder 2"/>
          <p:cNvSpPr>
            <a:spLocks noGrp="1"/>
          </p:cNvSpPr>
          <p:nvPr>
            <p:ph idx="1"/>
          </p:nvPr>
        </p:nvSpPr>
        <p:spPr/>
        <p:txBody>
          <a:bodyPr>
            <a:normAutofit/>
          </a:bodyPr>
          <a:lstStyle/>
          <a:p>
            <a:pPr lvl="0"/>
            <a:r>
              <a:rPr lang="en-US" sz="2800" dirty="0" smtClean="0"/>
              <a:t>Incorporation </a:t>
            </a:r>
            <a:r>
              <a:rPr lang="en-US" sz="2800" dirty="0" smtClean="0"/>
              <a:t>of DRR into sectoral and national development plans and into poverty reduction strategies, without any local legislation for DRR and without any allocation of resources for DRR efforts at the local level.</a:t>
            </a:r>
          </a:p>
          <a:p>
            <a:pPr lvl="0"/>
            <a:r>
              <a:rPr lang="en-US" sz="2800" dirty="0" smtClean="0"/>
              <a:t>Incorporation of DRR into sectoral and national development plans and into poverty reduction strategies, with limited engagement of national finance and planning authorities.</a:t>
            </a:r>
          </a:p>
          <a:p>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GAPS AND CHALLENGES IN PROGRESS</a:t>
            </a:r>
            <a:endParaRPr lang="en-US" dirty="0"/>
          </a:p>
        </p:txBody>
      </p:sp>
      <p:sp>
        <p:nvSpPr>
          <p:cNvPr id="3" name="Content Placeholder 2"/>
          <p:cNvSpPr>
            <a:spLocks noGrp="1"/>
          </p:cNvSpPr>
          <p:nvPr>
            <p:ph idx="1"/>
          </p:nvPr>
        </p:nvSpPr>
        <p:spPr/>
        <p:txBody>
          <a:bodyPr>
            <a:normAutofit lnSpcReduction="10000"/>
          </a:bodyPr>
          <a:lstStyle/>
          <a:p>
            <a:pPr lvl="0"/>
            <a:r>
              <a:rPr lang="en-US" sz="2800" dirty="0" smtClean="0"/>
              <a:t>Incorporation of DRR into sectoral plans, with very limited use of risk assessment in sectoral development programs and plans.</a:t>
            </a:r>
          </a:p>
          <a:p>
            <a:pPr lvl="0"/>
            <a:r>
              <a:rPr lang="en-US" sz="2800" dirty="0" smtClean="0"/>
              <a:t>Use of disaster loss reports in the planning process without having put in place disaster loss databases.</a:t>
            </a:r>
          </a:p>
          <a:p>
            <a:pPr lvl="0"/>
            <a:r>
              <a:rPr lang="en-US" sz="2800" dirty="0" smtClean="0"/>
              <a:t>Efforts for local level preparedness without decentralization of resources, with limited participatory approach in any multi-sectoral platform, and in the absence of a gender disaggregated vulnerability and capacity assessments.</a:t>
            </a:r>
          </a:p>
          <a:p>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GAPS AND CHALLENGES IN PROGRESS</a:t>
            </a:r>
            <a:endParaRPr lang="en-US" dirty="0"/>
          </a:p>
        </p:txBody>
      </p:sp>
      <p:sp>
        <p:nvSpPr>
          <p:cNvPr id="3" name="Content Placeholder 2"/>
          <p:cNvSpPr>
            <a:spLocks noGrp="1"/>
          </p:cNvSpPr>
          <p:nvPr>
            <p:ph idx="1"/>
          </p:nvPr>
        </p:nvSpPr>
        <p:spPr>
          <a:xfrm>
            <a:off x="0" y="1189037"/>
            <a:ext cx="9144000" cy="4525963"/>
          </a:xfrm>
        </p:spPr>
        <p:txBody>
          <a:bodyPr>
            <a:noAutofit/>
          </a:bodyPr>
          <a:lstStyle/>
          <a:p>
            <a:pPr lvl="0"/>
            <a:r>
              <a:rPr lang="en-US" sz="2800" dirty="0" smtClean="0"/>
              <a:t>Professional educational training programs without sufficient training for blue collar workers including technicians, agriculture workers and workers within the construction </a:t>
            </a:r>
            <a:r>
              <a:rPr lang="en-US" sz="2800" dirty="0" smtClean="0"/>
              <a:t>industry. </a:t>
            </a:r>
            <a:endParaRPr lang="en-US" sz="2800" dirty="0" smtClean="0"/>
          </a:p>
          <a:p>
            <a:pPr lvl="0"/>
            <a:r>
              <a:rPr lang="en-US" sz="2800" dirty="0" smtClean="0"/>
              <a:t>Lack of linkages between research programs and outputs and the decision making process related to DRR, at the national, local, sectoral and household levels (e.g. microzonation studies are rarely widely and proactively disseminated in contrast to the best practice identified in GAR 2011 who awarded the Sakasawa award to the municipality of North Vancouver, Canada for online proactive dissemination of the MHRA and microzonation studies).</a:t>
            </a:r>
          </a:p>
          <a:p>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GAPS AND CHALLENGES IN PROGRESS</a:t>
            </a:r>
            <a:endParaRPr lang="en-US" dirty="0"/>
          </a:p>
        </p:txBody>
      </p:sp>
      <p:sp>
        <p:nvSpPr>
          <p:cNvPr id="3" name="Content Placeholder 2"/>
          <p:cNvSpPr>
            <a:spLocks noGrp="1"/>
          </p:cNvSpPr>
          <p:nvPr>
            <p:ph idx="1"/>
          </p:nvPr>
        </p:nvSpPr>
        <p:spPr/>
        <p:txBody>
          <a:bodyPr>
            <a:normAutofit/>
          </a:bodyPr>
          <a:lstStyle/>
          <a:p>
            <a:pPr lvl="0"/>
            <a:r>
              <a:rPr lang="en-US" sz="2800" dirty="0" smtClean="0"/>
              <a:t>Training of local government without sufficient linkages to gender disaggregated vulnerability and capacity assessment and without specific time-bound linkages for empowerment of local authorities through DRR local legislation and allocation of budget resources for DRR.</a:t>
            </a:r>
          </a:p>
          <a:p>
            <a:pPr lvl="0"/>
            <a:r>
              <a:rPr lang="en-US" sz="2800" dirty="0" smtClean="0"/>
              <a:t>Incorporation of DRR into EIA practices without sufficient decentralization, empowerment of local communities or gender disaggregated vulnerability and capacity assessments.</a:t>
            </a: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GAPS AND CHALLENGES IN PROGRESS</a:t>
            </a:r>
            <a:endParaRPr lang="en-US" dirty="0"/>
          </a:p>
        </p:txBody>
      </p:sp>
      <p:sp>
        <p:nvSpPr>
          <p:cNvPr id="3" name="Content Placeholder 2"/>
          <p:cNvSpPr>
            <a:spLocks noGrp="1"/>
          </p:cNvSpPr>
          <p:nvPr>
            <p:ph idx="1"/>
          </p:nvPr>
        </p:nvSpPr>
        <p:spPr/>
        <p:txBody>
          <a:bodyPr>
            <a:normAutofit/>
          </a:bodyPr>
          <a:lstStyle/>
          <a:p>
            <a:pPr lvl="0"/>
            <a:r>
              <a:rPr lang="en-US" sz="2800" dirty="0" smtClean="0"/>
              <a:t>Investments in retrofitting of schools and hospitals without allocation of DRR funds for sectoral developments and without the use of risk assessment in sectoral development plans which will contribute to the identification of unsafe schools and hospitals.</a:t>
            </a:r>
          </a:p>
          <a:p>
            <a:pPr lvl="0"/>
            <a:r>
              <a:rPr lang="en-US" sz="2800" dirty="0" smtClean="0"/>
              <a:t>Disaster preparedness and contingency plans without sufficient progress in community participation and gender disaggregated vulnerability and capacity assessments.</a:t>
            </a:r>
          </a:p>
          <a:p>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GAPS AND CHALLENGES IN PROGRESS</a:t>
            </a:r>
            <a:endParaRPr lang="en-US" dirty="0"/>
          </a:p>
        </p:txBody>
      </p:sp>
      <p:sp>
        <p:nvSpPr>
          <p:cNvPr id="3" name="Content Placeholder 2"/>
          <p:cNvSpPr>
            <a:spLocks noGrp="1"/>
          </p:cNvSpPr>
          <p:nvPr>
            <p:ph idx="1"/>
          </p:nvPr>
        </p:nvSpPr>
        <p:spPr>
          <a:xfrm>
            <a:off x="228600" y="1417637"/>
            <a:ext cx="8686800" cy="4525963"/>
          </a:xfrm>
        </p:spPr>
        <p:txBody>
          <a:bodyPr>
            <a:noAutofit/>
          </a:bodyPr>
          <a:lstStyle/>
          <a:p>
            <a:pPr lvl="0"/>
            <a:r>
              <a:rPr lang="en-US" sz="2800" dirty="0" smtClean="0"/>
              <a:t>National contingency funds mainly focusing on compensatory strategies without collecting and allocating funds for financing prospective and corrective risk management </a:t>
            </a:r>
            <a:r>
              <a:rPr lang="en-US" sz="2800" dirty="0" smtClean="0"/>
              <a:t>measures.</a:t>
            </a:r>
            <a:endParaRPr lang="en-US" sz="2800" dirty="0" smtClean="0"/>
          </a:p>
          <a:p>
            <a:pPr lvl="0"/>
            <a:r>
              <a:rPr lang="en-US" sz="2800" dirty="0" smtClean="0"/>
              <a:t>Development of damage loss assessment methodologies and post disaster assessment methodologies without sufficient engagement of finance and planning authorities and without carrying out gender disaggregated vulnerability and capacity assessments. </a:t>
            </a:r>
          </a:p>
          <a:p>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GAPS AND CHALLENGES IN PROGRESS</a:t>
            </a:r>
            <a:endParaRPr lang="en-US" dirty="0"/>
          </a:p>
        </p:txBody>
      </p:sp>
      <p:sp>
        <p:nvSpPr>
          <p:cNvPr id="3" name="Content Placeholder 2"/>
          <p:cNvSpPr>
            <a:spLocks noGrp="1"/>
          </p:cNvSpPr>
          <p:nvPr>
            <p:ph idx="1"/>
          </p:nvPr>
        </p:nvSpPr>
        <p:spPr/>
        <p:txBody>
          <a:bodyPr>
            <a:normAutofit/>
          </a:bodyPr>
          <a:lstStyle/>
          <a:p>
            <a:pPr lvl="0"/>
            <a:r>
              <a:rPr lang="en-US" sz="2800" dirty="0" smtClean="0"/>
              <a:t>Mechanisms for accessing DRR information without a proactive dissemination practices and without a two-way communication strategy on disaster risk reduction. </a:t>
            </a:r>
          </a:p>
          <a:p>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LINKAGES WITH THE MDGs</a:t>
            </a:r>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sz="2800" dirty="0" smtClean="0"/>
              <a:t>Development processes with different characteristics and at different stages in different Arab regions</a:t>
            </a:r>
          </a:p>
          <a:p>
            <a:r>
              <a:rPr lang="en-US" sz="2800" dirty="0" smtClean="0"/>
              <a:t>Priorities of development different in the four regions</a:t>
            </a:r>
          </a:p>
          <a:p>
            <a:pPr lvl="1"/>
            <a:r>
              <a:rPr lang="en-US" sz="2400" dirty="0" smtClean="0"/>
              <a:t>GCC (Bahrain, Kuwait, Oman, Qatar, KSA UAE) </a:t>
            </a:r>
          </a:p>
          <a:p>
            <a:pPr lvl="1"/>
            <a:r>
              <a:rPr lang="en-US" sz="2400" dirty="0" smtClean="0"/>
              <a:t>LDC (Comoros, Djibouti, Mauritania, Somalia, Sudan, Yemen)</a:t>
            </a:r>
          </a:p>
          <a:p>
            <a:pPr lvl="1"/>
            <a:r>
              <a:rPr lang="en-US" sz="2400" dirty="0" smtClean="0"/>
              <a:t>Maghreb (Algeria, Libya, Morocco, Tunisia)</a:t>
            </a:r>
          </a:p>
          <a:p>
            <a:pPr lvl="1"/>
            <a:r>
              <a:rPr lang="en-US" sz="2400" dirty="0" smtClean="0"/>
              <a:t>Mashreq (Egypt, Iraq, Jordan, Lebanon, Palestine, Syria)</a:t>
            </a:r>
          </a:p>
          <a:p>
            <a:r>
              <a:rPr lang="en-US" sz="2800" dirty="0" smtClean="0"/>
              <a:t>Challenges and factors affecting development different in the four regions</a:t>
            </a:r>
          </a:p>
          <a:p>
            <a:r>
              <a:rPr lang="en-US" sz="2800" dirty="0" smtClean="0"/>
              <a:t>Integrating DRR into development planning must be different</a:t>
            </a: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600200"/>
            <a:ext cx="4114800" cy="4525963"/>
          </a:xfrm>
        </p:spPr>
        <p:txBody>
          <a:bodyPr>
            <a:normAutofit/>
          </a:bodyPr>
          <a:lstStyle/>
          <a:p>
            <a:pPr>
              <a:buNone/>
            </a:pPr>
            <a:r>
              <a:rPr lang="en-GB" sz="2800" dirty="0" smtClean="0"/>
              <a:t>Goals</a:t>
            </a:r>
          </a:p>
          <a:p>
            <a:r>
              <a:rPr lang="en-GB" sz="2800" dirty="0" smtClean="0"/>
              <a:t>Critical analysis of progress</a:t>
            </a:r>
          </a:p>
          <a:p>
            <a:r>
              <a:rPr lang="en-GB" sz="2800" dirty="0" smtClean="0"/>
              <a:t>Identify any factors obstructing further progress</a:t>
            </a:r>
            <a:endParaRPr lang="en-GB" sz="2800" dirty="0" smtClean="0"/>
          </a:p>
          <a:p>
            <a:r>
              <a:rPr lang="en-GB" sz="2800" dirty="0" smtClean="0"/>
              <a:t>Inform the debate on Global DRR Framework Post HFA 2015</a:t>
            </a:r>
            <a:endParaRPr lang="en-GB" sz="2800" dirty="0" smtClean="0"/>
          </a:p>
          <a:p>
            <a:endParaRPr lang="en-US" sz="2800" dirty="0"/>
          </a:p>
        </p:txBody>
      </p:sp>
      <p:sp>
        <p:nvSpPr>
          <p:cNvPr id="4" name="Content Placeholder 2"/>
          <p:cNvSpPr txBox="1">
            <a:spLocks/>
          </p:cNvSpPr>
          <p:nvPr/>
        </p:nvSpPr>
        <p:spPr>
          <a:xfrm>
            <a:off x="4800600" y="1600200"/>
            <a:ext cx="41148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Aims</a:t>
            </a:r>
          </a:p>
          <a:p>
            <a:pPr marL="342900" lvl="0" indent="-342900">
              <a:spcBef>
                <a:spcPct val="20000"/>
              </a:spcBef>
              <a:buFont typeface="Arial" pitchFamily="34" charset="0"/>
              <a:buChar char="•"/>
            </a:pPr>
            <a:r>
              <a:rPr lang="en-US" sz="2800" dirty="0" smtClean="0"/>
              <a:t>Review, identify and validate trends in </a:t>
            </a:r>
            <a:r>
              <a:rPr lang="en-US" sz="2800" dirty="0" smtClean="0"/>
              <a:t>progress achieved in the period </a:t>
            </a:r>
            <a:r>
              <a:rPr lang="en-US" sz="2800" dirty="0" smtClean="0"/>
              <a:t>2011-2013</a:t>
            </a:r>
          </a:p>
          <a:p>
            <a:pPr marL="342900" lvl="0" indent="-342900">
              <a:spcBef>
                <a:spcPct val="20000"/>
              </a:spcBef>
              <a:buFont typeface="Arial" pitchFamily="34" charset="0"/>
              <a:buChar cha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Compare with periods 2007-2009 and 2009-2011</a:t>
            </a:r>
          </a:p>
          <a:p>
            <a:pPr marL="342900" lvl="0" indent="-342900">
              <a:spcBef>
                <a:spcPct val="20000"/>
              </a:spcBef>
              <a:buFont typeface="Arial" pitchFamily="34" charset="0"/>
              <a:buChar char="•"/>
            </a:pPr>
            <a:r>
              <a:rPr lang="en-GB" sz="2800" dirty="0" smtClean="0"/>
              <a:t>Review overall progress</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LINKAGES WITH THE MDGs</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GCC: Adaptation of MDGs re education, poverty &amp; health; Gaps / Challenges: MDG3, MDG 7.</a:t>
            </a:r>
          </a:p>
          <a:p>
            <a:r>
              <a:rPr lang="en-US" sz="2800" dirty="0" smtClean="0"/>
              <a:t>LDC:  All, MDG1 in broadest sense</a:t>
            </a:r>
          </a:p>
          <a:p>
            <a:r>
              <a:rPr lang="en-US" sz="2800" dirty="0" smtClean="0"/>
              <a:t>Maghreb: Adaptation to individual countries, Gaps / Challenges:  MDG1 re unemployment, MDG7: water management and desert areas, MDGs health: non-infectious diseases.</a:t>
            </a:r>
          </a:p>
          <a:p>
            <a:r>
              <a:rPr lang="en-US" sz="2800" dirty="0" smtClean="0"/>
              <a:t>Mashreq: Adaptation of MDG2 re education quality and cost amongst others,  health MDGs: universal coverage) - Gaps / Challenges: MDG1 unemployment and decent work, MDG 3, MDG 7.</a:t>
            </a:r>
          </a:p>
          <a:p>
            <a:r>
              <a:rPr lang="en-US" sz="2800" b="1" dirty="0" smtClean="0"/>
              <a:t>Protecting development gains: different priorities</a:t>
            </a:r>
          </a:p>
          <a:p>
            <a:r>
              <a:rPr lang="en-US" sz="2800" b="1" dirty="0" smtClean="0"/>
              <a:t>Achieving development goals: different priorities</a:t>
            </a:r>
            <a:endParaRPr lang="en-US" sz="28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ANALYSIS</a:t>
            </a:r>
            <a:endParaRPr lang="en-US" dirty="0"/>
          </a:p>
        </p:txBody>
      </p:sp>
      <p:sp>
        <p:nvSpPr>
          <p:cNvPr id="3" name="Content Placeholder 2"/>
          <p:cNvSpPr>
            <a:spLocks noGrp="1"/>
          </p:cNvSpPr>
          <p:nvPr>
            <p:ph idx="1"/>
          </p:nvPr>
        </p:nvSpPr>
        <p:spPr>
          <a:xfrm>
            <a:off x="228600" y="1600200"/>
            <a:ext cx="8458200" cy="4525963"/>
          </a:xfrm>
        </p:spPr>
        <p:txBody>
          <a:bodyPr>
            <a:normAutofit fontScale="85000" lnSpcReduction="20000"/>
          </a:bodyPr>
          <a:lstStyle/>
          <a:p>
            <a:r>
              <a:rPr lang="en-US" sz="2800" dirty="0" smtClean="0"/>
              <a:t>Disaggregate and analyze results per development groups of Arab countries.</a:t>
            </a:r>
          </a:p>
          <a:p>
            <a:r>
              <a:rPr lang="en-US" sz="2800" dirty="0" smtClean="0"/>
              <a:t>Analyze results per economy groups of Arab countries (</a:t>
            </a:r>
            <a:r>
              <a:rPr lang="en-US" sz="2800" b="1" dirty="0" smtClean="0"/>
              <a:t>Oil Exporters</a:t>
            </a:r>
            <a:r>
              <a:rPr lang="en-US" sz="2800" dirty="0" smtClean="0"/>
              <a:t>: GCC; </a:t>
            </a:r>
            <a:r>
              <a:rPr lang="en-US" sz="2800" b="1" dirty="0" smtClean="0"/>
              <a:t>Mixed Oil economies</a:t>
            </a:r>
            <a:r>
              <a:rPr lang="en-US" sz="2800" dirty="0" smtClean="0"/>
              <a:t>: Algeria and Libya; </a:t>
            </a:r>
            <a:r>
              <a:rPr lang="en-US" sz="2800" b="1" dirty="0" smtClean="0"/>
              <a:t>Diversified economies</a:t>
            </a:r>
            <a:r>
              <a:rPr lang="en-US" sz="2800" dirty="0" smtClean="0"/>
              <a:t>: Egypt,  Jordan, Lebanon, Morocco, Syria and Tunisia; </a:t>
            </a:r>
            <a:r>
              <a:rPr lang="en-US" sz="2800" b="1" dirty="0" smtClean="0"/>
              <a:t>Primary Exporting  economies</a:t>
            </a:r>
            <a:r>
              <a:rPr lang="en-US" sz="2800" dirty="0" smtClean="0"/>
              <a:t>: Comoros, Djibouti, Mauritania, Sudan and Yemen)</a:t>
            </a:r>
          </a:p>
          <a:p>
            <a:r>
              <a:rPr lang="en-US" sz="2800" dirty="0" smtClean="0"/>
              <a:t>Analyze specificities in conflict countries (Iraq, Lebanon, Palestine, Somalia, Sudan, Yemen): </a:t>
            </a:r>
          </a:p>
          <a:p>
            <a:r>
              <a:rPr lang="en-US" sz="2800" dirty="0" smtClean="0"/>
              <a:t>Measure absolute and relative change accounting for different stages in development.</a:t>
            </a:r>
          </a:p>
          <a:p>
            <a:r>
              <a:rPr lang="en-US" sz="2800" dirty="0" smtClean="0"/>
              <a:t>Measure impact on effecting change in the DRR decision making process</a:t>
            </a:r>
          </a:p>
          <a:p>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CLOSURE</a:t>
            </a:r>
            <a:endParaRPr lang="en-US" dirty="0"/>
          </a:p>
        </p:txBody>
      </p:sp>
      <p:sp>
        <p:nvSpPr>
          <p:cNvPr id="3" name="Content Placeholder 2"/>
          <p:cNvSpPr>
            <a:spLocks noGrp="1"/>
          </p:cNvSpPr>
          <p:nvPr>
            <p:ph idx="1"/>
          </p:nvPr>
        </p:nvSpPr>
        <p:spPr>
          <a:xfrm>
            <a:off x="0" y="1371600"/>
            <a:ext cx="9144000" cy="4525963"/>
          </a:xfrm>
        </p:spPr>
        <p:txBody>
          <a:bodyPr>
            <a:noAutofit/>
          </a:bodyPr>
          <a:lstStyle/>
          <a:p>
            <a:r>
              <a:rPr lang="en-US" sz="2400" dirty="0" smtClean="0"/>
              <a:t>There is a need to provide a momentum for Arab states to move beyond progress level 3 (institutional commitment attained with no substantial or comprehensive achievements</a:t>
            </a:r>
            <a:r>
              <a:rPr lang="en-US" sz="2400" dirty="0" smtClean="0"/>
              <a:t>).</a:t>
            </a:r>
          </a:p>
          <a:p>
            <a:r>
              <a:rPr lang="en-US" sz="2400" dirty="0" smtClean="0"/>
              <a:t>One </a:t>
            </a:r>
            <a:r>
              <a:rPr lang="en-US" sz="2400" dirty="0" smtClean="0"/>
              <a:t>reason for the stagnation around progress level 3 </a:t>
            </a:r>
            <a:r>
              <a:rPr lang="en-US" sz="2400" dirty="0" smtClean="0"/>
              <a:t>may </a:t>
            </a:r>
            <a:r>
              <a:rPr lang="en-US" sz="2400" dirty="0" smtClean="0"/>
              <a:t>be due to the compartmentalized </a:t>
            </a:r>
            <a:r>
              <a:rPr lang="en-US" sz="2400" dirty="0" smtClean="0"/>
              <a:t>approach.</a:t>
            </a:r>
          </a:p>
          <a:p>
            <a:r>
              <a:rPr lang="en-US" sz="2400" dirty="0" smtClean="0"/>
              <a:t>Future </a:t>
            </a:r>
            <a:r>
              <a:rPr lang="en-US" sz="2400" dirty="0" smtClean="0"/>
              <a:t>progress beyond level 3 may </a:t>
            </a:r>
            <a:r>
              <a:rPr lang="en-US" sz="2400" dirty="0" smtClean="0"/>
              <a:t>only </a:t>
            </a:r>
            <a:r>
              <a:rPr lang="en-US" sz="2400" dirty="0" smtClean="0"/>
              <a:t>be possible, by adopting an approach which links strategies, policies, interventions and monitoring and reporting on progress across the different HFA priorities for </a:t>
            </a:r>
            <a:r>
              <a:rPr lang="en-US" sz="2400" dirty="0" smtClean="0"/>
              <a:t>Action, as originally intended.</a:t>
            </a:r>
          </a:p>
          <a:p>
            <a:r>
              <a:rPr lang="en-US" sz="2400" dirty="0" smtClean="0"/>
              <a:t>Same conclusion by the 2011 UN report on progress in MDGs development may only be achieved by accounting for political and cultural dimensions  (absent from MDGs and targets) of development and linking it with social, economic and environmental.</a:t>
            </a:r>
          </a:p>
          <a:p>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43000"/>
          </a:xfrm>
        </p:spPr>
        <p:txBody>
          <a:bodyPr/>
          <a:lstStyle/>
          <a:p>
            <a:r>
              <a:rPr lang="en-US" dirty="0" smtClean="0"/>
              <a:t>Many thanks for listening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BACKGROUND</a:t>
            </a:r>
            <a:endParaRPr lang="en-US" dirty="0"/>
          </a:p>
        </p:txBody>
      </p:sp>
      <p:sp>
        <p:nvSpPr>
          <p:cNvPr id="3" name="Content Placeholder 2"/>
          <p:cNvSpPr>
            <a:spLocks noGrp="1"/>
          </p:cNvSpPr>
          <p:nvPr>
            <p:ph idx="1"/>
          </p:nvPr>
        </p:nvSpPr>
        <p:spPr>
          <a:xfrm>
            <a:off x="76200" y="914400"/>
            <a:ext cx="8915400" cy="5059363"/>
          </a:xfrm>
        </p:spPr>
        <p:txBody>
          <a:bodyPr>
            <a:noAutofit/>
          </a:bodyPr>
          <a:lstStyle/>
          <a:p>
            <a:r>
              <a:rPr lang="en-US" sz="2800" dirty="0" smtClean="0"/>
              <a:t>HFA Implementation, and progress on MDGs, taking place against a series of global crises:</a:t>
            </a:r>
          </a:p>
          <a:p>
            <a:pPr lvl="1"/>
            <a:r>
              <a:rPr lang="en-US" sz="2400" dirty="0" smtClean="0"/>
              <a:t>Food crisis (2007-2008).</a:t>
            </a:r>
          </a:p>
          <a:p>
            <a:pPr lvl="1"/>
            <a:r>
              <a:rPr lang="en-US" sz="2400" dirty="0" smtClean="0"/>
              <a:t>Fuel crisis (2000s, peaking in 2008).</a:t>
            </a:r>
          </a:p>
          <a:p>
            <a:pPr lvl="1"/>
            <a:r>
              <a:rPr lang="en-US" sz="2400" dirty="0" smtClean="0"/>
              <a:t>Financial crisis (2008).</a:t>
            </a:r>
          </a:p>
          <a:p>
            <a:pPr lvl="1"/>
            <a:r>
              <a:rPr lang="en-US" sz="2400" dirty="0" smtClean="0"/>
              <a:t>Global recession (2008 - )</a:t>
            </a:r>
          </a:p>
          <a:p>
            <a:r>
              <a:rPr lang="en-US" sz="2800" dirty="0" smtClean="0"/>
              <a:t>Regional conflicts</a:t>
            </a:r>
          </a:p>
          <a:p>
            <a:pPr lvl="1"/>
            <a:r>
              <a:rPr lang="en-US" sz="2400" dirty="0" smtClean="0"/>
              <a:t>Iraq, Lebanon, Palestine,  Somalia, Sudan, Syria, Yemen.</a:t>
            </a:r>
          </a:p>
          <a:p>
            <a:r>
              <a:rPr lang="en-US" sz="2800" dirty="0" smtClean="0"/>
              <a:t>Presence to varying degrees of extensive risk drivers in most Arab countries (Unchecked urban expansion,  environmental degradation, poverty, weak governance)</a:t>
            </a:r>
          </a:p>
          <a:p>
            <a:r>
              <a:rPr lang="en-US" sz="2800" dirty="0" smtClean="0"/>
              <a:t>Interaction between conflict and disaster </a:t>
            </a:r>
            <a:r>
              <a:rPr lang="en-US" sz="2800" dirty="0" smtClean="0"/>
              <a:t>risk</a:t>
            </a:r>
          </a:p>
          <a:p>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0" y="1295400"/>
            <a:ext cx="5715000" cy="4525963"/>
          </a:xfrm>
        </p:spPr>
        <p:txBody>
          <a:bodyPr>
            <a:noAutofit/>
          </a:bodyPr>
          <a:lstStyle/>
          <a:p>
            <a:r>
              <a:rPr lang="en-US" sz="2800" dirty="0" smtClean="0"/>
              <a:t>GCC </a:t>
            </a:r>
            <a:r>
              <a:rPr lang="en-US" sz="2800" dirty="0" smtClean="0"/>
              <a:t>countries </a:t>
            </a:r>
            <a:r>
              <a:rPr lang="en-US" sz="2800" dirty="0" smtClean="0"/>
              <a:t>on-track </a:t>
            </a:r>
            <a:r>
              <a:rPr lang="en-US" sz="2800" dirty="0" smtClean="0"/>
              <a:t>to achieving most of the MDG </a:t>
            </a:r>
            <a:r>
              <a:rPr lang="en-US" sz="2800" dirty="0" smtClean="0"/>
              <a:t>targets: </a:t>
            </a:r>
            <a:r>
              <a:rPr lang="en-US" sz="2800" b="1" dirty="0" smtClean="0">
                <a:solidFill>
                  <a:srgbClr val="FF0000"/>
                </a:solidFill>
              </a:rPr>
              <a:t>DRR &amp; HFA to Protect </a:t>
            </a:r>
            <a:r>
              <a:rPr lang="en-US" sz="2800" b="1" dirty="0" smtClean="0">
                <a:solidFill>
                  <a:srgbClr val="FF0000"/>
                </a:solidFill>
              </a:rPr>
              <a:t>Development Gains.</a:t>
            </a:r>
          </a:p>
          <a:p>
            <a:r>
              <a:rPr lang="en-US" sz="2800" dirty="0" smtClean="0"/>
              <a:t>The Arab LDCs, most of which suffer from conflict, together with Iraq and the Occupied Palestinian Territory, lag significantly behind, </a:t>
            </a:r>
            <a:r>
              <a:rPr lang="en-US" sz="2800" dirty="0" smtClean="0"/>
              <a:t>unlikely to </a:t>
            </a:r>
            <a:r>
              <a:rPr lang="en-US" sz="2800" dirty="0" smtClean="0"/>
              <a:t>meet the majority of </a:t>
            </a:r>
            <a:r>
              <a:rPr lang="en-US" sz="2800" dirty="0" smtClean="0"/>
              <a:t>targets </a:t>
            </a:r>
            <a:r>
              <a:rPr lang="en-US" sz="2800" dirty="0" smtClean="0"/>
              <a:t>by 2015. </a:t>
            </a:r>
            <a:r>
              <a:rPr lang="en-US" sz="2800" b="1" dirty="0" smtClean="0">
                <a:solidFill>
                  <a:srgbClr val="FF0000"/>
                </a:solidFill>
              </a:rPr>
              <a:t>DRR &amp; HFA to Achieve </a:t>
            </a:r>
            <a:r>
              <a:rPr lang="en-US" sz="2800" b="1" dirty="0" smtClean="0">
                <a:solidFill>
                  <a:srgbClr val="FF0000"/>
                </a:solidFill>
              </a:rPr>
              <a:t>Development Goals.</a:t>
            </a:r>
          </a:p>
          <a:p>
            <a:endParaRPr lang="en-US" sz="2800" dirty="0"/>
          </a:p>
        </p:txBody>
      </p:sp>
      <p:pic>
        <p:nvPicPr>
          <p:cNvPr id="4" name="Picture 3" descr="image"/>
          <p:cNvPicPr/>
          <p:nvPr/>
        </p:nvPicPr>
        <p:blipFill>
          <a:blip r:embed="rId2"/>
          <a:srcRect l="1312" r="2100"/>
          <a:stretch>
            <a:fillRect/>
          </a:stretch>
        </p:blipFill>
        <p:spPr bwMode="auto">
          <a:xfrm>
            <a:off x="5638800" y="1447800"/>
            <a:ext cx="35052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 AMDGR PRIORITY AREAS</a:t>
            </a:r>
            <a:endParaRPr lang="en-US" dirty="0"/>
          </a:p>
        </p:txBody>
      </p:sp>
      <p:sp>
        <p:nvSpPr>
          <p:cNvPr id="3" name="Content Placeholder 2"/>
          <p:cNvSpPr>
            <a:spLocks noGrp="1"/>
          </p:cNvSpPr>
          <p:nvPr>
            <p:ph idx="1"/>
          </p:nvPr>
        </p:nvSpPr>
        <p:spPr>
          <a:xfrm>
            <a:off x="76200" y="1493837"/>
            <a:ext cx="8839200" cy="4525963"/>
          </a:xfrm>
        </p:spPr>
        <p:txBody>
          <a:bodyPr>
            <a:noAutofit/>
          </a:bodyPr>
          <a:lstStyle/>
          <a:p>
            <a:pPr lvl="0"/>
            <a:r>
              <a:rPr lang="en-GB" sz="2800" dirty="0" smtClean="0"/>
              <a:t>Food </a:t>
            </a:r>
            <a:r>
              <a:rPr lang="en-GB" sz="2800" dirty="0" smtClean="0"/>
              <a:t>security</a:t>
            </a:r>
            <a:r>
              <a:rPr lang="en-GB" sz="2800" dirty="0" smtClean="0"/>
              <a:t>.</a:t>
            </a:r>
            <a:endParaRPr lang="en-US" sz="2800" dirty="0" smtClean="0"/>
          </a:p>
          <a:p>
            <a:pPr lvl="0"/>
            <a:r>
              <a:rPr lang="en-GB" sz="2800" dirty="0" smtClean="0"/>
              <a:t>Poverty </a:t>
            </a:r>
            <a:r>
              <a:rPr lang="en-GB" sz="2800" dirty="0" smtClean="0"/>
              <a:t>reduction</a:t>
            </a:r>
            <a:r>
              <a:rPr lang="en-GB" sz="2800" dirty="0" smtClean="0"/>
              <a:t>.</a:t>
            </a:r>
            <a:endParaRPr lang="en-US" sz="2800" dirty="0" smtClean="0"/>
          </a:p>
          <a:p>
            <a:pPr lvl="0"/>
            <a:r>
              <a:rPr lang="en-GB" sz="2800" dirty="0" smtClean="0"/>
              <a:t>Adaptation to climate </a:t>
            </a:r>
            <a:r>
              <a:rPr lang="en-GB" sz="2800" dirty="0" smtClean="0"/>
              <a:t>change. </a:t>
            </a:r>
          </a:p>
          <a:p>
            <a:pPr lvl="1"/>
            <a:r>
              <a:rPr lang="en-GB" dirty="0" smtClean="0"/>
              <a:t>dependence on climate-sensitive </a:t>
            </a:r>
            <a:r>
              <a:rPr lang="en-GB" dirty="0" smtClean="0"/>
              <a:t>agriculture</a:t>
            </a:r>
          </a:p>
          <a:p>
            <a:pPr lvl="1"/>
            <a:r>
              <a:rPr lang="en-GB" dirty="0" smtClean="0"/>
              <a:t>concentration of population and economic activity in flood-prone urban coastal zones</a:t>
            </a:r>
            <a:endParaRPr lang="en-US" dirty="0" smtClean="0"/>
          </a:p>
          <a:p>
            <a:pPr lvl="0"/>
            <a:r>
              <a:rPr lang="en-GB" sz="2800" dirty="0" smtClean="0"/>
              <a:t>Youth employment and decent </a:t>
            </a:r>
            <a:r>
              <a:rPr lang="en-GB" sz="2800" dirty="0" smtClean="0"/>
              <a:t>work</a:t>
            </a:r>
            <a:r>
              <a:rPr lang="en-GB" sz="2800" dirty="0" smtClean="0"/>
              <a:t>.</a:t>
            </a:r>
            <a:endParaRPr lang="en-US" sz="2800" dirty="0" smtClean="0"/>
          </a:p>
          <a:p>
            <a:r>
              <a:rPr lang="en-GB" sz="2800" dirty="0" smtClean="0"/>
              <a:t>Gender </a:t>
            </a:r>
            <a:r>
              <a:rPr lang="en-GB" sz="2800" dirty="0" smtClean="0"/>
              <a:t>equality.</a:t>
            </a:r>
            <a:endParaRPr lang="en-GB" sz="2800" dirty="0" smtClean="0"/>
          </a:p>
          <a:p>
            <a:endParaRPr lang="en-GB" sz="2800" dirty="0" smtClean="0"/>
          </a:p>
          <a:p>
            <a:r>
              <a:rPr lang="en-GB" sz="2800" dirty="0" smtClean="0"/>
              <a:t>But does not recognize seismic urban risk</a:t>
            </a:r>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lnSpcReduction="10000"/>
          </a:bodyPr>
          <a:lstStyle/>
          <a:p>
            <a:pPr marL="225425" lvl="0" indent="-225425"/>
            <a:r>
              <a:rPr lang="en-US" sz="2800" b="1" dirty="0" smtClean="0"/>
              <a:t>HFA Priority for Action 1 </a:t>
            </a:r>
            <a:r>
              <a:rPr lang="en-US" sz="2800" dirty="0" smtClean="0"/>
              <a:t>– </a:t>
            </a:r>
            <a:r>
              <a:rPr lang="en-US" sz="2800" i="1" dirty="0" smtClean="0"/>
              <a:t>ensuring that disaster risk reduction is a national and local priority with a strong institutional basis for implementation </a:t>
            </a:r>
          </a:p>
          <a:p>
            <a:pPr marL="166688" lvl="0" indent="-166688"/>
            <a:r>
              <a:rPr lang="en-US" sz="2800" b="1" dirty="0" smtClean="0"/>
              <a:t>HFA Priority for Action 2</a:t>
            </a:r>
            <a:r>
              <a:rPr lang="en-US" sz="2800" dirty="0" smtClean="0"/>
              <a:t> – </a:t>
            </a:r>
            <a:r>
              <a:rPr lang="en-US" sz="2800" i="1" dirty="0" smtClean="0"/>
              <a:t>identifying, assessing and monitoring disaster risks and enhancing early warning </a:t>
            </a:r>
          </a:p>
          <a:p>
            <a:pPr marL="166688" lvl="0" indent="-166688"/>
            <a:r>
              <a:rPr lang="en-US" sz="2800" b="1" dirty="0" smtClean="0"/>
              <a:t>HFA Priority for Action 3</a:t>
            </a:r>
            <a:r>
              <a:rPr lang="en-US" sz="2800" dirty="0" smtClean="0"/>
              <a:t> – </a:t>
            </a:r>
            <a:r>
              <a:rPr lang="en-US" sz="2800" i="1" dirty="0" smtClean="0"/>
              <a:t>using knowledge, innovation and education to build a culture of safety and resilience</a:t>
            </a:r>
            <a:endParaRPr lang="en-US" sz="2800" dirty="0" smtClean="0"/>
          </a:p>
          <a:p>
            <a:pPr marL="166688" lvl="0" indent="-166688"/>
            <a:r>
              <a:rPr lang="en-US" sz="2800" b="1" dirty="0" smtClean="0"/>
              <a:t>HFA Priority for Action 4</a:t>
            </a:r>
            <a:r>
              <a:rPr lang="en-US" sz="2800" dirty="0" smtClean="0"/>
              <a:t> – </a:t>
            </a:r>
            <a:r>
              <a:rPr lang="en-US" sz="2800" i="1" dirty="0" smtClean="0"/>
              <a:t>reducing the underlying risk factors</a:t>
            </a:r>
            <a:r>
              <a:rPr lang="en-US" sz="2800" dirty="0" smtClean="0"/>
              <a:t> </a:t>
            </a:r>
          </a:p>
          <a:p>
            <a:pPr marL="166688" lvl="0" indent="-166688"/>
            <a:r>
              <a:rPr lang="en-US" sz="2800" b="1" dirty="0" smtClean="0"/>
              <a:t>HFA Priority for Action 5</a:t>
            </a:r>
            <a:r>
              <a:rPr lang="en-US" sz="2800" dirty="0" smtClean="0"/>
              <a:t> – </a:t>
            </a:r>
            <a:r>
              <a:rPr lang="en-US" sz="2800" i="1" dirty="0" smtClean="0"/>
              <a:t>strengthening disaster preparedness for effective response</a:t>
            </a:r>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HFA1</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lvl="0"/>
            <a:r>
              <a:rPr lang="en-US" sz="2400" dirty="0" smtClean="0"/>
              <a:t>CI1 - National </a:t>
            </a:r>
            <a:r>
              <a:rPr lang="en-US" sz="2400" dirty="0" smtClean="0"/>
              <a:t>policy and legal framework for disaster risk reduction exists with decentralized responsibilities and </a:t>
            </a:r>
            <a:r>
              <a:rPr lang="en-US" sz="2400" dirty="0" smtClean="0"/>
              <a:t>capacities (</a:t>
            </a:r>
            <a:r>
              <a:rPr lang="en-US" sz="2400" dirty="0" smtClean="0">
                <a:solidFill>
                  <a:schemeClr val="tx2">
                    <a:lumMod val="50000"/>
                  </a:schemeClr>
                </a:solidFill>
              </a:rPr>
              <a:t>National </a:t>
            </a:r>
            <a:r>
              <a:rPr lang="en-US" sz="2400" dirty="0" smtClean="0">
                <a:solidFill>
                  <a:schemeClr val="tx2">
                    <a:lumMod val="50000"/>
                  </a:schemeClr>
                </a:solidFill>
              </a:rPr>
              <a:t>development </a:t>
            </a:r>
            <a:r>
              <a:rPr lang="en-US" sz="2400" dirty="0" smtClean="0">
                <a:solidFill>
                  <a:schemeClr val="tx2">
                    <a:lumMod val="50000"/>
                  </a:schemeClr>
                </a:solidFill>
              </a:rPr>
              <a:t>plan, Sectoral development, </a:t>
            </a:r>
            <a:r>
              <a:rPr lang="en-US" sz="2400" dirty="0" smtClean="0">
                <a:solidFill>
                  <a:schemeClr val="tx2">
                    <a:lumMod val="50000"/>
                  </a:schemeClr>
                </a:solidFill>
              </a:rPr>
              <a:t>Poverty reduction strategy</a:t>
            </a:r>
            <a:r>
              <a:rPr lang="en-US" sz="2400" dirty="0" smtClean="0">
                <a:solidFill>
                  <a:schemeClr val="tx2">
                    <a:lumMod val="50000"/>
                  </a:schemeClr>
                </a:solidFill>
              </a:rPr>
              <a:t> </a:t>
            </a:r>
            <a:r>
              <a:rPr lang="en-US" sz="2400" dirty="0" smtClean="0">
                <a:solidFill>
                  <a:schemeClr val="tx2">
                    <a:lumMod val="50000"/>
                  </a:schemeClr>
                </a:solidFill>
              </a:rPr>
              <a:t>plans incorporate </a:t>
            </a:r>
            <a:r>
              <a:rPr lang="en-US" sz="2400" dirty="0" smtClean="0">
                <a:solidFill>
                  <a:schemeClr val="tx2">
                    <a:lumMod val="50000"/>
                  </a:schemeClr>
                </a:solidFill>
              </a:rPr>
              <a:t>DRR</a:t>
            </a:r>
            <a:r>
              <a:rPr lang="en-US" sz="2400" dirty="0" smtClean="0"/>
              <a:t>).</a:t>
            </a:r>
            <a:endParaRPr lang="en-US" sz="2400" dirty="0" smtClean="0"/>
          </a:p>
          <a:p>
            <a:pPr lvl="0"/>
            <a:r>
              <a:rPr lang="en-US" sz="2400" dirty="0" smtClean="0"/>
              <a:t>C2 - Dedicated </a:t>
            </a:r>
            <a:r>
              <a:rPr lang="en-US" sz="2400" dirty="0" smtClean="0"/>
              <a:t>and adequate resources are available to implement disaster risk reduction plans and activities at all administrative </a:t>
            </a:r>
            <a:r>
              <a:rPr lang="en-US" sz="2400" dirty="0" smtClean="0"/>
              <a:t>levels </a:t>
            </a:r>
            <a:r>
              <a:rPr lang="en-US" sz="2400" dirty="0" smtClean="0">
                <a:solidFill>
                  <a:schemeClr val="tx2">
                    <a:lumMod val="50000"/>
                  </a:schemeClr>
                </a:solidFill>
              </a:rPr>
              <a:t>(% budget to prev., % of budget </a:t>
            </a:r>
            <a:r>
              <a:rPr lang="en-US" sz="2400" dirty="0" smtClean="0">
                <a:solidFill>
                  <a:schemeClr val="tx2">
                    <a:lumMod val="50000"/>
                  </a:schemeClr>
                </a:solidFill>
              </a:rPr>
              <a:t>dedicated to </a:t>
            </a:r>
            <a:r>
              <a:rPr lang="en-US" sz="2400" dirty="0" smtClean="0">
                <a:solidFill>
                  <a:schemeClr val="tx2">
                    <a:lumMod val="50000"/>
                  </a:schemeClr>
                </a:solidFill>
              </a:rPr>
              <a:t>relief, $ to hazard </a:t>
            </a:r>
            <a:r>
              <a:rPr lang="en-US" sz="2400" dirty="0" smtClean="0">
                <a:solidFill>
                  <a:schemeClr val="tx2">
                    <a:lumMod val="50000"/>
                  </a:schemeClr>
                </a:solidFill>
              </a:rPr>
              <a:t>proofing sectoral development </a:t>
            </a:r>
            <a:r>
              <a:rPr lang="en-US" sz="2400" dirty="0" smtClean="0">
                <a:solidFill>
                  <a:schemeClr val="tx2">
                    <a:lumMod val="50000"/>
                  </a:schemeClr>
                </a:solidFill>
              </a:rPr>
              <a:t>investments</a:t>
            </a:r>
            <a:r>
              <a:rPr lang="en-US" sz="2400" dirty="0" smtClean="0"/>
              <a:t>)</a:t>
            </a:r>
          </a:p>
          <a:p>
            <a:pPr lvl="0"/>
            <a:r>
              <a:rPr lang="en-US" sz="2400" dirty="0" smtClean="0"/>
              <a:t>C3 - Community </a:t>
            </a:r>
            <a:r>
              <a:rPr lang="en-US" sz="2400" dirty="0" smtClean="0"/>
              <a:t>participation and decentralization are ensured through the delegation of authority and resources to local </a:t>
            </a:r>
            <a:r>
              <a:rPr lang="en-US" sz="2400" dirty="0" smtClean="0"/>
              <a:t>levels (</a:t>
            </a:r>
            <a:r>
              <a:rPr lang="en-US" sz="2400" dirty="0" smtClean="0">
                <a:solidFill>
                  <a:schemeClr val="tx2">
                    <a:lumMod val="50000"/>
                  </a:schemeClr>
                </a:solidFill>
              </a:rPr>
              <a:t>local </a:t>
            </a:r>
            <a:r>
              <a:rPr lang="en-US" sz="2400" dirty="0" smtClean="0">
                <a:solidFill>
                  <a:schemeClr val="tx2">
                    <a:lumMod val="50000"/>
                  </a:schemeClr>
                </a:solidFill>
              </a:rPr>
              <a:t>DRR </a:t>
            </a:r>
            <a:r>
              <a:rPr lang="en-US" sz="2400" dirty="0" smtClean="0">
                <a:solidFill>
                  <a:schemeClr val="tx2">
                    <a:lumMod val="50000"/>
                  </a:schemeClr>
                </a:solidFill>
              </a:rPr>
              <a:t>legislation, budget DRR </a:t>
            </a:r>
            <a:r>
              <a:rPr lang="en-US" sz="2400" dirty="0" smtClean="0">
                <a:solidFill>
                  <a:schemeClr val="tx2">
                    <a:lumMod val="50000"/>
                  </a:schemeClr>
                </a:solidFill>
              </a:rPr>
              <a:t>to local </a:t>
            </a:r>
            <a:r>
              <a:rPr lang="en-US" sz="2400" dirty="0" smtClean="0">
                <a:solidFill>
                  <a:schemeClr val="tx2">
                    <a:lumMod val="50000"/>
                  </a:schemeClr>
                </a:solidFill>
              </a:rPr>
              <a:t>government, % </a:t>
            </a:r>
            <a:r>
              <a:rPr lang="en-US" sz="2400" dirty="0" smtClean="0">
                <a:solidFill>
                  <a:schemeClr val="tx2">
                    <a:lumMod val="50000"/>
                  </a:schemeClr>
                </a:solidFill>
              </a:rPr>
              <a:t>of local budget allocation </a:t>
            </a:r>
            <a:r>
              <a:rPr lang="en-US" sz="2400" dirty="0" smtClean="0"/>
              <a:t>)</a:t>
            </a:r>
          </a:p>
          <a:p>
            <a:pPr lvl="0"/>
            <a:r>
              <a:rPr lang="en-US" sz="2400" dirty="0" smtClean="0"/>
              <a:t>C4 - A </a:t>
            </a:r>
            <a:r>
              <a:rPr lang="en-US" sz="2400" dirty="0" smtClean="0"/>
              <a:t>national multi sectoral platform for disaster risk reduction is </a:t>
            </a:r>
            <a:r>
              <a:rPr lang="en-US" sz="2400" dirty="0" smtClean="0"/>
              <a:t>functioning (</a:t>
            </a:r>
            <a:r>
              <a:rPr lang="en-US" sz="2400" dirty="0" smtClean="0">
                <a:solidFill>
                  <a:schemeClr val="tx2">
                    <a:lumMod val="50000"/>
                  </a:schemeClr>
                </a:solidFill>
              </a:rPr>
              <a:t>Representation of various stakeholders within </a:t>
            </a:r>
            <a:r>
              <a:rPr lang="en-US" sz="2400" dirty="0" smtClean="0">
                <a:solidFill>
                  <a:schemeClr val="tx2">
                    <a:lumMod val="50000"/>
                  </a:schemeClr>
                </a:solidFill>
              </a:rPr>
              <a:t>platform, location </a:t>
            </a:r>
            <a:r>
              <a:rPr lang="en-US" sz="2400" dirty="0" smtClean="0">
                <a:solidFill>
                  <a:schemeClr val="tx2">
                    <a:lumMod val="50000"/>
                  </a:schemeClr>
                </a:solidFill>
              </a:rPr>
              <a:t>of lead institution for disaster risk </a:t>
            </a:r>
            <a:r>
              <a:rPr lang="en-US" sz="2400" dirty="0" smtClean="0">
                <a:solidFill>
                  <a:schemeClr val="tx2">
                    <a:lumMod val="50000"/>
                  </a:schemeClr>
                </a:solidFill>
              </a:rPr>
              <a:t>reduction</a:t>
            </a:r>
            <a:r>
              <a:rPr lang="en-US" sz="2400" dirty="0" smtClean="0"/>
              <a:t>)</a:t>
            </a:r>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HFA2</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lvl="0"/>
            <a:r>
              <a:rPr lang="en-US" sz="2400" dirty="0" smtClean="0"/>
              <a:t>CI1 - </a:t>
            </a:r>
            <a:r>
              <a:rPr lang="en-US" sz="2400" dirty="0" smtClean="0"/>
              <a:t>National and local risk assessments based on hazard data and vulnerability information are available and include risk assessments for key sectors</a:t>
            </a:r>
            <a:r>
              <a:rPr lang="en-US" sz="2400" i="1" dirty="0" smtClean="0"/>
              <a:t>.</a:t>
            </a:r>
            <a:r>
              <a:rPr lang="en-US" sz="2400" dirty="0" smtClean="0"/>
              <a:t>(</a:t>
            </a:r>
            <a:r>
              <a:rPr lang="en-US" sz="2400" dirty="0" smtClean="0">
                <a:solidFill>
                  <a:schemeClr val="tx2">
                    <a:lumMod val="50000"/>
                  </a:schemeClr>
                </a:solidFill>
              </a:rPr>
              <a:t>MHRA, % schools </a:t>
            </a:r>
            <a:r>
              <a:rPr lang="en-US" sz="2400" dirty="0" smtClean="0">
                <a:solidFill>
                  <a:schemeClr val="tx2">
                    <a:lumMod val="50000"/>
                  </a:schemeClr>
                </a:solidFill>
              </a:rPr>
              <a:t>and hospitals </a:t>
            </a:r>
            <a:r>
              <a:rPr lang="en-US" sz="2400" dirty="0" smtClean="0">
                <a:solidFill>
                  <a:schemeClr val="tx2">
                    <a:lumMod val="50000"/>
                  </a:schemeClr>
                </a:solidFill>
              </a:rPr>
              <a:t>assessed, # unsafe schools, GVCA, RA pre-requisite </a:t>
            </a:r>
            <a:r>
              <a:rPr lang="en-US" sz="2400" dirty="0" smtClean="0">
                <a:solidFill>
                  <a:schemeClr val="tx2">
                    <a:lumMod val="50000"/>
                  </a:schemeClr>
                </a:solidFill>
              </a:rPr>
              <a:t>for sectoral plans</a:t>
            </a:r>
            <a:r>
              <a:rPr lang="en-US" sz="2400" dirty="0" smtClean="0"/>
              <a:t>).</a:t>
            </a:r>
            <a:endParaRPr lang="en-US" sz="2400" dirty="0" smtClean="0"/>
          </a:p>
          <a:p>
            <a:pPr lvl="0"/>
            <a:r>
              <a:rPr lang="en-US" sz="2400" dirty="0" smtClean="0"/>
              <a:t>C2 - </a:t>
            </a:r>
            <a:r>
              <a:rPr lang="en-US" sz="2400" dirty="0" smtClean="0"/>
              <a:t>Systems are in place to monitor, archive and disseminate data on key hazards and </a:t>
            </a:r>
            <a:r>
              <a:rPr lang="en-US" sz="2400" dirty="0" smtClean="0"/>
              <a:t>vulnerabilities </a:t>
            </a:r>
            <a:r>
              <a:rPr lang="en-US" sz="2400" i="1" dirty="0" smtClean="0"/>
              <a:t>(</a:t>
            </a:r>
            <a:r>
              <a:rPr lang="en-US" sz="2400" dirty="0" smtClean="0">
                <a:solidFill>
                  <a:schemeClr val="tx2">
                    <a:lumMod val="50000"/>
                  </a:schemeClr>
                </a:solidFill>
              </a:rPr>
              <a:t>disaster </a:t>
            </a:r>
            <a:r>
              <a:rPr lang="en-US" sz="2400" dirty="0" smtClean="0">
                <a:solidFill>
                  <a:schemeClr val="tx2">
                    <a:lumMod val="50000"/>
                  </a:schemeClr>
                </a:solidFill>
              </a:rPr>
              <a:t>loss </a:t>
            </a:r>
            <a:r>
              <a:rPr lang="en-US" sz="2400" dirty="0" smtClean="0">
                <a:solidFill>
                  <a:schemeClr val="tx2">
                    <a:lumMod val="50000"/>
                  </a:schemeClr>
                </a:solidFill>
              </a:rPr>
              <a:t>databases, Generation </a:t>
            </a:r>
            <a:r>
              <a:rPr lang="en-US" sz="2400" dirty="0" smtClean="0">
                <a:solidFill>
                  <a:schemeClr val="tx2">
                    <a:lumMod val="50000"/>
                  </a:schemeClr>
                </a:solidFill>
              </a:rPr>
              <a:t>and use of disaster loss reports in the planning process</a:t>
            </a:r>
            <a:r>
              <a:rPr lang="en-US" sz="2400" dirty="0" smtClean="0"/>
              <a:t>)</a:t>
            </a:r>
          </a:p>
          <a:p>
            <a:pPr lvl="0"/>
            <a:r>
              <a:rPr lang="en-US" sz="2400" dirty="0" smtClean="0"/>
              <a:t>C3 - </a:t>
            </a:r>
            <a:r>
              <a:rPr lang="en-US" sz="2400" dirty="0" smtClean="0"/>
              <a:t>Early warning systems are in place for all major hazards, with outreach to </a:t>
            </a:r>
            <a:r>
              <a:rPr lang="en-US" sz="2400" dirty="0" smtClean="0"/>
              <a:t>communities (</a:t>
            </a:r>
            <a:r>
              <a:rPr lang="en-US" sz="2400" dirty="0" smtClean="0">
                <a:solidFill>
                  <a:schemeClr val="tx2">
                    <a:lumMod val="50000"/>
                  </a:schemeClr>
                </a:solidFill>
              </a:rPr>
              <a:t>EW systems </a:t>
            </a:r>
            <a:r>
              <a:rPr lang="en-US" sz="2400" dirty="0" smtClean="0">
                <a:solidFill>
                  <a:schemeClr val="tx2">
                    <a:lumMod val="50000"/>
                  </a:schemeClr>
                </a:solidFill>
              </a:rPr>
              <a:t>acted upon </a:t>
            </a:r>
            <a:r>
              <a:rPr lang="en-US" sz="2400" dirty="0" smtClean="0">
                <a:solidFill>
                  <a:schemeClr val="tx2">
                    <a:lumMod val="50000"/>
                  </a:schemeClr>
                </a:solidFill>
              </a:rPr>
              <a:t>effectively, Local </a:t>
            </a:r>
            <a:r>
              <a:rPr lang="en-US" sz="2400" dirty="0" smtClean="0">
                <a:solidFill>
                  <a:schemeClr val="tx2">
                    <a:lumMod val="50000"/>
                  </a:schemeClr>
                </a:solidFill>
              </a:rPr>
              <a:t>level </a:t>
            </a:r>
            <a:r>
              <a:rPr lang="en-US" sz="2400" dirty="0" smtClean="0">
                <a:solidFill>
                  <a:schemeClr val="tx2">
                    <a:lumMod val="50000"/>
                  </a:schemeClr>
                </a:solidFill>
              </a:rPr>
              <a:t>preparedness, Communication </a:t>
            </a:r>
            <a:r>
              <a:rPr lang="en-US" sz="2400" dirty="0" smtClean="0">
                <a:solidFill>
                  <a:schemeClr val="tx2">
                    <a:lumMod val="50000"/>
                  </a:schemeClr>
                </a:solidFill>
              </a:rPr>
              <a:t>systems and </a:t>
            </a:r>
            <a:r>
              <a:rPr lang="en-US" sz="2400" dirty="0" smtClean="0">
                <a:solidFill>
                  <a:schemeClr val="tx2">
                    <a:lumMod val="50000"/>
                  </a:schemeClr>
                </a:solidFill>
              </a:rPr>
              <a:t>protocols,  Active </a:t>
            </a:r>
            <a:r>
              <a:rPr lang="en-US" sz="2400" dirty="0" smtClean="0">
                <a:solidFill>
                  <a:schemeClr val="tx2">
                    <a:lumMod val="50000"/>
                  </a:schemeClr>
                </a:solidFill>
              </a:rPr>
              <a:t>involvement of media in </a:t>
            </a:r>
            <a:r>
              <a:rPr lang="en-US" sz="2400" dirty="0" smtClean="0">
                <a:solidFill>
                  <a:schemeClr val="tx2">
                    <a:lumMod val="50000"/>
                  </a:schemeClr>
                </a:solidFill>
              </a:rPr>
              <a:t>EW dissemination</a:t>
            </a:r>
            <a:r>
              <a:rPr lang="en-US" sz="2400" dirty="0" smtClean="0"/>
              <a:t>)</a:t>
            </a:r>
          </a:p>
          <a:p>
            <a:pPr lvl="0"/>
            <a:r>
              <a:rPr lang="en-US" sz="2400" dirty="0" smtClean="0"/>
              <a:t>C4 - </a:t>
            </a:r>
            <a:r>
              <a:rPr lang="en-US" sz="2400" dirty="0" smtClean="0"/>
              <a:t>National and local risk assessments take account of regional / trans boundary risks, with a view to regional cooperation on risk </a:t>
            </a:r>
            <a:r>
              <a:rPr lang="en-US" sz="2400" dirty="0" smtClean="0"/>
              <a:t>reduction (</a:t>
            </a:r>
            <a:r>
              <a:rPr lang="en-US" sz="2400" dirty="0" smtClean="0">
                <a:solidFill>
                  <a:schemeClr val="tx2">
                    <a:lumMod val="50000"/>
                  </a:schemeClr>
                </a:solidFill>
              </a:rPr>
              <a:t>regional </a:t>
            </a:r>
            <a:r>
              <a:rPr lang="en-US" sz="2400" dirty="0" smtClean="0">
                <a:solidFill>
                  <a:schemeClr val="tx2">
                    <a:lumMod val="50000"/>
                  </a:schemeClr>
                </a:solidFill>
              </a:rPr>
              <a:t>and sub-regional strategies and </a:t>
            </a:r>
            <a:r>
              <a:rPr lang="en-US" sz="2400" dirty="0" smtClean="0">
                <a:solidFill>
                  <a:schemeClr val="tx2">
                    <a:lumMod val="50000"/>
                  </a:schemeClr>
                </a:solidFill>
              </a:rPr>
              <a:t>frameworks, Establishing </a:t>
            </a:r>
            <a:r>
              <a:rPr lang="en-US" sz="2400" dirty="0" smtClean="0">
                <a:solidFill>
                  <a:schemeClr val="tx2">
                    <a:lumMod val="50000"/>
                  </a:schemeClr>
                </a:solidFill>
              </a:rPr>
              <a:t>and maintaining regional hazard monitoring</a:t>
            </a:r>
            <a:r>
              <a:rPr lang="en-US" sz="2400" dirty="0" smtClean="0"/>
              <a:t>)</a:t>
            </a:r>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1797</TotalTime>
  <Words>2446</Words>
  <Application>Microsoft Office PowerPoint</Application>
  <PresentationFormat>On-screen Show (4:3)</PresentationFormat>
  <Paragraphs>160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Regional progress in the implementation of Hyogo Framework for Action</vt:lpstr>
      <vt:lpstr>SYNOPSIS</vt:lpstr>
      <vt:lpstr>OBJECTIVES</vt:lpstr>
      <vt:lpstr>BACKGROUND</vt:lpstr>
      <vt:lpstr>BACKGROUND</vt:lpstr>
      <vt:lpstr>BACKGROUND – AMDGR PRIORITY AREAS</vt:lpstr>
      <vt:lpstr>METHODOLOGY</vt:lpstr>
      <vt:lpstr>METHODOLOGY HFA1</vt:lpstr>
      <vt:lpstr>METHODOLOGY HFA2</vt:lpstr>
      <vt:lpstr>METHODOLOGY HFA3</vt:lpstr>
      <vt:lpstr>METHODOLOGY HFA4</vt:lpstr>
      <vt:lpstr>METHODOLOGY HFA4</vt:lpstr>
      <vt:lpstr>METHODOLOGY HFA5</vt:lpstr>
      <vt:lpstr>METHODOLOGY HFA5</vt:lpstr>
      <vt:lpstr>ANALYSIS OF RESULTS - </vt:lpstr>
      <vt:lpstr>ANALYSIS OF RESULTS – REPORTING LIMITATIONS</vt:lpstr>
      <vt:lpstr>RESULTS</vt:lpstr>
      <vt:lpstr>RESULTS  - HFA1 – CI1</vt:lpstr>
      <vt:lpstr>RESULTS  - HFA1 – CI1</vt:lpstr>
      <vt:lpstr>RESULTS  - HFA1 – CI1</vt:lpstr>
      <vt:lpstr>GAPS AND CHALLENGES IN PROGRESS</vt:lpstr>
      <vt:lpstr>GAPS AND CHALLENGES IN PROGRESS</vt:lpstr>
      <vt:lpstr>GAPS AND CHALLENGES IN PROGRESS</vt:lpstr>
      <vt:lpstr>GAPS AND CHALLENGES IN PROGRESS</vt:lpstr>
      <vt:lpstr>GAPS AND CHALLENGES IN PROGRESS</vt:lpstr>
      <vt:lpstr>GAPS AND CHALLENGES IN PROGRESS</vt:lpstr>
      <vt:lpstr>GAPS AND CHALLENGES IN PROGRESS</vt:lpstr>
      <vt:lpstr>GAPS AND CHALLENGES IN PROGRESS</vt:lpstr>
      <vt:lpstr>LINKAGES WITH THE MDGs</vt:lpstr>
      <vt:lpstr>LINKAGES WITH THE MDGs</vt:lpstr>
      <vt:lpstr>ONGOING ANALYSIS</vt:lpstr>
      <vt:lpstr>CLOSURE</vt:lpstr>
      <vt:lpstr>Many 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DRMC</dc:creator>
  <cp:lastModifiedBy>DRMC</cp:lastModifiedBy>
  <cp:revision>41</cp:revision>
  <dcterms:created xsi:type="dcterms:W3CDTF">2013-03-12T08:40:13Z</dcterms:created>
  <dcterms:modified xsi:type="dcterms:W3CDTF">2013-03-19T08:02:59Z</dcterms:modified>
</cp:coreProperties>
</file>