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9" r:id="rId2"/>
    <p:sldId id="266" r:id="rId3"/>
    <p:sldId id="260" r:id="rId4"/>
    <p:sldId id="261" r:id="rId5"/>
    <p:sldId id="316" r:id="rId6"/>
    <p:sldId id="323" r:id="rId7"/>
    <p:sldId id="322" r:id="rId8"/>
    <p:sldId id="273" r:id="rId9"/>
    <p:sldId id="299" r:id="rId10"/>
    <p:sldId id="317" r:id="rId11"/>
    <p:sldId id="295" r:id="rId12"/>
    <p:sldId id="296" r:id="rId13"/>
    <p:sldId id="276" r:id="rId14"/>
    <p:sldId id="297" r:id="rId15"/>
    <p:sldId id="303" r:id="rId16"/>
    <p:sldId id="298" r:id="rId17"/>
    <p:sldId id="304" r:id="rId18"/>
    <p:sldId id="307" r:id="rId19"/>
    <p:sldId id="314" r:id="rId20"/>
    <p:sldId id="315" r:id="rId21"/>
    <p:sldId id="324" r:id="rId22"/>
    <p:sldId id="325" r:id="rId23"/>
    <p:sldId id="302"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4660"/>
  </p:normalViewPr>
  <p:slideViewPr>
    <p:cSldViewPr>
      <p:cViewPr varScale="1">
        <p:scale>
          <a:sx n="69" d="100"/>
          <a:sy n="69" d="100"/>
        </p:scale>
        <p:origin x="-13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898AD-4EF6-4976-A742-D97A7BDB55EE}" type="datetimeFigureOut">
              <a:rPr lang="en-US" smtClean="0"/>
              <a:t>Thu 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E3A0F-F6B0-4ACF-B8BF-3D2D6F28CAAB}" type="slidenum">
              <a:rPr lang="en-US" smtClean="0"/>
              <a:t>‹#›</a:t>
            </a:fld>
            <a:endParaRPr lang="en-US"/>
          </a:p>
        </p:txBody>
      </p:sp>
    </p:spTree>
    <p:extLst>
      <p:ext uri="{BB962C8B-B14F-4D97-AF65-F5344CB8AC3E}">
        <p14:creationId xmlns:p14="http://schemas.microsoft.com/office/powerpoint/2010/main" val="331537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1</a:t>
            </a:fld>
            <a:endParaRPr lang="en-US"/>
          </a:p>
        </p:txBody>
      </p:sp>
    </p:spTree>
    <p:extLst>
      <p:ext uri="{BB962C8B-B14F-4D97-AF65-F5344CB8AC3E}">
        <p14:creationId xmlns:p14="http://schemas.microsoft.com/office/powerpoint/2010/main" val="120649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10</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11</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12</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13</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14</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15</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16</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17</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743B0-1A82-4246-9535-606BF79AA311}" type="slidenum">
              <a:rPr lang="en-US" smtClean="0"/>
              <a:t>18</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743B0-1A82-4246-9535-606BF79AA311}" type="slidenum">
              <a:rPr lang="en-US" smtClean="0"/>
              <a:t>19</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743B0-1A82-4246-9535-606BF79AA311}" type="slidenum">
              <a:rPr lang="en-US" smtClean="0"/>
              <a:t>2</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743B0-1A82-4246-9535-606BF79AA311}" type="slidenum">
              <a:rPr lang="en-US" smtClean="0"/>
              <a:t>20</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743B0-1A82-4246-9535-606BF79AA311}" type="slidenum">
              <a:rPr lang="en-US" smtClean="0"/>
              <a:t>21</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743B0-1A82-4246-9535-606BF79AA311}" type="slidenum">
              <a:rPr lang="en-US" smtClean="0"/>
              <a:t>22</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23</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24</a:t>
            </a:fld>
            <a:endParaRPr lang="en-US"/>
          </a:p>
        </p:txBody>
      </p:sp>
    </p:spTree>
    <p:extLst>
      <p:ext uri="{BB962C8B-B14F-4D97-AF65-F5344CB8AC3E}">
        <p14:creationId xmlns:p14="http://schemas.microsoft.com/office/powerpoint/2010/main" val="12064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3</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4</a:t>
            </a:fld>
            <a:endParaRPr lang="en-US"/>
          </a:p>
        </p:txBody>
      </p:sp>
    </p:spTree>
    <p:extLst>
      <p:ext uri="{BB962C8B-B14F-4D97-AF65-F5344CB8AC3E}">
        <p14:creationId xmlns:p14="http://schemas.microsoft.com/office/powerpoint/2010/main" val="66173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5</a:t>
            </a:fld>
            <a:endParaRPr lang="en-US"/>
          </a:p>
        </p:txBody>
      </p:sp>
    </p:spTree>
    <p:extLst>
      <p:ext uri="{BB962C8B-B14F-4D97-AF65-F5344CB8AC3E}">
        <p14:creationId xmlns:p14="http://schemas.microsoft.com/office/powerpoint/2010/main" val="259645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6</a:t>
            </a:fld>
            <a:endParaRPr lang="en-US"/>
          </a:p>
        </p:txBody>
      </p:sp>
    </p:spTree>
    <p:extLst>
      <p:ext uri="{BB962C8B-B14F-4D97-AF65-F5344CB8AC3E}">
        <p14:creationId xmlns:p14="http://schemas.microsoft.com/office/powerpoint/2010/main" val="259645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7</a:t>
            </a:fld>
            <a:endParaRPr lang="en-US"/>
          </a:p>
        </p:txBody>
      </p:sp>
    </p:spTree>
    <p:extLst>
      <p:ext uri="{BB962C8B-B14F-4D97-AF65-F5344CB8AC3E}">
        <p14:creationId xmlns:p14="http://schemas.microsoft.com/office/powerpoint/2010/main" val="259645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8</a:t>
            </a:fld>
            <a:endParaRPr lang="en-US"/>
          </a:p>
        </p:txBody>
      </p:sp>
    </p:spTree>
    <p:extLst>
      <p:ext uri="{BB962C8B-B14F-4D97-AF65-F5344CB8AC3E}">
        <p14:creationId xmlns:p14="http://schemas.microsoft.com/office/powerpoint/2010/main" val="177476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743B0-1A82-4246-9535-606BF79AA311}" type="slidenum">
              <a:rPr lang="en-US" smtClean="0"/>
              <a:t>9</a:t>
            </a:fld>
            <a:endParaRPr lang="en-US"/>
          </a:p>
        </p:txBody>
      </p:sp>
    </p:spTree>
    <p:extLst>
      <p:ext uri="{BB962C8B-B14F-4D97-AF65-F5344CB8AC3E}">
        <p14:creationId xmlns:p14="http://schemas.microsoft.com/office/powerpoint/2010/main" val="177476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3C9365-9103-4531-813A-30FFA1785B7A}" type="datetimeFigureOut">
              <a:rPr lang="en-US" smtClean="0"/>
              <a:t>Thu 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160328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C9365-9103-4531-813A-30FFA1785B7A}" type="datetimeFigureOut">
              <a:rPr lang="en-US" smtClean="0"/>
              <a:t>Thu 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246004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C9365-9103-4531-813A-30FFA1785B7A}" type="datetimeFigureOut">
              <a:rPr lang="en-US" smtClean="0"/>
              <a:t>Thu 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388287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C9365-9103-4531-813A-30FFA1785B7A}" type="datetimeFigureOut">
              <a:rPr lang="en-US" smtClean="0"/>
              <a:t>Thu 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201086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C9365-9103-4531-813A-30FFA1785B7A}" type="datetimeFigureOut">
              <a:rPr lang="en-US" smtClean="0"/>
              <a:t>Thu 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405788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3C9365-9103-4531-813A-30FFA1785B7A}" type="datetimeFigureOut">
              <a:rPr lang="en-US" smtClean="0"/>
              <a:t>Thu 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175895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3C9365-9103-4531-813A-30FFA1785B7A}" type="datetimeFigureOut">
              <a:rPr lang="en-US" smtClean="0"/>
              <a:t>Thu 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297849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3C9365-9103-4531-813A-30FFA1785B7A}" type="datetimeFigureOut">
              <a:rPr lang="en-US" smtClean="0"/>
              <a:t>Thu 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241942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C9365-9103-4531-813A-30FFA1785B7A}" type="datetimeFigureOut">
              <a:rPr lang="en-US" smtClean="0"/>
              <a:t>Thu 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259237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C9365-9103-4531-813A-30FFA1785B7A}" type="datetimeFigureOut">
              <a:rPr lang="en-US" smtClean="0"/>
              <a:t>Thu 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370513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C9365-9103-4531-813A-30FFA1785B7A}" type="datetimeFigureOut">
              <a:rPr lang="en-US" smtClean="0"/>
              <a:t>Thu 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871F-B6D1-4245-B4DE-A9F7B3738F60}" type="slidenum">
              <a:rPr lang="en-US" smtClean="0"/>
              <a:t>‹#›</a:t>
            </a:fld>
            <a:endParaRPr lang="en-US"/>
          </a:p>
        </p:txBody>
      </p:sp>
    </p:spTree>
    <p:extLst>
      <p:ext uri="{BB962C8B-B14F-4D97-AF65-F5344CB8AC3E}">
        <p14:creationId xmlns:p14="http://schemas.microsoft.com/office/powerpoint/2010/main" val="322167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C9365-9103-4531-813A-30FFA1785B7A}" type="datetimeFigureOut">
              <a:rPr lang="en-US" smtClean="0"/>
              <a:t>Thu 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C871F-B6D1-4245-B4DE-A9F7B3738F60}" type="slidenum">
              <a:rPr lang="en-US" smtClean="0"/>
              <a:t>‹#›</a:t>
            </a:fld>
            <a:endParaRPr lang="en-US"/>
          </a:p>
        </p:txBody>
      </p:sp>
    </p:spTree>
    <p:extLst>
      <p:ext uri="{BB962C8B-B14F-4D97-AF65-F5344CB8AC3E}">
        <p14:creationId xmlns:p14="http://schemas.microsoft.com/office/powerpoint/2010/main" val="1967748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petralivecam.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65070"/>
            <a:ext cx="9144000" cy="2840330"/>
          </a:xfrm>
          <a:ln>
            <a:noFill/>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Experience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of Petra in reducing risk and protecting cultural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heritage </a:t>
            </a:r>
          </a:p>
          <a:p>
            <a:endParaRPr lang="en-US" sz="1600" b="1" dirty="0" smtClean="0">
              <a:solidFill>
                <a:srgbClr val="C00000"/>
              </a:solidFill>
            </a:endParaRPr>
          </a:p>
          <a:p>
            <a:r>
              <a:rPr lang="en-US" sz="3000" b="1" dirty="0" smtClean="0">
                <a:solidFill>
                  <a:srgbClr val="C00000"/>
                </a:solidFill>
              </a:rPr>
              <a:t>Petra </a:t>
            </a:r>
            <a:r>
              <a:rPr lang="en-US" sz="3000" b="1" dirty="0">
                <a:solidFill>
                  <a:srgbClr val="C00000"/>
                </a:solidFill>
              </a:rPr>
              <a:t>Development &amp; Tourism Region Authority</a:t>
            </a:r>
            <a:endParaRPr lang="en-US" sz="3000" b="1" dirty="0" smtClean="0">
              <a:solidFill>
                <a:srgbClr val="00B050"/>
              </a:solidFill>
              <a:cs typeface="Times New Roman" pitchFamily="18" charset="0"/>
            </a:endParaRPr>
          </a:p>
          <a:p>
            <a:endParaRPr lang="en-US" sz="1600" b="1" dirty="0" smtClean="0">
              <a:solidFill>
                <a:srgbClr val="00B050"/>
              </a:solidFill>
              <a:cs typeface="Times New Roman" pitchFamily="18" charset="0"/>
            </a:endParaRPr>
          </a:p>
          <a:p>
            <a:r>
              <a:rPr lang="en-US" sz="1600" b="1" dirty="0" smtClean="0">
                <a:solidFill>
                  <a:srgbClr val="00B050"/>
                </a:solidFill>
                <a:cs typeface="Times New Roman" pitchFamily="18" charset="0"/>
              </a:rPr>
              <a:t>Eng</a:t>
            </a:r>
            <a:r>
              <a:rPr lang="en-US" sz="1600" b="1" dirty="0">
                <a:solidFill>
                  <a:srgbClr val="00B050"/>
                </a:solidFill>
                <a:cs typeface="Times New Roman" pitchFamily="18" charset="0"/>
              </a:rPr>
              <a:t>. Hussein </a:t>
            </a:r>
            <a:r>
              <a:rPr lang="en-US" sz="1600" b="1" dirty="0" err="1" smtClean="0">
                <a:solidFill>
                  <a:srgbClr val="00B050"/>
                </a:solidFill>
                <a:cs typeface="Times New Roman" pitchFamily="18" charset="0"/>
              </a:rPr>
              <a:t>Alhasanat</a:t>
            </a:r>
            <a:endParaRPr lang="en-US" sz="1600" b="1" dirty="0" smtClean="0">
              <a:solidFill>
                <a:srgbClr val="00B050"/>
              </a:solidFill>
              <a:cs typeface="Times New Roman" pitchFamily="18" charset="0"/>
            </a:endParaRPr>
          </a:p>
          <a:p>
            <a:r>
              <a:rPr lang="en-US" sz="1600" b="1" dirty="0" smtClean="0">
                <a:solidFill>
                  <a:srgbClr val="00B050"/>
                </a:solidFill>
                <a:cs typeface="Times New Roman" pitchFamily="18" charset="0"/>
              </a:rPr>
              <a:t>Director </a:t>
            </a:r>
            <a:r>
              <a:rPr lang="en-US" sz="1600" b="1" dirty="0">
                <a:solidFill>
                  <a:srgbClr val="00B050"/>
                </a:solidFill>
                <a:cs typeface="Times New Roman" pitchFamily="18" charset="0"/>
              </a:rPr>
              <a:t>of Strategic Planning &amp; Research, Head of DRRU</a:t>
            </a:r>
            <a:br>
              <a:rPr lang="en-US" sz="1600" b="1" dirty="0">
                <a:solidFill>
                  <a:srgbClr val="00B050"/>
                </a:solidFill>
                <a:cs typeface="Times New Roman" pitchFamily="18" charset="0"/>
              </a:rPr>
            </a:b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709" y="5257800"/>
            <a:ext cx="2766304" cy="1600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237362"/>
          </a:xfrm>
          <a:prstGeom prst="rect">
            <a:avLst/>
          </a:prstGeom>
        </p:spPr>
      </p:pic>
      <p:sp>
        <p:nvSpPr>
          <p:cNvPr id="7" name="Rectangle 6"/>
          <p:cNvSpPr/>
          <p:nvPr/>
        </p:nvSpPr>
        <p:spPr>
          <a:xfrm>
            <a:off x="3156846" y="5226903"/>
            <a:ext cx="3058915" cy="830997"/>
          </a:xfrm>
          <a:prstGeom prst="rect">
            <a:avLst/>
          </a:prstGeom>
        </p:spPr>
        <p:txBody>
          <a:bodyPr wrap="none" anchor="ctr">
            <a:spAutoFit/>
          </a:bodyPr>
          <a:lstStyle/>
          <a:p>
            <a:pPr algn="ctr"/>
            <a:r>
              <a:rPr lang="en-US" sz="2400" dirty="0" smtClean="0">
                <a:solidFill>
                  <a:srgbClr val="C00000"/>
                </a:solidFill>
              </a:rPr>
              <a:t>Aqaba - Jordan</a:t>
            </a:r>
          </a:p>
          <a:p>
            <a:pPr algn="ctr"/>
            <a:r>
              <a:rPr lang="en-US" sz="2400" dirty="0" smtClean="0">
                <a:solidFill>
                  <a:srgbClr val="C00000"/>
                </a:solidFill>
              </a:rPr>
              <a:t>March 19</a:t>
            </a:r>
            <a:r>
              <a:rPr lang="en-US" sz="2400" baseline="30000" dirty="0" smtClean="0">
                <a:solidFill>
                  <a:srgbClr val="C00000"/>
                </a:solidFill>
              </a:rPr>
              <a:t>th</a:t>
            </a:r>
            <a:r>
              <a:rPr lang="en-US" sz="2400" dirty="0" smtClean="0">
                <a:solidFill>
                  <a:srgbClr val="C00000"/>
                </a:solidFill>
              </a:rPr>
              <a:t> – 21</a:t>
            </a:r>
            <a:r>
              <a:rPr lang="en-US" sz="2400" baseline="30000" dirty="0" smtClean="0">
                <a:solidFill>
                  <a:srgbClr val="C00000"/>
                </a:solidFill>
              </a:rPr>
              <a:t>st</a:t>
            </a:r>
            <a:r>
              <a:rPr lang="en-US" sz="2400" dirty="0" smtClean="0">
                <a:solidFill>
                  <a:srgbClr val="C00000"/>
                </a:solidFill>
              </a:rPr>
              <a:t> 2013</a:t>
            </a:r>
            <a:endParaRPr lang="en-US" sz="2400" dirty="0">
              <a:solidFill>
                <a:srgbClr val="C00000"/>
              </a:solidFill>
            </a:endParaRPr>
          </a:p>
        </p:txBody>
      </p:sp>
    </p:spTree>
    <p:extLst>
      <p:ext uri="{BB962C8B-B14F-4D97-AF65-F5344CB8AC3E}">
        <p14:creationId xmlns:p14="http://schemas.microsoft.com/office/powerpoint/2010/main" val="1181465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a:noFill/>
          </a:ln>
        </p:spPr>
        <p:style>
          <a:lnRef idx="1">
            <a:schemeClr val="accent2"/>
          </a:lnRef>
          <a:fillRef idx="2">
            <a:schemeClr val="accent2"/>
          </a:fillRef>
          <a:effectRef idx="1">
            <a:schemeClr val="accent2"/>
          </a:effectRef>
          <a:fontRef idx="minor">
            <a:schemeClr val="dk1"/>
          </a:fontRef>
        </p:style>
        <p:txBody>
          <a:bodyPr>
            <a:noAutofit/>
          </a:bodyPr>
          <a:lstStyle/>
          <a:p>
            <a:pPr algn="r" rtl="1">
              <a:spcAft>
                <a:spcPts val="300"/>
              </a:spcAft>
            </a:pPr>
            <a:r>
              <a:rPr lang="ar-JO"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خطة </a:t>
            </a:r>
            <a:r>
              <a:rPr lang="ar-JO"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حماية محمية البترا الاثرية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PAP</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Reservation Plan</a:t>
            </a:r>
            <a:endParaRPr lang="ar-JO"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a:p>
            <a:pPr marL="0" indent="0" algn="just" rtl="1">
              <a:buNone/>
            </a:pPr>
            <a:r>
              <a:rPr lang="ar-JO" sz="2800" b="1" dirty="0" smtClean="0">
                <a:ln w="11430"/>
                <a:solidFill>
                  <a:schemeClr val="tx1"/>
                </a:solidFill>
                <a:effectLst>
                  <a:outerShdw blurRad="50800" dist="39000" dir="5460000" algn="tl">
                    <a:srgbClr val="000000">
                      <a:alpha val="38000"/>
                    </a:srgbClr>
                  </a:outerShdw>
                </a:effectLst>
              </a:rPr>
              <a:t>يتم حالياً الاستعداد لإطلاق </a:t>
            </a:r>
            <a:r>
              <a:rPr lang="ar-JO" sz="2800" b="1" dirty="0">
                <a:ln w="11430"/>
                <a:solidFill>
                  <a:schemeClr val="tx1"/>
                </a:solidFill>
                <a:effectLst>
                  <a:outerShdw blurRad="50800" dist="39000" dir="5460000" algn="tl">
                    <a:srgbClr val="000000">
                      <a:alpha val="38000"/>
                    </a:srgbClr>
                  </a:outerShdw>
                </a:effectLst>
              </a:rPr>
              <a:t>خطة حماية </a:t>
            </a:r>
            <a:r>
              <a:rPr lang="ar-JO" sz="2800" b="1" dirty="0" smtClean="0">
                <a:ln w="11430"/>
                <a:solidFill>
                  <a:schemeClr val="tx1"/>
                </a:solidFill>
                <a:effectLst>
                  <a:outerShdw blurRad="50800" dist="39000" dir="5460000" algn="tl">
                    <a:srgbClr val="000000">
                      <a:alpha val="38000"/>
                    </a:srgbClr>
                  </a:outerShdw>
                </a:effectLst>
              </a:rPr>
              <a:t>لمحمية </a:t>
            </a:r>
            <a:r>
              <a:rPr lang="ar-JO" sz="2800" b="1" dirty="0">
                <a:ln w="11430"/>
                <a:solidFill>
                  <a:schemeClr val="tx1"/>
                </a:solidFill>
                <a:effectLst>
                  <a:outerShdw blurRad="50800" dist="39000" dir="5460000" algn="tl">
                    <a:srgbClr val="000000">
                      <a:alpha val="38000"/>
                    </a:srgbClr>
                  </a:outerShdw>
                </a:effectLst>
              </a:rPr>
              <a:t>البترا </a:t>
            </a:r>
            <a:r>
              <a:rPr lang="ar-JO" sz="2800" b="1" dirty="0" smtClean="0">
                <a:ln w="11430"/>
                <a:solidFill>
                  <a:schemeClr val="tx1"/>
                </a:solidFill>
                <a:effectLst>
                  <a:outerShdw blurRad="50800" dist="39000" dir="5460000" algn="tl">
                    <a:srgbClr val="000000">
                      <a:alpha val="38000"/>
                    </a:srgbClr>
                  </a:outerShdw>
                </a:effectLst>
              </a:rPr>
              <a:t>الاثرية</a:t>
            </a:r>
          </a:p>
          <a:p>
            <a:pPr algn="just" rtl="1"/>
            <a:r>
              <a:rPr lang="ar-J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تركيب كاميرات البث المباشر من الموقع </a:t>
            </a:r>
            <a:r>
              <a:rPr lang="ar-JO"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الاثرية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Petra Live Cam</a:t>
            </a:r>
            <a:r>
              <a:rPr lang="ar-JO"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 </a:t>
            </a:r>
            <a:r>
              <a:rPr lang="ar-JO"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(2011-2012): </a:t>
            </a:r>
            <a:r>
              <a:rPr lang="ar-JO" sz="2800" b="1" dirty="0" smtClean="0">
                <a:ln w="11430"/>
                <a:solidFill>
                  <a:schemeClr val="tx1"/>
                </a:solidFill>
                <a:effectLst>
                  <a:outerShdw blurRad="50800" dist="39000" dir="5460000" algn="tl">
                    <a:srgbClr val="000000">
                      <a:alpha val="38000"/>
                    </a:srgbClr>
                  </a:outerShdw>
                </a:effectLst>
              </a:rPr>
              <a:t>تم انجاز المرحلة الاولى من مشروع تركيب كاميرات البث المباشرة من اربعة مواقع في المحمية لمراقبة أية تغيرات في هذه المواقع من حيث الفيضانات والانهيارات الصخرية والزلازل ومرتبطة بموقع الانترنت لمشاهدة </a:t>
            </a:r>
            <a:r>
              <a:rPr lang="ar-JO" sz="2800" b="1" dirty="0" err="1" smtClean="0">
                <a:ln w="11430"/>
                <a:solidFill>
                  <a:schemeClr val="tx1"/>
                </a:solidFill>
                <a:effectLst>
                  <a:outerShdw blurRad="50800" dist="39000" dir="5460000" algn="tl">
                    <a:srgbClr val="000000">
                      <a:alpha val="38000"/>
                    </a:srgbClr>
                  </a:outerShdw>
                </a:effectLst>
              </a:rPr>
              <a:t>البترا</a:t>
            </a:r>
            <a:r>
              <a:rPr lang="ar-JO" sz="2800" b="1" dirty="0" smtClean="0">
                <a:ln w="11430"/>
                <a:solidFill>
                  <a:schemeClr val="tx1"/>
                </a:solidFill>
                <a:effectLst>
                  <a:outerShdw blurRad="50800" dist="39000" dir="5460000" algn="tl">
                    <a:srgbClr val="000000">
                      <a:alpha val="38000"/>
                    </a:srgbClr>
                  </a:outerShdw>
                </a:effectLst>
              </a:rPr>
              <a:t> ومراقبتها</a:t>
            </a:r>
          </a:p>
          <a:p>
            <a:pPr marL="0" indent="0" algn="just" rtl="1">
              <a:buNone/>
            </a:pPr>
            <a:r>
              <a:rPr lang="ar-JO" sz="2800" b="1" dirty="0" smtClean="0">
                <a:ln w="11430"/>
                <a:solidFill>
                  <a:schemeClr val="tx1"/>
                </a:solidFill>
                <a:effectLst>
                  <a:outerShdw blurRad="50800" dist="39000" dir="5460000" algn="tl">
                    <a:srgbClr val="000000">
                      <a:alpha val="38000"/>
                    </a:srgbClr>
                  </a:outerShdw>
                </a:effectLst>
              </a:rPr>
              <a:t>لمزيد من المعلومات على هذا الموقع:</a:t>
            </a:r>
          </a:p>
          <a:p>
            <a:pPr marL="0" indent="0" algn="just" rtl="1">
              <a:buNone/>
            </a:pPr>
            <a:r>
              <a:rPr lang="en-US" sz="2800" dirty="0">
                <a:hlinkClick r:id="rId3"/>
              </a:rPr>
              <a:t>http://www.petralivecam.com/</a:t>
            </a:r>
            <a:endParaRPr lang="en-US" sz="2800" b="1" dirty="0">
              <a:ln w="11430"/>
              <a:solidFill>
                <a:schemeClr val="tx1"/>
              </a:solidFill>
              <a:effectLst>
                <a:outerShdw blurRad="50800" dist="39000" dir="5460000" algn="tl">
                  <a:srgbClr val="000000">
                    <a:alpha val="38000"/>
                  </a:srgbClr>
                </a:outerShdw>
              </a:effectLst>
            </a:endParaRPr>
          </a:p>
        </p:txBody>
      </p:sp>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4664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343400"/>
          </a:xfrm>
          <a:ln>
            <a:noFill/>
          </a:ln>
        </p:spPr>
        <p:style>
          <a:lnRef idx="1">
            <a:schemeClr val="accent2"/>
          </a:lnRef>
          <a:fillRef idx="2">
            <a:schemeClr val="accent2"/>
          </a:fillRef>
          <a:effectRef idx="1">
            <a:schemeClr val="accent2"/>
          </a:effectRef>
          <a:fontRef idx="minor">
            <a:schemeClr val="dk1"/>
          </a:fontRef>
        </p:style>
        <p:txBody>
          <a:bodyPr>
            <a:normAutofit/>
          </a:bodyPr>
          <a:lstStyle/>
          <a:p>
            <a:pPr algn="r" rtl="1"/>
            <a:r>
              <a:rPr lang="ar-JO" sz="2600" b="1" dirty="0" smtClean="0">
                <a:ln w="11430"/>
                <a:solidFill>
                  <a:srgbClr val="FF0000"/>
                </a:solidFill>
                <a:effectLst>
                  <a:outerShdw blurRad="50800" dist="39000" dir="5460000" algn="tl">
                    <a:srgbClr val="000000">
                      <a:alpha val="38000"/>
                    </a:srgbClr>
                  </a:outerShdw>
                </a:effectLst>
                <a:latin typeface="Ravie" pitchFamily="82" charset="0"/>
              </a:rPr>
              <a:t>مشروع استعادة نظام الانباط الهيدروليكي في </a:t>
            </a:r>
            <a:r>
              <a:rPr lang="ar-JO" sz="2600" b="1" dirty="0" err="1" smtClean="0">
                <a:ln w="11430"/>
                <a:solidFill>
                  <a:srgbClr val="FF0000"/>
                </a:solidFill>
                <a:effectLst>
                  <a:outerShdw blurRad="50800" dist="39000" dir="5460000" algn="tl">
                    <a:srgbClr val="000000">
                      <a:alpha val="38000"/>
                    </a:srgbClr>
                  </a:outerShdw>
                </a:effectLst>
                <a:latin typeface="Ravie" pitchFamily="82" charset="0"/>
              </a:rPr>
              <a:t>السيق</a:t>
            </a:r>
            <a:r>
              <a:rPr lang="ar-JO" sz="2600" b="1" dirty="0">
                <a:ln w="11430"/>
                <a:solidFill>
                  <a:srgbClr val="FF0000"/>
                </a:solidFill>
                <a:effectLst>
                  <a:outerShdw blurRad="50800" dist="39000" dir="5460000" algn="tl">
                    <a:srgbClr val="000000">
                      <a:alpha val="38000"/>
                    </a:srgbClr>
                  </a:outerShdw>
                </a:effectLst>
                <a:latin typeface="Ravie" pitchFamily="82" charset="0"/>
              </a:rPr>
              <a:t> </a:t>
            </a:r>
            <a:r>
              <a:rPr lang="ar-JO" sz="2600" b="1" dirty="0" smtClean="0">
                <a:ln w="11430"/>
                <a:solidFill>
                  <a:srgbClr val="FF0000"/>
                </a:solidFill>
                <a:effectLst>
                  <a:outerShdw blurRad="50800" dist="39000" dir="5460000" algn="tl">
                    <a:srgbClr val="000000">
                      <a:alpha val="38000"/>
                    </a:srgbClr>
                  </a:outerShdw>
                </a:effectLst>
                <a:latin typeface="Ravie" pitchFamily="82" charset="0"/>
              </a:rPr>
              <a:t>1996-2002</a:t>
            </a:r>
          </a:p>
          <a:p>
            <a:pPr marL="0" indent="0" algn="ctr">
              <a:spcAft>
                <a:spcPts val="300"/>
              </a:spcAft>
              <a:buNone/>
            </a:pPr>
            <a:r>
              <a:rPr lang="en-US" sz="2600" b="1" dirty="0">
                <a:ln w="11430"/>
                <a:solidFill>
                  <a:schemeClr val="tx1"/>
                </a:solidFill>
                <a:effectLst>
                  <a:outerShdw blurRad="50800" dist="39000" dir="5460000" algn="tl">
                    <a:srgbClr val="000000">
                      <a:alpha val="38000"/>
                    </a:srgbClr>
                  </a:outerShdw>
                </a:effectLst>
              </a:rPr>
              <a:t>Restoration of the </a:t>
            </a:r>
            <a:r>
              <a:rPr lang="en-US" sz="2600" b="1" dirty="0" err="1">
                <a:ln w="11430"/>
                <a:solidFill>
                  <a:schemeClr val="tx1"/>
                </a:solidFill>
                <a:effectLst>
                  <a:outerShdw blurRad="50800" dist="39000" dir="5460000" algn="tl">
                    <a:srgbClr val="000000">
                      <a:alpha val="38000"/>
                    </a:srgbClr>
                  </a:outerShdw>
                </a:effectLst>
              </a:rPr>
              <a:t>Nabataean</a:t>
            </a:r>
            <a:r>
              <a:rPr lang="en-US" sz="2600" b="1" dirty="0">
                <a:ln w="11430"/>
                <a:solidFill>
                  <a:schemeClr val="tx1"/>
                </a:solidFill>
                <a:effectLst>
                  <a:outerShdw blurRad="50800" dist="39000" dir="5460000" algn="tl">
                    <a:srgbClr val="000000">
                      <a:alpha val="38000"/>
                    </a:srgbClr>
                  </a:outerShdw>
                </a:effectLst>
              </a:rPr>
              <a:t> Hydraulic System in the </a:t>
            </a:r>
            <a:r>
              <a:rPr lang="en-US" sz="2600" b="1" dirty="0" err="1">
                <a:ln w="11430"/>
                <a:solidFill>
                  <a:schemeClr val="tx1"/>
                </a:solidFill>
                <a:effectLst>
                  <a:outerShdw blurRad="50800" dist="39000" dir="5460000" algn="tl">
                    <a:srgbClr val="000000">
                      <a:alpha val="38000"/>
                    </a:srgbClr>
                  </a:outerShdw>
                </a:effectLst>
              </a:rPr>
              <a:t>Siq</a:t>
            </a:r>
            <a:endParaRPr lang="ar-JO" sz="2600" b="1" dirty="0">
              <a:ln w="11430"/>
              <a:solidFill>
                <a:schemeClr val="tx1"/>
              </a:solidFill>
              <a:effectLst>
                <a:outerShdw blurRad="50800" dist="39000" dir="5460000" algn="tl">
                  <a:srgbClr val="000000">
                    <a:alpha val="38000"/>
                  </a:srgbClr>
                </a:outerShdw>
              </a:effectLst>
            </a:endParaRPr>
          </a:p>
          <a:p>
            <a:pPr marL="0" indent="0" algn="r" rtl="1">
              <a:buNone/>
            </a:pPr>
            <a:r>
              <a:rPr lang="ar-JO" b="1" dirty="0" smtClean="0">
                <a:ln w="11430"/>
                <a:solidFill>
                  <a:schemeClr val="tx1"/>
                </a:solidFill>
                <a:effectLst>
                  <a:outerShdw blurRad="50800" dist="39000" dir="5460000" algn="tl">
                    <a:srgbClr val="000000">
                      <a:alpha val="38000"/>
                    </a:srgbClr>
                  </a:outerShdw>
                </a:effectLst>
                <a:latin typeface="Ravie" pitchFamily="82" charset="0"/>
              </a:rPr>
              <a:t>خلال الموسم المطري يمكن ان يصل ارتفاع المياه في </a:t>
            </a:r>
            <a:r>
              <a:rPr lang="ar-JO" b="1" dirty="0" err="1" smtClean="0">
                <a:ln w="11430"/>
                <a:solidFill>
                  <a:schemeClr val="tx1"/>
                </a:solidFill>
                <a:effectLst>
                  <a:outerShdw blurRad="50800" dist="39000" dir="5460000" algn="tl">
                    <a:srgbClr val="000000">
                      <a:alpha val="38000"/>
                    </a:srgbClr>
                  </a:outerShdw>
                </a:effectLst>
                <a:latin typeface="Ravie" pitchFamily="82" charset="0"/>
              </a:rPr>
              <a:t>السيق</a:t>
            </a:r>
            <a:r>
              <a:rPr lang="ar-JO" b="1" dirty="0" smtClean="0">
                <a:ln w="11430"/>
                <a:solidFill>
                  <a:schemeClr val="tx1"/>
                </a:solidFill>
                <a:effectLst>
                  <a:outerShdw blurRad="50800" dist="39000" dir="5460000" algn="tl">
                    <a:srgbClr val="000000">
                      <a:alpha val="38000"/>
                    </a:srgbClr>
                  </a:outerShdw>
                </a:effectLst>
                <a:latin typeface="Ravie" pitchFamily="82" charset="0"/>
              </a:rPr>
              <a:t> من الوديان المحيطة به الى 1.53م وبسرعة تصل الى خمس اضعاف معيار السلاكة المقبولة. لحماية المواطنين والمعالم الاثرية من الفيضانات المتكررة، قام الانباط بتصميم وبناء شبكة معقدة من النظم الهيدروليكية داخل </a:t>
            </a:r>
            <a:r>
              <a:rPr lang="ar-JO" b="1" dirty="0" err="1" smtClean="0">
                <a:ln w="11430"/>
                <a:solidFill>
                  <a:schemeClr val="tx1"/>
                </a:solidFill>
                <a:effectLst>
                  <a:outerShdw blurRad="50800" dist="39000" dir="5460000" algn="tl">
                    <a:srgbClr val="000000">
                      <a:alpha val="38000"/>
                    </a:srgbClr>
                  </a:outerShdw>
                </a:effectLst>
                <a:latin typeface="Ravie" pitchFamily="82" charset="0"/>
              </a:rPr>
              <a:t>السيق</a:t>
            </a:r>
            <a:r>
              <a:rPr lang="ar-JO" b="1" dirty="0" smtClean="0">
                <a:ln w="11430"/>
                <a:solidFill>
                  <a:schemeClr val="tx1"/>
                </a:solidFill>
                <a:effectLst>
                  <a:outerShdw blurRad="50800" dist="39000" dir="5460000" algn="tl">
                    <a:srgbClr val="000000">
                      <a:alpha val="38000"/>
                    </a:srgbClr>
                  </a:outerShdw>
                </a:effectLst>
                <a:latin typeface="Ravie" pitchFamily="82" charset="0"/>
              </a:rPr>
              <a:t> والمناطق المحاذية له. ولهذا جاء هذا المشروع لاستعادة هذا النظام </a:t>
            </a:r>
            <a:endParaRPr lang="en-US" sz="3600" b="1" dirty="0">
              <a:ln w="11430"/>
              <a:solidFill>
                <a:schemeClr val="tx1"/>
              </a:solidFill>
              <a:effectLst>
                <a:outerShdw blurRad="50800" dist="39000" dir="5460000" algn="tl">
                  <a:srgbClr val="000000">
                    <a:alpha val="38000"/>
                  </a:srgbClr>
                </a:outerShdw>
              </a:effectLst>
              <a:latin typeface="Ravie" pitchFamily="82"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19400" y="4495800"/>
            <a:ext cx="3149600" cy="2362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94400" y="4495800"/>
            <a:ext cx="3149600" cy="23622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3886200"/>
            <a:ext cx="2763982" cy="1507234"/>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5389635"/>
            <a:ext cx="2763982" cy="1468365"/>
          </a:xfrm>
          <a:prstGeom prst="rect">
            <a:avLst/>
          </a:prstGeom>
        </p:spPr>
      </p:pic>
      <p:cxnSp>
        <p:nvCxnSpPr>
          <p:cNvPr id="10" name="Straight Arrow Connector 9"/>
          <p:cNvCxnSpPr/>
          <p:nvPr/>
        </p:nvCxnSpPr>
        <p:spPr>
          <a:xfrm>
            <a:off x="457200" y="3886200"/>
            <a:ext cx="8382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609600" y="5389635"/>
            <a:ext cx="8382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304800" y="4495800"/>
            <a:ext cx="5715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ar-JO" b="1" dirty="0" smtClean="0"/>
              <a:t>قبل</a:t>
            </a:r>
            <a:endParaRPr lang="en-US" b="1" dirty="0"/>
          </a:p>
        </p:txBody>
      </p:sp>
      <p:sp>
        <p:nvSpPr>
          <p:cNvPr id="13" name="TextBox 12"/>
          <p:cNvSpPr txBox="1"/>
          <p:nvPr/>
        </p:nvSpPr>
        <p:spPr>
          <a:xfrm>
            <a:off x="294409" y="5562600"/>
            <a:ext cx="5715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ar-JO" b="1" dirty="0" smtClean="0"/>
              <a:t>بعد</a:t>
            </a:r>
            <a:endParaRPr lang="en-US" b="1" dirty="0"/>
          </a:p>
        </p:txBody>
      </p:sp>
    </p:spTree>
    <p:extLst>
      <p:ext uri="{BB962C8B-B14F-4D97-AF65-F5344CB8AC3E}">
        <p14:creationId xmlns:p14="http://schemas.microsoft.com/office/powerpoint/2010/main" val="2759350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4867275"/>
          </a:xfrm>
          <a:ln>
            <a:noFill/>
          </a:ln>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r" rtl="1"/>
            <a:r>
              <a:rPr lang="ar-JO" sz="3400" b="1" dirty="0" smtClean="0">
                <a:ln w="11430"/>
                <a:solidFill>
                  <a:srgbClr val="FF0000"/>
                </a:solidFill>
                <a:effectLst>
                  <a:outerShdw blurRad="50800" dist="39000" dir="5460000" algn="tl">
                    <a:srgbClr val="000000">
                      <a:alpha val="38000"/>
                    </a:srgbClr>
                  </a:outerShdw>
                </a:effectLst>
                <a:latin typeface="Ravie" pitchFamily="82" charset="0"/>
              </a:rPr>
              <a:t>دراسة </a:t>
            </a:r>
            <a:r>
              <a:rPr lang="ar-JO" sz="3400" b="1" dirty="0">
                <a:ln w="11430"/>
                <a:solidFill>
                  <a:srgbClr val="FF0000"/>
                </a:solidFill>
                <a:effectLst>
                  <a:outerShdw blurRad="50800" dist="39000" dir="5460000" algn="tl">
                    <a:srgbClr val="000000">
                      <a:alpha val="38000"/>
                    </a:srgbClr>
                  </a:outerShdw>
                </a:effectLst>
                <a:latin typeface="Ravie" pitchFamily="82" charset="0"/>
              </a:rPr>
              <a:t>مسحية لمستجمع سيق المظلم وإزالة الانهيار </a:t>
            </a:r>
            <a:r>
              <a:rPr lang="ar-JO" sz="3400" b="1" dirty="0" smtClean="0">
                <a:ln w="11430"/>
                <a:solidFill>
                  <a:srgbClr val="FF0000"/>
                </a:solidFill>
                <a:effectLst>
                  <a:outerShdw blurRad="50800" dist="39000" dir="5460000" algn="tl">
                    <a:srgbClr val="000000">
                      <a:alpha val="38000"/>
                    </a:srgbClr>
                  </a:outerShdw>
                </a:effectLst>
                <a:latin typeface="Ravie" pitchFamily="82" charset="0"/>
              </a:rPr>
              <a:t>منه 2002-2003</a:t>
            </a:r>
          </a:p>
          <a:p>
            <a:pPr marL="0" indent="0">
              <a:buNone/>
            </a:pPr>
            <a:r>
              <a:rPr lang="en-US" sz="29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Study </a:t>
            </a:r>
            <a:r>
              <a:rPr lang="en-US" sz="29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Survey Of The </a:t>
            </a:r>
            <a:r>
              <a:rPr lang="en-US" sz="2900" b="1" dirty="0" err="1">
                <a:ln w="11430"/>
                <a:solidFill>
                  <a:srgbClr val="FF0000"/>
                </a:solidFill>
                <a:effectLst>
                  <a:outerShdw blurRad="50800" dist="39000" dir="5460000" algn="tl">
                    <a:srgbClr val="000000">
                      <a:alpha val="38000"/>
                    </a:srgbClr>
                  </a:outerShdw>
                </a:effectLst>
                <a:latin typeface="Arial" pitchFamily="34" charset="0"/>
                <a:cs typeface="Arial" pitchFamily="34" charset="0"/>
              </a:rPr>
              <a:t>Siq</a:t>
            </a:r>
            <a:r>
              <a:rPr lang="en-US" sz="29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 </a:t>
            </a:r>
            <a:r>
              <a:rPr lang="en-US" sz="29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Al-</a:t>
            </a:r>
            <a:r>
              <a:rPr lang="en-US" sz="2900" b="1" dirty="0" err="1"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Mudhlim</a:t>
            </a:r>
            <a:r>
              <a:rPr lang="en-US" sz="29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 </a:t>
            </a:r>
            <a:r>
              <a:rPr lang="en-US" sz="29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Catchment Area &amp; Clearance Of The Collapse In </a:t>
            </a:r>
            <a:r>
              <a:rPr lang="en-US" sz="2900" b="1" dirty="0" err="1">
                <a:ln w="11430"/>
                <a:solidFill>
                  <a:srgbClr val="FF0000"/>
                </a:solidFill>
                <a:effectLst>
                  <a:outerShdw blurRad="50800" dist="39000" dir="5460000" algn="tl">
                    <a:srgbClr val="000000">
                      <a:alpha val="38000"/>
                    </a:srgbClr>
                  </a:outerShdw>
                </a:effectLst>
                <a:latin typeface="Arial" pitchFamily="34" charset="0"/>
                <a:cs typeface="Arial" pitchFamily="34" charset="0"/>
              </a:rPr>
              <a:t>Siq</a:t>
            </a:r>
            <a:r>
              <a:rPr lang="en-US" sz="29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 Al-</a:t>
            </a:r>
            <a:r>
              <a:rPr lang="en-US" sz="2900" b="1" dirty="0" err="1">
                <a:ln w="11430"/>
                <a:solidFill>
                  <a:srgbClr val="FF0000"/>
                </a:solidFill>
                <a:effectLst>
                  <a:outerShdw blurRad="50800" dist="39000" dir="5460000" algn="tl">
                    <a:srgbClr val="000000">
                      <a:alpha val="38000"/>
                    </a:srgbClr>
                  </a:outerShdw>
                </a:effectLst>
                <a:latin typeface="Arial" pitchFamily="34" charset="0"/>
                <a:cs typeface="Arial" pitchFamily="34" charset="0"/>
              </a:rPr>
              <a:t>mudhlim</a:t>
            </a:r>
            <a:endParaRPr lang="en-US" sz="29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a:p>
            <a:pPr marL="0" indent="0" algn="just" rtl="1">
              <a:buNone/>
            </a:pPr>
            <a:r>
              <a:rPr lang="ar-JO" sz="3800" b="1" dirty="0" smtClean="0">
                <a:ln w="11430"/>
                <a:solidFill>
                  <a:schemeClr val="tx1"/>
                </a:solidFill>
                <a:effectLst>
                  <a:outerShdw blurRad="50800" dist="39000" dir="5460000" algn="tl">
                    <a:srgbClr val="000000">
                      <a:alpha val="38000"/>
                    </a:srgbClr>
                  </a:outerShdw>
                </a:effectLst>
                <a:latin typeface="Ravie" pitchFamily="82" charset="0"/>
              </a:rPr>
              <a:t>أظهرت </a:t>
            </a:r>
            <a:r>
              <a:rPr lang="ar-JO" sz="3800" b="1" dirty="0">
                <a:ln w="11430"/>
                <a:solidFill>
                  <a:schemeClr val="tx1"/>
                </a:solidFill>
                <a:effectLst>
                  <a:outerShdw blurRad="50800" dist="39000" dir="5460000" algn="tl">
                    <a:srgbClr val="000000">
                      <a:alpha val="38000"/>
                    </a:srgbClr>
                  </a:outerShdw>
                </a:effectLst>
                <a:latin typeface="Ravie" pitchFamily="82" charset="0"/>
              </a:rPr>
              <a:t>الدراسة </a:t>
            </a:r>
            <a:r>
              <a:rPr lang="ar-JO" sz="3800" b="1" dirty="0" smtClean="0">
                <a:ln w="11430"/>
                <a:solidFill>
                  <a:schemeClr val="tx1"/>
                </a:solidFill>
                <a:effectLst>
                  <a:outerShdw blurRad="50800" dist="39000" dir="5460000" algn="tl">
                    <a:srgbClr val="000000">
                      <a:alpha val="38000"/>
                    </a:srgbClr>
                  </a:outerShdw>
                </a:effectLst>
                <a:latin typeface="Ravie" pitchFamily="82" charset="0"/>
              </a:rPr>
              <a:t>ان كفاءة نظام الحماية النبطي من الفيضانات المفاجئة </a:t>
            </a:r>
            <a:r>
              <a:rPr lang="ar-JO" sz="3800" b="1" dirty="0">
                <a:ln w="11430"/>
                <a:solidFill>
                  <a:schemeClr val="tx1"/>
                </a:solidFill>
                <a:effectLst>
                  <a:outerShdw blurRad="50800" dist="39000" dir="5460000" algn="tl">
                    <a:srgbClr val="000000">
                      <a:alpha val="38000"/>
                    </a:srgbClr>
                  </a:outerShdw>
                </a:effectLst>
                <a:latin typeface="Ravie" pitchFamily="82" charset="0"/>
              </a:rPr>
              <a:t>النبطي </a:t>
            </a:r>
            <a:r>
              <a:rPr lang="ar-JO" sz="3800" b="1" dirty="0" smtClean="0">
                <a:ln w="11430"/>
                <a:solidFill>
                  <a:schemeClr val="tx1"/>
                </a:solidFill>
                <a:effectLst>
                  <a:outerShdw blurRad="50800" dist="39000" dir="5460000" algn="tl">
                    <a:srgbClr val="000000">
                      <a:alpha val="38000"/>
                    </a:srgbClr>
                  </a:outerShdw>
                </a:effectLst>
                <a:latin typeface="Ravie" pitchFamily="82" charset="0"/>
              </a:rPr>
              <a:t>استفادت </a:t>
            </a:r>
            <a:r>
              <a:rPr lang="ar-JO" sz="3800" b="1" dirty="0">
                <a:ln w="11430"/>
                <a:solidFill>
                  <a:schemeClr val="tx1"/>
                </a:solidFill>
                <a:effectLst>
                  <a:outerShdw blurRad="50800" dist="39000" dir="5460000" algn="tl">
                    <a:srgbClr val="000000">
                      <a:alpha val="38000"/>
                    </a:srgbClr>
                  </a:outerShdw>
                </a:effectLst>
                <a:latin typeface="Ravie" pitchFamily="82" charset="0"/>
              </a:rPr>
              <a:t>من الظروف الطبيعية وكيفية دمجها في نمط المناطق الحضرية للمدينة. </a:t>
            </a:r>
            <a:r>
              <a:rPr lang="ar-JO" sz="3900" b="1" dirty="0" smtClean="0">
                <a:ln w="11430"/>
                <a:solidFill>
                  <a:schemeClr val="tx1"/>
                </a:solidFill>
                <a:effectLst>
                  <a:outerShdw blurRad="50800" dist="39000" dir="5460000" algn="tl">
                    <a:srgbClr val="000000">
                      <a:alpha val="38000"/>
                    </a:srgbClr>
                  </a:outerShdw>
                </a:effectLst>
                <a:latin typeface="Ravie" pitchFamily="82" charset="0"/>
              </a:rPr>
              <a:t>حددت </a:t>
            </a:r>
            <a:r>
              <a:rPr lang="ar-JO" sz="3900" b="1" dirty="0">
                <a:ln w="11430"/>
                <a:solidFill>
                  <a:schemeClr val="tx1"/>
                </a:solidFill>
                <a:effectLst>
                  <a:outerShdw blurRad="50800" dist="39000" dir="5460000" algn="tl">
                    <a:srgbClr val="000000">
                      <a:alpha val="38000"/>
                    </a:srgbClr>
                  </a:outerShdw>
                </a:effectLst>
                <a:latin typeface="Ravie" pitchFamily="82" charset="0"/>
              </a:rPr>
              <a:t>الدراسة أن التدابير التالية يجب ان تنفذ </a:t>
            </a:r>
            <a:r>
              <a:rPr lang="ar-JO" sz="3900" b="1" dirty="0" smtClean="0">
                <a:ln w="11430"/>
                <a:solidFill>
                  <a:schemeClr val="tx1"/>
                </a:solidFill>
                <a:effectLst>
                  <a:outerShdw blurRad="50800" dist="39000" dir="5460000" algn="tl">
                    <a:srgbClr val="000000">
                      <a:alpha val="38000"/>
                    </a:srgbClr>
                  </a:outerShdw>
                </a:effectLst>
                <a:latin typeface="Ravie" pitchFamily="82" charset="0"/>
              </a:rPr>
              <a:t>بشكل عاجل وعلى </a:t>
            </a:r>
            <a:r>
              <a:rPr lang="ar-JO" sz="3900" b="1" dirty="0">
                <a:ln w="11430"/>
                <a:solidFill>
                  <a:schemeClr val="tx1"/>
                </a:solidFill>
                <a:effectLst>
                  <a:outerShdw blurRad="50800" dist="39000" dir="5460000" algn="tl">
                    <a:srgbClr val="000000">
                      <a:alpha val="38000"/>
                    </a:srgbClr>
                  </a:outerShdw>
                </a:effectLst>
                <a:latin typeface="Ravie" pitchFamily="82" charset="0"/>
              </a:rPr>
              <a:t>الفور وهي: تنظيف الانهيار داخل نفق سيق المظلم، وتنظيف سقف النفق، وبناء ثلاثة سدود (</a:t>
            </a:r>
            <a:r>
              <a:rPr lang="en-US" sz="2900" b="1" dirty="0">
                <a:ln w="11430"/>
                <a:solidFill>
                  <a:schemeClr val="tx1"/>
                </a:solidFill>
                <a:effectLst>
                  <a:outerShdw blurRad="50800" dist="39000" dir="5460000" algn="tl">
                    <a:srgbClr val="000000">
                      <a:alpha val="38000"/>
                    </a:srgbClr>
                  </a:outerShdw>
                </a:effectLst>
                <a:latin typeface="Arial" pitchFamily="34" charset="0"/>
                <a:cs typeface="Arial" pitchFamily="34" charset="0"/>
              </a:rPr>
              <a:t>Check Dam</a:t>
            </a:r>
            <a:r>
              <a:rPr lang="ar-JO" sz="3900" b="1" dirty="0" smtClean="0">
                <a:ln w="11430"/>
                <a:solidFill>
                  <a:schemeClr val="tx1"/>
                </a:solidFill>
                <a:effectLst>
                  <a:outerShdw blurRad="50800" dist="39000" dir="5460000" algn="tl">
                    <a:srgbClr val="000000">
                      <a:alpha val="38000"/>
                    </a:srgbClr>
                  </a:outerShdw>
                </a:effectLst>
                <a:latin typeface="Ravie" pitchFamily="82" charset="0"/>
              </a:rPr>
              <a:t>) للحد </a:t>
            </a:r>
            <a:r>
              <a:rPr lang="ar-JO" sz="3900" b="1" dirty="0">
                <a:ln w="11430"/>
                <a:solidFill>
                  <a:schemeClr val="tx1"/>
                </a:solidFill>
                <a:effectLst>
                  <a:outerShdw blurRad="50800" dist="39000" dir="5460000" algn="tl">
                    <a:srgbClr val="000000">
                      <a:alpha val="38000"/>
                    </a:srgbClr>
                  </a:outerShdw>
                </a:effectLst>
                <a:latin typeface="Ravie" pitchFamily="82" charset="0"/>
              </a:rPr>
              <a:t>من سرعة </a:t>
            </a:r>
            <a:r>
              <a:rPr lang="ar-JO" sz="3900" b="1" dirty="0" smtClean="0">
                <a:ln w="11430"/>
                <a:solidFill>
                  <a:schemeClr val="tx1"/>
                </a:solidFill>
                <a:effectLst>
                  <a:outerShdw blurRad="50800" dist="39000" dir="5460000" algn="tl">
                    <a:srgbClr val="000000">
                      <a:alpha val="38000"/>
                    </a:srgbClr>
                  </a:outerShdw>
                </a:effectLst>
                <a:latin typeface="Ravie" pitchFamily="82" charset="0"/>
              </a:rPr>
              <a:t>الفيضانات المفاجئة.</a:t>
            </a:r>
            <a:endParaRPr lang="en-US" sz="3900" b="1" dirty="0">
              <a:ln w="11430"/>
              <a:solidFill>
                <a:schemeClr val="tx1"/>
              </a:solidFill>
              <a:effectLst>
                <a:outerShdw blurRad="50800" dist="39000" dir="5460000" algn="tl">
                  <a:srgbClr val="000000">
                    <a:alpha val="38000"/>
                  </a:srgbClr>
                </a:outerShdw>
              </a:effectLst>
              <a:latin typeface="Ravie" pitchFamily="82"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48400" y="4953000"/>
            <a:ext cx="2540000" cy="1905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27401" y="4953000"/>
            <a:ext cx="2539999" cy="190499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5601" y="4953000"/>
            <a:ext cx="2539999" cy="1904999"/>
          </a:xfrm>
          <a:prstGeom prst="rect">
            <a:avLst/>
          </a:prstGeom>
        </p:spPr>
      </p:pic>
    </p:spTree>
    <p:extLst>
      <p:ext uri="{BB962C8B-B14F-4D97-AF65-F5344CB8AC3E}">
        <p14:creationId xmlns:p14="http://schemas.microsoft.com/office/powerpoint/2010/main" val="2040912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4343401"/>
          </a:xfrm>
          <a:ln>
            <a:noFill/>
          </a:ln>
        </p:spPr>
        <p:style>
          <a:lnRef idx="1">
            <a:schemeClr val="accent2"/>
          </a:lnRef>
          <a:fillRef idx="2">
            <a:schemeClr val="accent2"/>
          </a:fillRef>
          <a:effectRef idx="1">
            <a:schemeClr val="accent2"/>
          </a:effectRef>
          <a:fontRef idx="minor">
            <a:schemeClr val="dk1"/>
          </a:fontRef>
        </p:style>
        <p:txBody>
          <a:bodyPr>
            <a:normAutofit fontScale="92500"/>
          </a:bodyPr>
          <a:lstStyle/>
          <a:p>
            <a:pPr algn="r" rtl="1"/>
            <a:r>
              <a:rPr lang="ar-JO" sz="2700" b="1" dirty="0" smtClean="0">
                <a:ln w="11430"/>
                <a:solidFill>
                  <a:srgbClr val="FF0000"/>
                </a:solidFill>
                <a:effectLst>
                  <a:outerShdw blurRad="50800" dist="39000" dir="5460000" algn="tl">
                    <a:srgbClr val="000000">
                      <a:alpha val="38000"/>
                    </a:srgbClr>
                  </a:outerShdw>
                </a:effectLst>
                <a:latin typeface="Ravie" pitchFamily="82" charset="0"/>
              </a:rPr>
              <a:t>دراسة </a:t>
            </a:r>
            <a:r>
              <a:rPr lang="ar-JO" sz="2700" b="1" dirty="0">
                <a:ln w="11430"/>
                <a:solidFill>
                  <a:srgbClr val="FF0000"/>
                </a:solidFill>
                <a:effectLst>
                  <a:outerShdw blurRad="50800" dist="39000" dir="5460000" algn="tl">
                    <a:srgbClr val="000000">
                      <a:alpha val="38000"/>
                    </a:srgbClr>
                  </a:outerShdw>
                </a:effectLst>
                <a:latin typeface="Ravie" pitchFamily="82" charset="0"/>
              </a:rPr>
              <a:t>مسحية لتأثير الفيضانات المفاجئة على ساحة الخزنة والمناطق المحيطة </a:t>
            </a:r>
            <a:r>
              <a:rPr lang="ar-JO" sz="2700" b="1" dirty="0" smtClean="0">
                <a:ln w="11430"/>
                <a:solidFill>
                  <a:srgbClr val="FF0000"/>
                </a:solidFill>
                <a:effectLst>
                  <a:outerShdw blurRad="50800" dist="39000" dir="5460000" algn="tl">
                    <a:srgbClr val="000000">
                      <a:alpha val="38000"/>
                    </a:srgbClr>
                  </a:outerShdw>
                </a:effectLst>
                <a:latin typeface="Ravie" pitchFamily="82" charset="0"/>
              </a:rPr>
              <a:t>بها</a:t>
            </a:r>
          </a:p>
          <a:p>
            <a:pPr marL="0" indent="0">
              <a:buNone/>
            </a:pPr>
            <a:r>
              <a:rPr lang="en-US" sz="26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Study/Survey </a:t>
            </a:r>
            <a:r>
              <a:rPr lang="en-US" sz="26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of the Impact of Flash Floods on the </a:t>
            </a:r>
            <a:r>
              <a:rPr lang="en-US" sz="2600" b="1" dirty="0" err="1">
                <a:ln w="11430"/>
                <a:solidFill>
                  <a:srgbClr val="FF0000"/>
                </a:solidFill>
                <a:effectLst>
                  <a:outerShdw blurRad="50800" dist="39000" dir="5460000" algn="tl">
                    <a:srgbClr val="000000">
                      <a:alpha val="38000"/>
                    </a:srgbClr>
                  </a:outerShdw>
                </a:effectLst>
                <a:latin typeface="Arial" pitchFamily="34" charset="0"/>
                <a:cs typeface="Arial" pitchFamily="34" charset="0"/>
              </a:rPr>
              <a:t>Khazne</a:t>
            </a:r>
            <a:r>
              <a:rPr lang="en-US" sz="26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 Courtyard and Areas Flanking </a:t>
            </a:r>
            <a:r>
              <a:rPr lang="en-US" sz="26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it 2004-2005</a:t>
            </a:r>
            <a:endParaRPr lang="en-US" sz="26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a:p>
            <a:pPr marL="0" indent="0" algn="just" rtl="1">
              <a:buNone/>
            </a:pPr>
            <a:r>
              <a:rPr lang="ar-JO" sz="3800" b="1" dirty="0" smtClean="0">
                <a:ln w="11430"/>
                <a:solidFill>
                  <a:schemeClr val="tx1"/>
                </a:solidFill>
                <a:effectLst>
                  <a:outerShdw blurRad="50800" dist="39000" dir="5460000" algn="tl">
                    <a:srgbClr val="000000">
                      <a:alpha val="38000"/>
                    </a:srgbClr>
                  </a:outerShdw>
                </a:effectLst>
                <a:latin typeface="Ravie" pitchFamily="82" charset="0"/>
              </a:rPr>
              <a:t>شمل</a:t>
            </a:r>
            <a:r>
              <a:rPr lang="en-US" sz="3800" b="1" dirty="0" smtClean="0">
                <a:ln w="11430"/>
                <a:solidFill>
                  <a:schemeClr val="tx1"/>
                </a:solidFill>
                <a:effectLst>
                  <a:outerShdw blurRad="50800" dist="39000" dir="5460000" algn="tl">
                    <a:srgbClr val="000000">
                      <a:alpha val="38000"/>
                    </a:srgbClr>
                  </a:outerShdw>
                </a:effectLst>
                <a:latin typeface="Ravie" pitchFamily="82" charset="0"/>
              </a:rPr>
              <a:t> </a:t>
            </a:r>
            <a:r>
              <a:rPr lang="ar-JO" sz="3800" b="1" dirty="0" smtClean="0">
                <a:ln w="11430"/>
                <a:solidFill>
                  <a:schemeClr val="tx1"/>
                </a:solidFill>
                <a:effectLst>
                  <a:outerShdw blurRad="50800" dist="39000" dir="5460000" algn="tl">
                    <a:srgbClr val="000000">
                      <a:alpha val="38000"/>
                    </a:srgbClr>
                  </a:outerShdw>
                </a:effectLst>
                <a:latin typeface="Ravie" pitchFamily="82" charset="0"/>
              </a:rPr>
              <a:t>المشروع:</a:t>
            </a:r>
          </a:p>
          <a:p>
            <a:pPr lvl="1" algn="just" rtl="1">
              <a:buFont typeface="Courier New" pitchFamily="49" charset="0"/>
              <a:buChar char="o"/>
            </a:pPr>
            <a:r>
              <a:rPr lang="ar-JO" sz="3400" b="1" dirty="0" smtClean="0">
                <a:ln w="11430"/>
                <a:solidFill>
                  <a:schemeClr val="tx1"/>
                </a:solidFill>
                <a:effectLst>
                  <a:outerShdw blurRad="50800" dist="39000" dir="5460000" algn="tl">
                    <a:srgbClr val="000000">
                      <a:alpha val="38000"/>
                    </a:srgbClr>
                  </a:outerShdw>
                </a:effectLst>
                <a:latin typeface="Ravie" pitchFamily="82" charset="0"/>
              </a:rPr>
              <a:t>دراسة </a:t>
            </a:r>
            <a:r>
              <a:rPr lang="ar-JO" sz="3400" b="1" dirty="0">
                <a:ln w="11430"/>
                <a:solidFill>
                  <a:schemeClr val="tx1"/>
                </a:solidFill>
                <a:effectLst>
                  <a:outerShdw blurRad="50800" dist="39000" dir="5460000" algn="tl">
                    <a:srgbClr val="000000">
                      <a:alpha val="38000"/>
                    </a:srgbClr>
                  </a:outerShdw>
                </a:effectLst>
                <a:latin typeface="Ravie" pitchFamily="82" charset="0"/>
              </a:rPr>
              <a:t>ومسح النظم الهيدرولوجية </a:t>
            </a:r>
            <a:r>
              <a:rPr lang="ar-JO" sz="3400" b="1" dirty="0" smtClean="0">
                <a:ln w="11430"/>
                <a:solidFill>
                  <a:schemeClr val="tx1"/>
                </a:solidFill>
                <a:effectLst>
                  <a:outerShdw blurRad="50800" dist="39000" dir="5460000" algn="tl">
                    <a:srgbClr val="000000">
                      <a:alpha val="38000"/>
                    </a:srgbClr>
                  </a:outerShdw>
                </a:effectLst>
                <a:latin typeface="Ravie" pitchFamily="82" charset="0"/>
              </a:rPr>
              <a:t>النبطية</a:t>
            </a:r>
          </a:p>
          <a:p>
            <a:pPr lvl="1" algn="just" rtl="1">
              <a:buFont typeface="Courier New" pitchFamily="49" charset="0"/>
              <a:buChar char="o"/>
            </a:pPr>
            <a:r>
              <a:rPr lang="ar-JO" sz="3400" b="1" dirty="0" smtClean="0">
                <a:ln w="11430"/>
                <a:solidFill>
                  <a:schemeClr val="tx1"/>
                </a:solidFill>
                <a:effectLst>
                  <a:outerShdw blurRad="50800" dist="39000" dir="5460000" algn="tl">
                    <a:srgbClr val="000000">
                      <a:alpha val="38000"/>
                    </a:srgbClr>
                  </a:outerShdw>
                </a:effectLst>
                <a:latin typeface="Ravie" pitchFamily="82" charset="0"/>
              </a:rPr>
              <a:t>اقتراح </a:t>
            </a:r>
            <a:r>
              <a:rPr lang="ar-JO" sz="3400" b="1" dirty="0">
                <a:ln w="11430"/>
                <a:solidFill>
                  <a:schemeClr val="tx1"/>
                </a:solidFill>
                <a:effectLst>
                  <a:outerShdw blurRad="50800" dist="39000" dir="5460000" algn="tl">
                    <a:srgbClr val="000000">
                      <a:alpha val="38000"/>
                    </a:srgbClr>
                  </a:outerShdw>
                </a:effectLst>
                <a:latin typeface="Ravie" pitchFamily="82" charset="0"/>
              </a:rPr>
              <a:t>تدابير التخفيف للسيطرة على الفيضانات </a:t>
            </a:r>
            <a:r>
              <a:rPr lang="ar-JO" sz="3400" b="1" dirty="0" smtClean="0">
                <a:ln w="11430"/>
                <a:solidFill>
                  <a:schemeClr val="tx1"/>
                </a:solidFill>
                <a:effectLst>
                  <a:outerShdw blurRad="50800" dist="39000" dir="5460000" algn="tl">
                    <a:srgbClr val="000000">
                      <a:alpha val="38000"/>
                    </a:srgbClr>
                  </a:outerShdw>
                </a:effectLst>
                <a:latin typeface="Ravie" pitchFamily="82" charset="0"/>
              </a:rPr>
              <a:t>المفاجئة</a:t>
            </a:r>
          </a:p>
          <a:p>
            <a:pPr lvl="1" algn="just" rtl="1">
              <a:buFont typeface="Courier New" pitchFamily="49" charset="0"/>
              <a:buChar char="o"/>
            </a:pPr>
            <a:r>
              <a:rPr lang="ar-JO" sz="3400" b="1" dirty="0" smtClean="0">
                <a:ln w="11430"/>
                <a:solidFill>
                  <a:schemeClr val="tx1"/>
                </a:solidFill>
                <a:effectLst>
                  <a:outerShdw blurRad="50800" dist="39000" dir="5460000" algn="tl">
                    <a:srgbClr val="000000">
                      <a:alpha val="38000"/>
                    </a:srgbClr>
                  </a:outerShdw>
                </a:effectLst>
                <a:latin typeface="Ravie" pitchFamily="82" charset="0"/>
              </a:rPr>
              <a:t>تدابير الوقائية </a:t>
            </a:r>
            <a:r>
              <a:rPr lang="ar-JO" sz="3400" b="1" dirty="0">
                <a:ln w="11430"/>
                <a:solidFill>
                  <a:schemeClr val="tx1"/>
                </a:solidFill>
                <a:effectLst>
                  <a:outerShdw blurRad="50800" dist="39000" dir="5460000" algn="tl">
                    <a:srgbClr val="000000">
                      <a:alpha val="38000"/>
                    </a:srgbClr>
                  </a:outerShdw>
                </a:effectLst>
                <a:latin typeface="Ravie" pitchFamily="82" charset="0"/>
              </a:rPr>
              <a:t>والسلامة في ظل </a:t>
            </a:r>
            <a:r>
              <a:rPr lang="ar-JO" sz="3400" b="1" dirty="0" smtClean="0">
                <a:ln w="11430"/>
                <a:solidFill>
                  <a:schemeClr val="tx1"/>
                </a:solidFill>
                <a:effectLst>
                  <a:outerShdw blurRad="50800" dist="39000" dir="5460000" algn="tl">
                    <a:srgbClr val="000000">
                      <a:alpha val="38000"/>
                    </a:srgbClr>
                  </a:outerShdw>
                </a:effectLst>
                <a:latin typeface="Ravie" pitchFamily="82" charset="0"/>
              </a:rPr>
              <a:t>الظروف الطارئة</a:t>
            </a:r>
          </a:p>
          <a:p>
            <a:pPr lvl="1" algn="just" rtl="1">
              <a:buFont typeface="Courier New" pitchFamily="49" charset="0"/>
              <a:buChar char="o"/>
            </a:pPr>
            <a:r>
              <a:rPr lang="ar-JO" sz="3400" b="1" dirty="0" smtClean="0">
                <a:ln w="11430"/>
                <a:solidFill>
                  <a:schemeClr val="tx1"/>
                </a:solidFill>
                <a:effectLst>
                  <a:outerShdw blurRad="50800" dist="39000" dir="5460000" algn="tl">
                    <a:srgbClr val="000000">
                      <a:alpha val="38000"/>
                    </a:srgbClr>
                  </a:outerShdw>
                </a:effectLst>
                <a:latin typeface="Ravie" pitchFamily="82" charset="0"/>
              </a:rPr>
              <a:t>بناء القدرات</a:t>
            </a:r>
            <a:endParaRPr lang="en-US" sz="3400" b="1" dirty="0">
              <a:ln w="11430"/>
              <a:solidFill>
                <a:schemeClr val="tx1"/>
              </a:solidFill>
              <a:effectLst>
                <a:outerShdw blurRad="50800" dist="39000" dir="5460000" algn="tl">
                  <a:srgbClr val="000000">
                    <a:alpha val="38000"/>
                  </a:srgbClr>
                </a:outerShdw>
              </a:effectLst>
              <a:latin typeface="Ravie" pitchFamily="82"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1600" y="4381500"/>
            <a:ext cx="3302000" cy="24765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0400" y="4381500"/>
            <a:ext cx="3302000" cy="2476500"/>
          </a:xfrm>
          <a:prstGeom prst="rect">
            <a:avLst/>
          </a:prstGeom>
        </p:spPr>
      </p:pic>
    </p:spTree>
    <p:extLst>
      <p:ext uri="{BB962C8B-B14F-4D97-AF65-F5344CB8AC3E}">
        <p14:creationId xmlns:p14="http://schemas.microsoft.com/office/powerpoint/2010/main" val="1118043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 y="-1"/>
            <a:ext cx="9137073" cy="6844146"/>
          </a:xfrm>
          <a:ln>
            <a:noFill/>
          </a:ln>
        </p:spPr>
        <p:style>
          <a:lnRef idx="1">
            <a:schemeClr val="accent2"/>
          </a:lnRef>
          <a:fillRef idx="2">
            <a:schemeClr val="accent2"/>
          </a:fillRef>
          <a:effectRef idx="1">
            <a:schemeClr val="accent2"/>
          </a:effectRef>
          <a:fontRef idx="minor">
            <a:schemeClr val="dk1"/>
          </a:fontRef>
        </p:style>
        <p:txBody>
          <a:bodyPr>
            <a:normAutofit/>
          </a:bodyPr>
          <a:lstStyle/>
          <a:p>
            <a:pPr marL="0" indent="0" algn="r" rtl="1">
              <a:buNone/>
            </a:pPr>
            <a:r>
              <a:rPr lang="ar-JO" sz="2700" b="1" dirty="0" smtClean="0">
                <a:ln w="11430"/>
                <a:solidFill>
                  <a:srgbClr val="FF0000"/>
                </a:solidFill>
                <a:effectLst>
                  <a:outerShdw blurRad="50800" dist="39000" dir="5460000" algn="tl">
                    <a:srgbClr val="000000">
                      <a:alpha val="38000"/>
                    </a:srgbClr>
                  </a:outerShdw>
                </a:effectLst>
                <a:latin typeface="Ravie" pitchFamily="82" charset="0"/>
              </a:rPr>
              <a:t>إعادة تأهيل نظام النبطي للحماية من الفيضانات المفاجئة، سد وادي الجرة</a:t>
            </a:r>
          </a:p>
          <a:p>
            <a:pPr marL="0" indent="0" algn="l">
              <a:buNone/>
            </a:pPr>
            <a:r>
              <a:rPr lang="en-US" sz="26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Rehabilitation </a:t>
            </a:r>
            <a:r>
              <a:rPr lang="en-US" sz="26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of the Nabataean Flash Flood Protection System, Wadi al-</a:t>
            </a:r>
            <a:r>
              <a:rPr lang="en-US" sz="2600" b="1" dirty="0" err="1">
                <a:ln w="11430"/>
                <a:solidFill>
                  <a:srgbClr val="FF0000"/>
                </a:solidFill>
                <a:effectLst>
                  <a:outerShdw blurRad="50800" dist="39000" dir="5460000" algn="tl">
                    <a:srgbClr val="000000">
                      <a:alpha val="38000"/>
                    </a:srgbClr>
                  </a:outerShdw>
                </a:effectLst>
                <a:latin typeface="Arial" pitchFamily="34" charset="0"/>
                <a:cs typeface="Arial" pitchFamily="34" charset="0"/>
              </a:rPr>
              <a:t>Jarra</a:t>
            </a:r>
            <a:r>
              <a:rPr lang="en-US" sz="26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 </a:t>
            </a:r>
            <a:r>
              <a:rPr lang="en-US" sz="26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Dam 2010-201</a:t>
            </a:r>
            <a:r>
              <a:rPr lang="ar-JO" sz="26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2</a:t>
            </a:r>
            <a:endParaRPr lang="en-US" sz="26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a:p>
            <a:pPr marL="0" indent="0" algn="just" rtl="1">
              <a:buNone/>
            </a:pPr>
            <a:r>
              <a:rPr lang="ar-JO" sz="3800" b="1" dirty="0" smtClean="0">
                <a:ln w="11430"/>
                <a:solidFill>
                  <a:schemeClr val="tx1"/>
                </a:solidFill>
                <a:effectLst>
                  <a:outerShdw blurRad="50800" dist="39000" dir="5460000" algn="tl">
                    <a:srgbClr val="000000">
                      <a:alpha val="38000"/>
                    </a:srgbClr>
                  </a:outerShdw>
                </a:effectLst>
                <a:latin typeface="Ravie" pitchFamily="82" charset="0"/>
              </a:rPr>
              <a:t>يشمل استعادة </a:t>
            </a:r>
            <a:r>
              <a:rPr lang="ar-JO" sz="3800" b="1" dirty="0">
                <a:ln w="11430"/>
                <a:solidFill>
                  <a:schemeClr val="tx1"/>
                </a:solidFill>
                <a:effectLst>
                  <a:outerShdw blurRad="50800" dist="39000" dir="5460000" algn="tl">
                    <a:srgbClr val="000000">
                      <a:alpha val="38000"/>
                    </a:srgbClr>
                  </a:outerShdw>
                </a:effectLst>
                <a:latin typeface="Ravie" pitchFamily="82" charset="0"/>
              </a:rPr>
              <a:t>وتنشيط هذه </a:t>
            </a:r>
            <a:r>
              <a:rPr lang="ar-JO" sz="3800" b="1" dirty="0" smtClean="0">
                <a:ln w="11430"/>
                <a:solidFill>
                  <a:schemeClr val="tx1"/>
                </a:solidFill>
                <a:effectLst>
                  <a:outerShdw blurRad="50800" dist="39000" dir="5460000" algn="tl">
                    <a:srgbClr val="000000">
                      <a:alpha val="38000"/>
                    </a:srgbClr>
                  </a:outerShdw>
                </a:effectLst>
                <a:latin typeface="Ravie" pitchFamily="82" charset="0"/>
              </a:rPr>
              <a:t>الميزة</a:t>
            </a:r>
          </a:p>
          <a:p>
            <a:pPr marL="0" indent="0" algn="just" rtl="1">
              <a:buNone/>
            </a:pPr>
            <a:r>
              <a:rPr lang="ar-JO" sz="3800" b="1" dirty="0" smtClean="0">
                <a:ln w="11430"/>
                <a:solidFill>
                  <a:schemeClr val="tx1"/>
                </a:solidFill>
                <a:effectLst>
                  <a:outerShdw blurRad="50800" dist="39000" dir="5460000" algn="tl">
                    <a:srgbClr val="000000">
                      <a:alpha val="38000"/>
                    </a:srgbClr>
                  </a:outerShdw>
                </a:effectLst>
                <a:latin typeface="Ravie" pitchFamily="82" charset="0"/>
              </a:rPr>
              <a:t>الهيدروليكية (سد وادي الجرة)</a:t>
            </a:r>
          </a:p>
          <a:p>
            <a:pPr marL="0" indent="0" algn="just" rtl="1">
              <a:buNone/>
            </a:pPr>
            <a:r>
              <a:rPr lang="ar-JO" sz="3800" b="1" dirty="0" smtClean="0">
                <a:ln w="11430"/>
                <a:solidFill>
                  <a:schemeClr val="tx1"/>
                </a:solidFill>
                <a:effectLst>
                  <a:outerShdw blurRad="50800" dist="39000" dir="5460000" algn="tl">
                    <a:srgbClr val="000000">
                      <a:alpha val="38000"/>
                    </a:srgbClr>
                  </a:outerShdw>
                </a:effectLst>
                <a:latin typeface="Ravie" pitchFamily="82" charset="0"/>
              </a:rPr>
              <a:t>والذي سيكون </a:t>
            </a:r>
            <a:r>
              <a:rPr lang="ar-JO" sz="3800" b="1" dirty="0">
                <a:ln w="11430"/>
                <a:solidFill>
                  <a:schemeClr val="tx1"/>
                </a:solidFill>
                <a:effectLst>
                  <a:outerShdw blurRad="50800" dist="39000" dir="5460000" algn="tl">
                    <a:srgbClr val="000000">
                      <a:alpha val="38000"/>
                    </a:srgbClr>
                  </a:outerShdw>
                </a:effectLst>
                <a:latin typeface="Ravie" pitchFamily="82" charset="0"/>
              </a:rPr>
              <a:t>لها تأثير كبير </a:t>
            </a:r>
            <a:r>
              <a:rPr lang="ar-JO" sz="3800" b="1" dirty="0" smtClean="0">
                <a:ln w="11430"/>
                <a:solidFill>
                  <a:schemeClr val="tx1"/>
                </a:solidFill>
                <a:effectLst>
                  <a:outerShdw blurRad="50800" dist="39000" dir="5460000" algn="tl">
                    <a:srgbClr val="000000">
                      <a:alpha val="38000"/>
                    </a:srgbClr>
                  </a:outerShdw>
                </a:effectLst>
                <a:latin typeface="Ravie" pitchFamily="82" charset="0"/>
              </a:rPr>
              <a:t>ليس</a:t>
            </a:r>
          </a:p>
          <a:p>
            <a:pPr marL="0" indent="0" algn="just" rtl="1">
              <a:buNone/>
            </a:pPr>
            <a:r>
              <a:rPr lang="ar-JO" sz="3800" b="1" dirty="0" smtClean="0">
                <a:ln w="11430"/>
                <a:solidFill>
                  <a:schemeClr val="tx1"/>
                </a:solidFill>
                <a:effectLst>
                  <a:outerShdw blurRad="50800" dist="39000" dir="5460000" algn="tl">
                    <a:srgbClr val="000000">
                      <a:alpha val="38000"/>
                    </a:srgbClr>
                  </a:outerShdw>
                </a:effectLst>
                <a:latin typeface="Ravie" pitchFamily="82" charset="0"/>
              </a:rPr>
              <a:t>فقط </a:t>
            </a:r>
            <a:r>
              <a:rPr lang="ar-JO" sz="3800" b="1" dirty="0">
                <a:ln w="11430"/>
                <a:solidFill>
                  <a:schemeClr val="tx1"/>
                </a:solidFill>
                <a:effectLst>
                  <a:outerShdw blurRad="50800" dist="39000" dir="5460000" algn="tl">
                    <a:srgbClr val="000000">
                      <a:alpha val="38000"/>
                    </a:srgbClr>
                  </a:outerShdw>
                </a:effectLst>
                <a:latin typeface="Ravie" pitchFamily="82" charset="0"/>
              </a:rPr>
              <a:t>لإعادة تركيب نظام </a:t>
            </a:r>
            <a:r>
              <a:rPr lang="ar-JO" sz="3800" b="1" dirty="0" smtClean="0">
                <a:ln w="11430"/>
                <a:solidFill>
                  <a:schemeClr val="tx1"/>
                </a:solidFill>
                <a:effectLst>
                  <a:outerShdw blurRad="50800" dist="39000" dir="5460000" algn="tl">
                    <a:srgbClr val="000000">
                      <a:alpha val="38000"/>
                    </a:srgbClr>
                  </a:outerShdw>
                </a:effectLst>
                <a:latin typeface="Ravie" pitchFamily="82" charset="0"/>
              </a:rPr>
              <a:t>الوقاية</a:t>
            </a:r>
          </a:p>
          <a:p>
            <a:pPr marL="0" indent="0" algn="just" rtl="1">
              <a:buNone/>
            </a:pPr>
            <a:r>
              <a:rPr lang="ar-JO" sz="3800" b="1" dirty="0" smtClean="0">
                <a:ln w="11430"/>
                <a:solidFill>
                  <a:schemeClr val="tx1"/>
                </a:solidFill>
                <a:effectLst>
                  <a:outerShdw blurRad="50800" dist="39000" dir="5460000" algn="tl">
                    <a:srgbClr val="000000">
                      <a:alpha val="38000"/>
                    </a:srgbClr>
                  </a:outerShdw>
                </a:effectLst>
                <a:latin typeface="Ravie" pitchFamily="82" charset="0"/>
              </a:rPr>
              <a:t>من </a:t>
            </a:r>
            <a:r>
              <a:rPr lang="ar-JO" sz="3800" b="1" dirty="0">
                <a:ln w="11430"/>
                <a:solidFill>
                  <a:schemeClr val="tx1"/>
                </a:solidFill>
                <a:effectLst>
                  <a:outerShdw blurRad="50800" dist="39000" dir="5460000" algn="tl">
                    <a:srgbClr val="000000">
                      <a:alpha val="38000"/>
                    </a:srgbClr>
                  </a:outerShdw>
                </a:effectLst>
                <a:latin typeface="Ravie" pitchFamily="82" charset="0"/>
              </a:rPr>
              <a:t>الفيضانات </a:t>
            </a:r>
            <a:r>
              <a:rPr lang="ar-JO" sz="3800" b="1" dirty="0" smtClean="0">
                <a:ln w="11430"/>
                <a:solidFill>
                  <a:schemeClr val="tx1"/>
                </a:solidFill>
                <a:effectLst>
                  <a:outerShdw blurRad="50800" dist="39000" dir="5460000" algn="tl">
                    <a:srgbClr val="000000">
                      <a:alpha val="38000"/>
                    </a:srgbClr>
                  </a:outerShdw>
                </a:effectLst>
                <a:latin typeface="Ravie" pitchFamily="82" charset="0"/>
              </a:rPr>
              <a:t>المفاجئة، ولكن </a:t>
            </a:r>
          </a:p>
          <a:p>
            <a:pPr marL="0" indent="0" algn="just" rtl="1">
              <a:buNone/>
            </a:pPr>
            <a:r>
              <a:rPr lang="ar-JO" sz="3800" b="1" dirty="0" smtClean="0">
                <a:ln w="11430"/>
                <a:solidFill>
                  <a:schemeClr val="tx1"/>
                </a:solidFill>
                <a:effectLst>
                  <a:outerShdw blurRad="50800" dist="39000" dir="5460000" algn="tl">
                    <a:srgbClr val="000000">
                      <a:alpha val="38000"/>
                    </a:srgbClr>
                  </a:outerShdw>
                </a:effectLst>
                <a:latin typeface="Ravie" pitchFamily="82" charset="0"/>
              </a:rPr>
              <a:t>لعرض </a:t>
            </a:r>
            <a:r>
              <a:rPr lang="ar-JO" sz="3800" b="1" dirty="0">
                <a:ln w="11430"/>
                <a:solidFill>
                  <a:schemeClr val="tx1"/>
                </a:solidFill>
                <a:effectLst>
                  <a:outerShdw blurRad="50800" dist="39000" dir="5460000" algn="tl">
                    <a:srgbClr val="000000">
                      <a:alpha val="38000"/>
                    </a:srgbClr>
                  </a:outerShdw>
                </a:effectLst>
                <a:latin typeface="Ravie" pitchFamily="82" charset="0"/>
              </a:rPr>
              <a:t>وشرح هذا النظام </a:t>
            </a:r>
            <a:r>
              <a:rPr lang="ar-JO" sz="3800" b="1" dirty="0" smtClean="0">
                <a:ln w="11430"/>
                <a:solidFill>
                  <a:schemeClr val="tx1"/>
                </a:solidFill>
                <a:effectLst>
                  <a:outerShdw blurRad="50800" dist="39000" dir="5460000" algn="tl">
                    <a:srgbClr val="000000">
                      <a:alpha val="38000"/>
                    </a:srgbClr>
                  </a:outerShdw>
                </a:effectLst>
                <a:latin typeface="Ravie" pitchFamily="82" charset="0"/>
              </a:rPr>
              <a:t>للزوار.</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27" y="1447800"/>
            <a:ext cx="3657600" cy="5410200"/>
          </a:xfrm>
          <a:prstGeom prst="rect">
            <a:avLst/>
          </a:prstGeom>
        </p:spPr>
      </p:pic>
    </p:spTree>
    <p:extLst>
      <p:ext uri="{BB962C8B-B14F-4D97-AF65-F5344CB8AC3E}">
        <p14:creationId xmlns:p14="http://schemas.microsoft.com/office/powerpoint/2010/main" val="684808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just" rtl="1">
              <a:buNone/>
            </a:pPr>
            <a:r>
              <a:rPr lang="ar-JO" sz="2800" b="1" dirty="0" smtClean="0">
                <a:ln w="11430"/>
                <a:solidFill>
                  <a:srgbClr val="FF0000"/>
                </a:solidFill>
                <a:effectLst>
                  <a:outerShdw blurRad="50800" dist="39000" dir="5460000" algn="tl">
                    <a:srgbClr val="000000">
                      <a:alpha val="38000"/>
                    </a:srgbClr>
                  </a:outerShdw>
                </a:effectLst>
              </a:rPr>
              <a:t>مشاريع إنشاء عبارات على الاودية الرئيسة</a:t>
            </a:r>
            <a:endParaRPr lang="ar-JO" sz="2800" b="1" dirty="0" smtClean="0">
              <a:ln w="11430"/>
              <a:solidFill>
                <a:schemeClr val="tx1"/>
              </a:solidFill>
              <a:effectLst>
                <a:outerShdw blurRad="50800" dist="39000" dir="5460000" algn="tl">
                  <a:srgbClr val="000000">
                    <a:alpha val="38000"/>
                  </a:srgbClr>
                </a:outerShdw>
              </a:effectLst>
            </a:endParaRPr>
          </a:p>
          <a:p>
            <a:pPr marL="0" indent="0" algn="just" rtl="1">
              <a:buNone/>
            </a:pPr>
            <a:r>
              <a:rPr lang="ar-JO" sz="2800" b="1" dirty="0" smtClean="0">
                <a:ln w="11430"/>
                <a:solidFill>
                  <a:schemeClr val="tx1"/>
                </a:solidFill>
                <a:effectLst>
                  <a:outerShdw blurRad="50800" dist="39000" dir="5460000" algn="tl">
                    <a:srgbClr val="000000">
                      <a:alpha val="38000"/>
                    </a:srgbClr>
                  </a:outerShdw>
                </a:effectLst>
              </a:rPr>
              <a:t>قامت السلطة بعدة مشاريع لإنشاء عدة سدود وانفاق على الاودية الرئيسة التي تصل في جريانها للمواقع الاثرية مثل وادي المقر ووادي عين موسى ووادي الصدر، الامر الذي ساهم في تقليل حدوث الفيضانات المفاجئة.</a:t>
            </a:r>
            <a:endParaRPr lang="en-US" sz="2800" b="1" dirty="0">
              <a:ln w="11430"/>
              <a:solidFill>
                <a:schemeClr val="tx1"/>
              </a:solidFill>
              <a:effectLst>
                <a:outerShdw blurRad="50800" dist="39000" dir="5460000" algn="tl">
                  <a:srgbClr val="000000">
                    <a:alpha val="38000"/>
                  </a:srgbClr>
                </a:outerShdw>
              </a:effectLst>
            </a:endParaRPr>
          </a:p>
        </p:txBody>
      </p:sp>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2286000"/>
            <a:ext cx="6096000" cy="4572000"/>
          </a:xfrm>
          <a:prstGeom prst="rect">
            <a:avLst/>
          </a:prstGeom>
        </p:spPr>
      </p:pic>
    </p:spTree>
    <p:extLst>
      <p:ext uri="{BB962C8B-B14F-4D97-AF65-F5344CB8AC3E}">
        <p14:creationId xmlns:p14="http://schemas.microsoft.com/office/powerpoint/2010/main" val="1142685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9050" y="-1"/>
            <a:ext cx="5314950" cy="6844146"/>
          </a:xfrm>
          <a:ln>
            <a:noFill/>
          </a:ln>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r" rtl="1"/>
            <a:r>
              <a:rPr lang="ar-JO" sz="2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مشروع تعزيز القدرات المؤسسية لتقليل مخاطر الكوارث والتغير المناخي في الاردن 2011-2013</a:t>
            </a:r>
          </a:p>
          <a:p>
            <a:pPr marL="0" indent="0">
              <a:buNone/>
            </a:pPr>
            <a:r>
              <a:rPr lang="en-GB"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Enhancing </a:t>
            </a:r>
            <a:r>
              <a:rPr lang="en-GB"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Institutional Capacities to Reduce Disaster Risk and to Integrate Climate Change in Jordan</a:t>
            </a:r>
            <a:endPar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a:p>
            <a:pPr marL="0" indent="0">
              <a:buNone/>
            </a:pPr>
            <a:endParaRPr lang="en-US"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a:p>
            <a:pPr marL="0" indent="0" algn="r" rtl="1">
              <a:buNone/>
            </a:pPr>
            <a:r>
              <a:rPr lang="ar-JO" sz="3800" b="1" dirty="0" smtClean="0">
                <a:ln w="11430"/>
                <a:solidFill>
                  <a:schemeClr val="tx1"/>
                </a:solidFill>
                <a:effectLst>
                  <a:outerShdw blurRad="50800" dist="39000" dir="5460000" algn="tl">
                    <a:srgbClr val="000000">
                      <a:alpha val="38000"/>
                    </a:srgbClr>
                  </a:outerShdw>
                </a:effectLst>
                <a:latin typeface="Ravie" pitchFamily="82" charset="0"/>
              </a:rPr>
              <a:t>يهدف هذا المشروع الى تعزيز قدرات سلطة اقليم البترا التنموي السياحي في مواجه الكوارث من خلال:</a:t>
            </a:r>
          </a:p>
          <a:p>
            <a:pPr algn="just" rtl="1"/>
            <a:r>
              <a:rPr lang="ar-JO" sz="3800" b="1" dirty="0" smtClean="0">
                <a:ln w="11430"/>
                <a:solidFill>
                  <a:schemeClr val="tx1"/>
                </a:solidFill>
                <a:effectLst>
                  <a:outerShdw blurRad="50800" dist="39000" dir="5460000" algn="tl">
                    <a:srgbClr val="000000">
                      <a:alpha val="38000"/>
                    </a:srgbClr>
                  </a:outerShdw>
                </a:effectLst>
                <a:latin typeface="Ravie" pitchFamily="82" charset="0"/>
              </a:rPr>
              <a:t>تركيب نظام انذار مبكر لخطر الفيضانات المفاجئة في البترا</a:t>
            </a:r>
          </a:p>
          <a:p>
            <a:pPr algn="just" rtl="1"/>
            <a:r>
              <a:rPr lang="ar-JO" sz="3800" b="1" dirty="0">
                <a:ln w="11430"/>
                <a:solidFill>
                  <a:schemeClr val="tx1"/>
                </a:solidFill>
                <a:effectLst>
                  <a:outerShdw blurRad="50800" dist="39000" dir="5460000" algn="tl">
                    <a:srgbClr val="000000">
                      <a:alpha val="38000"/>
                    </a:srgbClr>
                  </a:outerShdw>
                </a:effectLst>
                <a:latin typeface="Ravie" pitchFamily="82" charset="0"/>
              </a:rPr>
              <a:t>تقييم المخاطر </a:t>
            </a:r>
            <a:r>
              <a:rPr lang="ar-JO" sz="3800" b="1" dirty="0" smtClean="0">
                <a:ln w="11430"/>
                <a:solidFill>
                  <a:schemeClr val="tx1"/>
                </a:solidFill>
                <a:effectLst>
                  <a:outerShdw blurRad="50800" dist="39000" dir="5460000" algn="tl">
                    <a:srgbClr val="000000">
                      <a:alpha val="38000"/>
                    </a:srgbClr>
                  </a:outerShdw>
                </a:effectLst>
                <a:latin typeface="Ravie" pitchFamily="82" charset="0"/>
              </a:rPr>
              <a:t>:</a:t>
            </a:r>
          </a:p>
          <a:p>
            <a:pPr lvl="1" algn="just" rtl="1">
              <a:buFont typeface="Courier New" pitchFamily="49" charset="0"/>
              <a:buChar char="o"/>
            </a:pPr>
            <a:r>
              <a:rPr lang="ar-JO" sz="3000" b="1" dirty="0" smtClean="0">
                <a:ln w="11430"/>
                <a:solidFill>
                  <a:schemeClr val="tx1"/>
                </a:solidFill>
                <a:effectLst>
                  <a:outerShdw blurRad="50800" dist="39000" dir="5460000" algn="tl">
                    <a:srgbClr val="000000">
                      <a:alpha val="38000"/>
                    </a:srgbClr>
                  </a:outerShdw>
                </a:effectLst>
                <a:latin typeface="Ravie" pitchFamily="82" charset="0"/>
              </a:rPr>
              <a:t>الفيضانات </a:t>
            </a:r>
            <a:r>
              <a:rPr lang="ar-JO" sz="3000" b="1" dirty="0">
                <a:ln w="11430"/>
                <a:solidFill>
                  <a:schemeClr val="tx1"/>
                </a:solidFill>
                <a:effectLst>
                  <a:outerShdw blurRad="50800" dist="39000" dir="5460000" algn="tl">
                    <a:srgbClr val="000000">
                      <a:alpha val="38000"/>
                    </a:srgbClr>
                  </a:outerShdw>
                </a:effectLst>
                <a:latin typeface="Ravie" pitchFamily="82" charset="0"/>
              </a:rPr>
              <a:t>المفاجئة</a:t>
            </a:r>
          </a:p>
          <a:p>
            <a:pPr lvl="1" algn="just" rtl="1">
              <a:buFont typeface="Courier New" pitchFamily="49" charset="0"/>
              <a:buChar char="o"/>
            </a:pPr>
            <a:r>
              <a:rPr lang="ar-JO" sz="3400" b="1" dirty="0">
                <a:ln w="11430"/>
                <a:solidFill>
                  <a:schemeClr val="tx1"/>
                </a:solidFill>
                <a:effectLst>
                  <a:outerShdw blurRad="50800" dist="39000" dir="5460000" algn="tl">
                    <a:srgbClr val="000000">
                      <a:alpha val="38000"/>
                    </a:srgbClr>
                  </a:outerShdw>
                </a:effectLst>
                <a:latin typeface="Ravie" pitchFamily="82" charset="0"/>
              </a:rPr>
              <a:t>الانزلاقات الارضية</a:t>
            </a:r>
          </a:p>
          <a:p>
            <a:pPr lvl="1" algn="just" rtl="1">
              <a:buFont typeface="Courier New" pitchFamily="49" charset="0"/>
              <a:buChar char="o"/>
            </a:pPr>
            <a:r>
              <a:rPr lang="ar-JO" sz="3400" b="1" dirty="0">
                <a:ln w="11430"/>
                <a:solidFill>
                  <a:schemeClr val="tx1"/>
                </a:solidFill>
                <a:effectLst>
                  <a:outerShdw blurRad="50800" dist="39000" dir="5460000" algn="tl">
                    <a:srgbClr val="000000">
                      <a:alpha val="38000"/>
                    </a:srgbClr>
                  </a:outerShdw>
                </a:effectLst>
                <a:latin typeface="Ravie" pitchFamily="82" charset="0"/>
              </a:rPr>
              <a:t>تساقط الصخور</a:t>
            </a:r>
          </a:p>
          <a:p>
            <a:pPr lvl="1" algn="just" rtl="1">
              <a:buFont typeface="Courier New" pitchFamily="49" charset="0"/>
              <a:buChar char="o"/>
            </a:pPr>
            <a:r>
              <a:rPr lang="ar-JO" sz="3400" b="1" dirty="0">
                <a:ln w="11430"/>
                <a:solidFill>
                  <a:schemeClr val="tx1"/>
                </a:solidFill>
                <a:effectLst>
                  <a:outerShdw blurRad="50800" dist="39000" dir="5460000" algn="tl">
                    <a:srgbClr val="000000">
                      <a:alpha val="38000"/>
                    </a:srgbClr>
                  </a:outerShdw>
                </a:effectLst>
                <a:latin typeface="Ravie" pitchFamily="82" charset="0"/>
              </a:rPr>
              <a:t>الهزات </a:t>
            </a:r>
            <a:r>
              <a:rPr lang="ar-JO" sz="3400" b="1" dirty="0" smtClean="0">
                <a:ln w="11430"/>
                <a:solidFill>
                  <a:schemeClr val="tx1"/>
                </a:solidFill>
                <a:effectLst>
                  <a:outerShdw blurRad="50800" dist="39000" dir="5460000" algn="tl">
                    <a:srgbClr val="000000">
                      <a:alpha val="38000"/>
                    </a:srgbClr>
                  </a:outerShdw>
                </a:effectLst>
                <a:latin typeface="Ravie" pitchFamily="82" charset="0"/>
              </a:rPr>
              <a:t>الارضية</a:t>
            </a:r>
            <a:endParaRPr lang="ar-JO" sz="3400" b="1" dirty="0">
              <a:ln w="11430"/>
              <a:solidFill>
                <a:schemeClr val="tx1"/>
              </a:solidFill>
              <a:effectLst>
                <a:outerShdw blurRad="50800" dist="39000" dir="5460000" algn="tl">
                  <a:srgbClr val="000000">
                    <a:alpha val="38000"/>
                  </a:srgbClr>
                </a:outerShdw>
              </a:effectLst>
              <a:latin typeface="Ravie" pitchFamily="82" charset="0"/>
            </a:endParaRPr>
          </a:p>
        </p:txBody>
      </p:sp>
      <p:pic>
        <p:nvPicPr>
          <p:cNvPr id="6" name="Picture 2" descr="N:\Projects\NLD77-12\GIS\STAGE I\LAYOUT\PRESENTATION\KEYPL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709"/>
            <a:ext cx="3810609" cy="269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earthquak zon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2653145"/>
            <a:ext cx="3824163" cy="2763982"/>
          </a:xfrm>
          <a:prstGeom prst="rect">
            <a:avLst/>
          </a:prstGeom>
        </p:spPr>
      </p:pic>
      <p:pic>
        <p:nvPicPr>
          <p:cNvPr id="8"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055918"/>
            <a:ext cx="2895600" cy="270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9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9050" y="-1"/>
            <a:ext cx="5314950" cy="6844146"/>
          </a:xfrm>
          <a:ln>
            <a:noFill/>
          </a:ln>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endParaRPr lang="en-US"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a:p>
            <a:pPr algn="just" rtl="1"/>
            <a:r>
              <a:rPr lang="ar-JO" sz="3800" b="1" dirty="0" smtClean="0">
                <a:ln w="11430"/>
                <a:solidFill>
                  <a:schemeClr val="tx1"/>
                </a:solidFill>
                <a:effectLst>
                  <a:outerShdw blurRad="38100" dist="38100" dir="2700000" algn="tl">
                    <a:srgbClr val="000000">
                      <a:alpha val="43137"/>
                    </a:srgbClr>
                  </a:outerShdw>
                </a:effectLst>
                <a:latin typeface="Ravie" pitchFamily="82" charset="0"/>
              </a:rPr>
              <a:t>بناء القدرات على كلا المستويين المؤسسي والفردي</a:t>
            </a:r>
          </a:p>
          <a:p>
            <a:pPr algn="r" rtl="1"/>
            <a:r>
              <a:rPr lang="ar-JO" sz="3800" b="1" dirty="0" smtClean="0">
                <a:ln w="11430"/>
                <a:solidFill>
                  <a:schemeClr val="tx1"/>
                </a:solidFill>
                <a:effectLst>
                  <a:outerShdw blurRad="38100" dist="38100" dir="2700000" algn="tl">
                    <a:srgbClr val="000000">
                      <a:alpha val="43137"/>
                    </a:srgbClr>
                  </a:outerShdw>
                </a:effectLst>
                <a:latin typeface="Ravie" pitchFamily="82" charset="0"/>
              </a:rPr>
              <a:t>انشاء </a:t>
            </a:r>
            <a:r>
              <a:rPr lang="ar-JO" sz="3800" b="1" dirty="0">
                <a:ln w="11430"/>
                <a:solidFill>
                  <a:schemeClr val="tx1"/>
                </a:solidFill>
                <a:effectLst>
                  <a:outerShdw blurRad="38100" dist="38100" dir="2700000" algn="tl">
                    <a:srgbClr val="000000">
                      <a:alpha val="43137"/>
                    </a:srgbClr>
                  </a:outerShdw>
                </a:effectLst>
                <a:latin typeface="Ravie" pitchFamily="82" charset="0"/>
              </a:rPr>
              <a:t>فرق تطوعية في الاحياء </a:t>
            </a:r>
            <a:r>
              <a:rPr lang="ar-JO" sz="3800" b="1" dirty="0" smtClean="0">
                <a:ln w="11430"/>
                <a:solidFill>
                  <a:schemeClr val="tx1"/>
                </a:solidFill>
                <a:effectLst>
                  <a:outerShdw blurRad="38100" dist="38100" dir="2700000" algn="tl">
                    <a:srgbClr val="000000">
                      <a:alpha val="43137"/>
                    </a:srgbClr>
                  </a:outerShdw>
                </a:effectLst>
                <a:latin typeface="Ravie" pitchFamily="82" charset="0"/>
              </a:rPr>
              <a:t>للمساهمة </a:t>
            </a:r>
            <a:r>
              <a:rPr lang="ar-JO" sz="3800" b="1" dirty="0">
                <a:ln w="11430"/>
                <a:solidFill>
                  <a:schemeClr val="tx1"/>
                </a:solidFill>
                <a:effectLst>
                  <a:outerShdw blurRad="38100" dist="38100" dir="2700000" algn="tl">
                    <a:srgbClr val="000000">
                      <a:alpha val="43137"/>
                    </a:srgbClr>
                  </a:outerShdw>
                </a:effectLst>
                <a:latin typeface="Ravie" pitchFamily="82" charset="0"/>
              </a:rPr>
              <a:t>في تقليل مخاطر الكوارث</a:t>
            </a:r>
          </a:p>
          <a:p>
            <a:pPr algn="just" rtl="1"/>
            <a:endParaRPr lang="ar-JO" sz="3800" b="1" dirty="0" smtClean="0">
              <a:ln w="11430"/>
              <a:solidFill>
                <a:schemeClr val="tx1"/>
              </a:solidFill>
              <a:effectLst>
                <a:outerShdw blurRad="50800" dist="39000" dir="5460000" algn="tl">
                  <a:srgbClr val="000000">
                    <a:alpha val="38000"/>
                  </a:srgbClr>
                </a:outerShdw>
              </a:effectLst>
              <a:latin typeface="Ravie" pitchFamily="82"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3810000" cy="28575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276600"/>
            <a:ext cx="3759200" cy="2819400"/>
          </a:xfrm>
          <a:prstGeom prst="rect">
            <a:avLst/>
          </a:prstGeom>
        </p:spPr>
      </p:pic>
    </p:spTree>
    <p:extLst>
      <p:ext uri="{BB962C8B-B14F-4D97-AF65-F5344CB8AC3E}">
        <p14:creationId xmlns:p14="http://schemas.microsoft.com/office/powerpoint/2010/main" val="3586202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9600" y="-1"/>
            <a:ext cx="5994400" cy="6844146"/>
          </a:xfrm>
          <a:ln>
            <a:noFill/>
          </a:ln>
        </p:spPr>
        <p:style>
          <a:lnRef idx="1">
            <a:schemeClr val="accent2"/>
          </a:lnRef>
          <a:fillRef idx="2">
            <a:schemeClr val="accent2"/>
          </a:fillRef>
          <a:effectRef idx="1">
            <a:schemeClr val="accent2"/>
          </a:effectRef>
          <a:fontRef idx="minor">
            <a:schemeClr val="dk1"/>
          </a:fontRef>
        </p:style>
        <p:txBody>
          <a:bodyPr>
            <a:normAutofit/>
          </a:bodyPr>
          <a:lstStyle/>
          <a:p>
            <a:pPr algn="r" rtl="1"/>
            <a:r>
              <a:rPr lang="ar-JO" sz="3600" b="1" dirty="0" smtClean="0">
                <a:ln w="11430"/>
                <a:solidFill>
                  <a:schemeClr val="tx1"/>
                </a:solidFill>
                <a:effectLst>
                  <a:outerShdw blurRad="50800" dist="39000" dir="5460000" algn="tl">
                    <a:srgbClr val="000000">
                      <a:alpha val="38000"/>
                    </a:srgbClr>
                  </a:outerShdw>
                </a:effectLst>
                <a:latin typeface="Ravie" pitchFamily="82" charset="0"/>
              </a:rPr>
              <a:t>حملة تمكين المدن من الاستجابة للكوارث (</a:t>
            </a:r>
            <a:r>
              <a:rPr lang="en-US" sz="3600" b="1" dirty="0">
                <a:ln w="11430"/>
                <a:solidFill>
                  <a:schemeClr val="tx1"/>
                </a:solidFill>
                <a:effectLst>
                  <a:outerShdw blurRad="50800" dist="39000" dir="5460000" algn="tl">
                    <a:srgbClr val="000000">
                      <a:alpha val="38000"/>
                    </a:srgbClr>
                  </a:outerShdw>
                </a:effectLst>
                <a:latin typeface="Arial" pitchFamily="34" charset="0"/>
                <a:cs typeface="Arial" pitchFamily="34" charset="0"/>
              </a:rPr>
              <a:t>Resilient Cities </a:t>
            </a:r>
            <a:r>
              <a:rPr lang="en-US" sz="3600" b="1" dirty="0" smtClean="0">
                <a:ln w="11430"/>
                <a:solidFill>
                  <a:schemeClr val="tx1"/>
                </a:solidFill>
                <a:effectLst>
                  <a:outerShdw blurRad="50800" dist="39000" dir="5460000" algn="tl">
                    <a:srgbClr val="000000">
                      <a:alpha val="38000"/>
                    </a:srgbClr>
                  </a:outerShdw>
                </a:effectLst>
                <a:latin typeface="Arial" pitchFamily="34" charset="0"/>
                <a:cs typeface="Arial" pitchFamily="34" charset="0"/>
              </a:rPr>
              <a:t>Campaign</a:t>
            </a:r>
            <a:r>
              <a:rPr lang="ar-JO" sz="3600" b="1" dirty="0" smtClean="0">
                <a:ln w="11430"/>
                <a:solidFill>
                  <a:schemeClr val="tx1"/>
                </a:solidFill>
                <a:effectLst>
                  <a:outerShdw blurRad="50800" dist="39000" dir="5460000" algn="tl">
                    <a:srgbClr val="000000">
                      <a:alpha val="38000"/>
                    </a:srgbClr>
                  </a:outerShdw>
                </a:effectLst>
                <a:latin typeface="Arial" pitchFamily="34" charset="0"/>
                <a:cs typeface="Arial" pitchFamily="34" charset="0"/>
              </a:rPr>
              <a:t>)</a:t>
            </a:r>
          </a:p>
          <a:p>
            <a:pPr lvl="1" algn="r" rtl="1"/>
            <a:r>
              <a:rPr lang="ar-JO" b="1" dirty="0" smtClean="0">
                <a:ln w="11430"/>
                <a:solidFill>
                  <a:schemeClr val="tx1"/>
                </a:solidFill>
                <a:effectLst>
                  <a:outerShdw blurRad="50800" dist="39000" dir="5460000" algn="tl">
                    <a:srgbClr val="000000">
                      <a:alpha val="38000"/>
                    </a:srgbClr>
                  </a:outerShdw>
                </a:effectLst>
                <a:latin typeface="Arial" pitchFamily="34" charset="0"/>
                <a:cs typeface="Arial" pitchFamily="34" charset="0"/>
              </a:rPr>
              <a:t>عقد ورشة تعريفية بالحملة</a:t>
            </a:r>
          </a:p>
          <a:p>
            <a:pPr lvl="1" algn="r" rtl="1"/>
            <a:r>
              <a:rPr lang="ar-JO" b="1" dirty="0" smtClean="0">
                <a:ln w="11430"/>
                <a:solidFill>
                  <a:schemeClr val="tx1"/>
                </a:solidFill>
                <a:effectLst>
                  <a:outerShdw blurRad="50800" dist="39000" dir="5460000" algn="tl">
                    <a:srgbClr val="000000">
                      <a:alpha val="38000"/>
                    </a:srgbClr>
                  </a:outerShdw>
                </a:effectLst>
                <a:latin typeface="Arial" pitchFamily="34" charset="0"/>
                <a:cs typeface="Arial" pitchFamily="34" charset="0"/>
              </a:rPr>
              <a:t>الانضمام للحملة في 26/9/2012</a:t>
            </a:r>
          </a:p>
          <a:p>
            <a:pPr lvl="1" algn="r" rtl="1"/>
            <a:r>
              <a:rPr lang="ar-JO" b="1" dirty="0" smtClean="0">
                <a:ln w="11430"/>
                <a:solidFill>
                  <a:schemeClr val="tx1"/>
                </a:solidFill>
                <a:effectLst>
                  <a:outerShdw blurRad="50800" dist="39000" dir="5460000" algn="tl">
                    <a:srgbClr val="000000">
                      <a:alpha val="38000"/>
                    </a:srgbClr>
                  </a:outerShdw>
                </a:effectLst>
                <a:latin typeface="Arial" pitchFamily="34" charset="0"/>
                <a:cs typeface="Arial" pitchFamily="34" charset="0"/>
              </a:rPr>
              <a:t>والاعلان رسمياً في 18/3/2013</a:t>
            </a:r>
            <a:endParaRPr lang="en-US" b="1" dirty="0" smtClean="0">
              <a:ln w="11430"/>
              <a:solidFill>
                <a:schemeClr val="tx1"/>
              </a:solidFill>
              <a:effectLst>
                <a:outerShdw blurRad="50800" dist="39000" dir="5460000" algn="tl">
                  <a:srgbClr val="000000">
                    <a:alpha val="38000"/>
                  </a:srgbClr>
                </a:outerShdw>
              </a:effectLst>
              <a:latin typeface="Arial" pitchFamily="34" charset="0"/>
              <a:cs typeface="Arial"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3149600" cy="2362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362200"/>
            <a:ext cx="3149600" cy="2362200"/>
          </a:xfrm>
          <a:prstGeom prst="rect">
            <a:avLst/>
          </a:prstGeom>
        </p:spPr>
      </p:pic>
      <p:pic>
        <p:nvPicPr>
          <p:cNvPr id="6" name="Picture 5" descr="http://www.unisdr.org/files/cache-image-resizer/0cfe1fb04a1f4b43a2d8478017b7b7f6-450x0.jpg"/>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449781"/>
            <a:ext cx="5257801" cy="3408219"/>
          </a:xfrm>
          <a:prstGeom prst="rect">
            <a:avLst/>
          </a:prstGeom>
          <a:noFill/>
          <a:ln>
            <a:noFill/>
          </a:ln>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76400" y="4567379"/>
            <a:ext cx="2209800" cy="2314384"/>
          </a:xfrm>
          <a:prstGeom prst="rect">
            <a:avLst/>
          </a:prstGeom>
        </p:spPr>
      </p:pic>
    </p:spTree>
    <p:extLst>
      <p:ext uri="{BB962C8B-B14F-4D97-AF65-F5344CB8AC3E}">
        <p14:creationId xmlns:p14="http://schemas.microsoft.com/office/powerpoint/2010/main" val="678562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9050" y="-1"/>
            <a:ext cx="5314950" cy="6844146"/>
          </a:xfrm>
          <a:ln>
            <a:noFill/>
          </a:ln>
        </p:spPr>
        <p:style>
          <a:lnRef idx="1">
            <a:schemeClr val="accent2"/>
          </a:lnRef>
          <a:fillRef idx="2">
            <a:schemeClr val="accent2"/>
          </a:fillRef>
          <a:effectRef idx="1">
            <a:schemeClr val="accent2"/>
          </a:effectRef>
          <a:fontRef idx="minor">
            <a:schemeClr val="dk1"/>
          </a:fontRef>
        </p:style>
        <p:txBody>
          <a:bodyPr>
            <a:normAutofit/>
          </a:bodyPr>
          <a:lstStyle/>
          <a:p>
            <a:pPr algn="just" rtl="1"/>
            <a:r>
              <a:rPr lang="ar-JO" sz="2800" b="1" dirty="0" smtClean="0">
                <a:ln w="11430"/>
                <a:solidFill>
                  <a:srgbClr val="FF0000"/>
                </a:solidFill>
                <a:latin typeface="Ravie" pitchFamily="82" charset="0"/>
              </a:rPr>
              <a:t>إنشاء وحدة تقليل مخاطر الكوارث</a:t>
            </a:r>
            <a:r>
              <a:rPr lang="en-US" sz="2800" b="1" dirty="0" smtClean="0">
                <a:ln w="11430"/>
                <a:solidFill>
                  <a:srgbClr val="FF0000"/>
                </a:solidFill>
                <a:latin typeface="Ravie" pitchFamily="82" charset="0"/>
              </a:rPr>
              <a:t> </a:t>
            </a:r>
            <a:endParaRPr lang="ar-JO" sz="2800" b="1" dirty="0" smtClean="0">
              <a:ln w="11430"/>
              <a:solidFill>
                <a:srgbClr val="FF0000"/>
              </a:solidFill>
              <a:latin typeface="Ravie" pitchFamily="82" charset="0"/>
            </a:endParaRPr>
          </a:p>
          <a:p>
            <a:pPr marL="0" indent="0" algn="just" rtl="1">
              <a:buNone/>
            </a:pPr>
            <a:r>
              <a:rPr lang="en-US" sz="2800" b="1" dirty="0" smtClean="0">
                <a:ln w="11430"/>
                <a:solidFill>
                  <a:srgbClr val="FF0000"/>
                </a:solidFill>
                <a:latin typeface="Arial" pitchFamily="34" charset="0"/>
                <a:cs typeface="Arial" pitchFamily="34" charset="0"/>
              </a:rPr>
              <a:t>DRRU</a:t>
            </a:r>
            <a:r>
              <a:rPr lang="en-US" sz="2800" b="1" dirty="0" smtClean="0">
                <a:ln w="11430"/>
                <a:solidFill>
                  <a:schemeClr val="tx1"/>
                </a:solidFill>
                <a:latin typeface="Arial" pitchFamily="34" charset="0"/>
                <a:cs typeface="Arial" pitchFamily="34" charset="0"/>
              </a:rPr>
              <a:t> </a:t>
            </a:r>
            <a:r>
              <a:rPr lang="en-US" sz="2800" b="1" dirty="0" smtClean="0">
                <a:ln w="11430"/>
                <a:solidFill>
                  <a:srgbClr val="FF0000"/>
                </a:solidFill>
                <a:latin typeface="Arial" pitchFamily="34" charset="0"/>
                <a:cs typeface="Arial" pitchFamily="34" charset="0"/>
              </a:rPr>
              <a:t>Establishment</a:t>
            </a:r>
            <a:endParaRPr lang="ar-JO" sz="2800" b="1" dirty="0" smtClean="0">
              <a:ln w="11430"/>
              <a:solidFill>
                <a:srgbClr val="FF0000"/>
              </a:solidFill>
              <a:latin typeface="Arial" pitchFamily="34" charset="0"/>
              <a:cs typeface="Arial" pitchFamily="34" charset="0"/>
            </a:endParaRPr>
          </a:p>
          <a:p>
            <a:pPr marL="457200" lvl="1" indent="0" algn="just" rtl="1">
              <a:buNone/>
            </a:pPr>
            <a:r>
              <a:rPr lang="ar-JO" sz="3600" b="1" dirty="0" smtClean="0">
                <a:ln w="11430"/>
                <a:solidFill>
                  <a:schemeClr val="tx1"/>
                </a:solidFill>
                <a:latin typeface="Arial" pitchFamily="34" charset="0"/>
                <a:cs typeface="Arial" pitchFamily="34" charset="0"/>
              </a:rPr>
              <a:t>تم انشاء الوحدة ودعمها بالكوادر اللازمة لتنسيق جهود الجهات الحكومية للتعامل مع الكوارث والاشراف على فعاليات مشروع تعزيز القدرات، وحملة «تمكين المدن من مجابهة الكوارث».</a:t>
            </a:r>
          </a:p>
          <a:p>
            <a:pPr lvl="1" algn="just" rtl="1">
              <a:buFont typeface="Courier New" pitchFamily="49" charset="0"/>
              <a:buChar char="o"/>
            </a:pPr>
            <a:endParaRPr lang="ar-JO" sz="3600" b="1" dirty="0" smtClean="0">
              <a:ln w="11430"/>
              <a:solidFill>
                <a:schemeClr val="tx1"/>
              </a:solidFill>
              <a:latin typeface="Arial" pitchFamily="34" charset="0"/>
              <a:cs typeface="Arial"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90" y="2286000"/>
            <a:ext cx="3771900" cy="2514600"/>
          </a:xfrm>
          <a:prstGeom prst="rect">
            <a:avLst/>
          </a:prstGeom>
        </p:spPr>
      </p:pic>
      <p:pic>
        <p:nvPicPr>
          <p:cNvPr id="3074" name="Picture 2" descr="IMG_04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098" y="0"/>
            <a:ext cx="3162302" cy="243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229100"/>
            <a:ext cx="3505200" cy="2628900"/>
          </a:xfrm>
          <a:prstGeom prst="rect">
            <a:avLst/>
          </a:prstGeom>
        </p:spPr>
      </p:pic>
    </p:spTree>
    <p:extLst>
      <p:ext uri="{BB962C8B-B14F-4D97-AF65-F5344CB8AC3E}">
        <p14:creationId xmlns:p14="http://schemas.microsoft.com/office/powerpoint/2010/main" val="57721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3019311" cy="4654771"/>
          </a:xfrm>
          <a:prstGeom prst="rect">
            <a:avLst/>
          </a:prstGeom>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038600"/>
            <a:ext cx="301931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19312" y="0"/>
            <a:ext cx="6124689" cy="6858000"/>
          </a:xfrm>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ctr" rtl="1">
              <a:spcAft>
                <a:spcPts val="300"/>
              </a:spcAft>
              <a:buNone/>
            </a:pPr>
            <a:r>
              <a:rPr lang="ar-JO"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Ravie" pitchFamily="82" charset="0"/>
              </a:rPr>
              <a:t>البترا</a:t>
            </a:r>
            <a:endParaRPr lang="ar-JO"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Ravie" pitchFamily="82" charset="0"/>
            </a:endParaRPr>
          </a:p>
          <a:p>
            <a:pPr algn="just" rtl="1"/>
            <a:r>
              <a:rPr lang="ar-JO" sz="2800" b="1" dirty="0" smtClean="0">
                <a:effectLst>
                  <a:outerShdw blurRad="38100" dist="38100" dir="2700000" algn="tl">
                    <a:srgbClr val="000000">
                      <a:alpha val="43137"/>
                    </a:srgbClr>
                  </a:outerShdw>
                </a:effectLst>
                <a:cs typeface="+mj-cs"/>
              </a:rPr>
              <a:t>مدينة </a:t>
            </a:r>
            <a:r>
              <a:rPr lang="ar-JO" sz="2800" b="1" dirty="0">
                <a:effectLst>
                  <a:outerShdw blurRad="38100" dist="38100" dir="2700000" algn="tl">
                    <a:srgbClr val="000000">
                      <a:alpha val="43137"/>
                    </a:srgbClr>
                  </a:outerShdw>
                </a:effectLst>
                <a:cs typeface="+mj-cs"/>
              </a:rPr>
              <a:t>تاريخية تقع في </a:t>
            </a:r>
            <a:r>
              <a:rPr lang="ar-JO" sz="2800" b="1" dirty="0" smtClean="0">
                <a:effectLst>
                  <a:outerShdw blurRad="38100" dist="38100" dir="2700000" algn="tl">
                    <a:srgbClr val="000000">
                      <a:alpha val="43137"/>
                    </a:srgbClr>
                  </a:outerShdw>
                </a:effectLst>
                <a:cs typeface="+mj-cs"/>
              </a:rPr>
              <a:t>جنوب الأردن وتبعد 245 </a:t>
            </a:r>
            <a:r>
              <a:rPr lang="ar-JO" sz="2800" b="1" dirty="0">
                <a:effectLst>
                  <a:outerShdw blurRad="38100" dist="38100" dir="2700000" algn="tl">
                    <a:srgbClr val="000000">
                      <a:alpha val="43137"/>
                    </a:srgbClr>
                  </a:outerShdw>
                </a:effectLst>
                <a:cs typeface="+mj-cs"/>
              </a:rPr>
              <a:t>كم </a:t>
            </a:r>
            <a:r>
              <a:rPr lang="ar-JO" sz="2800" b="1" dirty="0" smtClean="0">
                <a:effectLst>
                  <a:outerShdw blurRad="38100" dist="38100" dir="2700000" algn="tl">
                    <a:srgbClr val="000000">
                      <a:alpha val="43137"/>
                    </a:srgbClr>
                  </a:outerShdw>
                </a:effectLst>
                <a:cs typeface="+mj-cs"/>
              </a:rPr>
              <a:t>عن العاصمة</a:t>
            </a:r>
            <a:r>
              <a:rPr lang="ar-JO" sz="2800" b="1" dirty="0">
                <a:effectLst>
                  <a:outerShdw blurRad="38100" dist="38100" dir="2700000" algn="tl">
                    <a:srgbClr val="000000">
                      <a:alpha val="43137"/>
                    </a:srgbClr>
                  </a:outerShdw>
                </a:effectLst>
                <a:cs typeface="+mj-cs"/>
              </a:rPr>
              <a:t> </a:t>
            </a:r>
            <a:r>
              <a:rPr lang="ar-JO" sz="2800" b="1" dirty="0" smtClean="0">
                <a:effectLst>
                  <a:outerShdw blurRad="38100" dist="38100" dir="2700000" algn="tl">
                    <a:srgbClr val="000000">
                      <a:alpha val="43137"/>
                    </a:srgbClr>
                  </a:outerShdw>
                </a:effectLst>
                <a:cs typeface="+mj-cs"/>
              </a:rPr>
              <a:t>عمان.</a:t>
            </a:r>
            <a:endParaRPr lang="ar-JO" sz="2800" b="1" dirty="0">
              <a:effectLst>
                <a:outerShdw blurRad="38100" dist="38100" dir="2700000" algn="tl">
                  <a:srgbClr val="000000">
                    <a:alpha val="43137"/>
                  </a:srgbClr>
                </a:outerShdw>
              </a:effectLst>
              <a:cs typeface="+mj-cs"/>
            </a:endParaRPr>
          </a:p>
          <a:p>
            <a:pPr algn="just" rtl="1"/>
            <a:r>
              <a:rPr lang="ar-JO" sz="2800" b="1" dirty="0">
                <a:effectLst>
                  <a:outerShdw blurRad="38100" dist="38100" dir="2700000" algn="tl">
                    <a:srgbClr val="000000">
                      <a:alpha val="43137"/>
                    </a:srgbClr>
                  </a:outerShdw>
                </a:effectLst>
                <a:cs typeface="+mj-cs"/>
              </a:rPr>
              <a:t>تعتبر </a:t>
            </a:r>
            <a:r>
              <a:rPr lang="ar-JO" sz="2800" b="1" dirty="0" smtClean="0">
                <a:effectLst>
                  <a:outerShdw blurRad="38100" dist="38100" dir="2700000" algn="tl">
                    <a:srgbClr val="000000">
                      <a:alpha val="43137"/>
                    </a:srgbClr>
                  </a:outerShdw>
                </a:effectLst>
                <a:cs typeface="+mj-cs"/>
              </a:rPr>
              <a:t>البترا </a:t>
            </a:r>
            <a:r>
              <a:rPr lang="ar-JO" sz="2800" b="1" dirty="0">
                <a:effectLst>
                  <a:outerShdw blurRad="38100" dist="38100" dir="2700000" algn="tl">
                    <a:srgbClr val="000000">
                      <a:alpha val="43137"/>
                    </a:srgbClr>
                  </a:outerShdw>
                </a:effectLst>
                <a:cs typeface="+mj-cs"/>
              </a:rPr>
              <a:t>من أهم المواقع الأثرية </a:t>
            </a:r>
            <a:r>
              <a:rPr lang="ar-JO" sz="2800" b="1" dirty="0" smtClean="0">
                <a:effectLst>
                  <a:outerShdw blurRad="38100" dist="38100" dir="2700000" algn="tl">
                    <a:srgbClr val="000000">
                      <a:alpha val="43137"/>
                    </a:srgbClr>
                  </a:outerShdw>
                </a:effectLst>
                <a:cs typeface="+mj-cs"/>
              </a:rPr>
              <a:t>في الاردن، بناها</a:t>
            </a:r>
            <a:r>
              <a:rPr lang="ar-JO" sz="2800" b="1" dirty="0">
                <a:effectLst>
                  <a:outerShdw blurRad="38100" dist="38100" dir="2700000" algn="tl">
                    <a:srgbClr val="000000">
                      <a:alpha val="43137"/>
                    </a:srgbClr>
                  </a:outerShdw>
                </a:effectLst>
                <a:cs typeface="+mj-cs"/>
              </a:rPr>
              <a:t> </a:t>
            </a:r>
            <a:r>
              <a:rPr lang="ar-JO" sz="2800" b="1" dirty="0" smtClean="0">
                <a:effectLst>
                  <a:outerShdw blurRad="38100" dist="38100" dir="2700000" algn="tl">
                    <a:srgbClr val="000000">
                      <a:alpha val="43137"/>
                    </a:srgbClr>
                  </a:outerShdw>
                </a:effectLst>
                <a:cs typeface="+mj-cs"/>
              </a:rPr>
              <a:t>الانباط في </a:t>
            </a:r>
            <a:r>
              <a:rPr lang="ar-JO" sz="2800" b="1" dirty="0">
                <a:effectLst>
                  <a:outerShdw blurRad="38100" dist="38100" dir="2700000" algn="tl">
                    <a:srgbClr val="000000">
                      <a:alpha val="43137"/>
                    </a:srgbClr>
                  </a:outerShdw>
                </a:effectLst>
                <a:cs typeface="+mj-cs"/>
              </a:rPr>
              <a:t>العام 400 قبل </a:t>
            </a:r>
            <a:r>
              <a:rPr lang="ar-JO" sz="2800" b="1" dirty="0" smtClean="0">
                <a:effectLst>
                  <a:outerShdw blurRad="38100" dist="38100" dir="2700000" algn="tl">
                    <a:srgbClr val="000000">
                      <a:alpha val="43137"/>
                    </a:srgbClr>
                  </a:outerShdw>
                </a:effectLst>
                <a:cs typeface="+mj-cs"/>
              </a:rPr>
              <a:t>الميلاد.</a:t>
            </a:r>
          </a:p>
          <a:p>
            <a:pPr algn="just" rtl="1"/>
            <a:r>
              <a:rPr lang="ar-JO" sz="2800" b="1" dirty="0">
                <a:effectLst>
                  <a:outerShdw blurRad="38100" dist="38100" dir="2700000" algn="tl">
                    <a:srgbClr val="000000">
                      <a:alpha val="43137"/>
                    </a:srgbClr>
                  </a:outerShdw>
                </a:effectLst>
                <a:cs typeface="+mj-cs"/>
              </a:rPr>
              <a:t>أدرجت </a:t>
            </a:r>
            <a:r>
              <a:rPr lang="ar-JO" sz="2800" b="1" dirty="0" smtClean="0">
                <a:effectLst>
                  <a:outerShdw blurRad="38100" dist="38100" dir="2700000" algn="tl">
                    <a:srgbClr val="000000">
                      <a:alpha val="43137"/>
                    </a:srgbClr>
                  </a:outerShdw>
                </a:effectLst>
                <a:cs typeface="+mj-cs"/>
              </a:rPr>
              <a:t>على </a:t>
            </a:r>
            <a:r>
              <a:rPr lang="ar-JO" sz="2800" b="1" dirty="0">
                <a:effectLst>
                  <a:outerShdw blurRad="38100" dist="38100" dir="2700000" algn="tl">
                    <a:srgbClr val="000000">
                      <a:alpha val="43137"/>
                    </a:srgbClr>
                  </a:outerShdw>
                </a:effectLst>
                <a:cs typeface="+mj-cs"/>
              </a:rPr>
              <a:t>قائمة التراث العالمي في العام 1985 بموجب المعايير </a:t>
            </a:r>
            <a:r>
              <a:rPr lang="ar-JO" sz="2800" b="1" dirty="0" smtClean="0">
                <a:solidFill>
                  <a:schemeClr val="tx1"/>
                </a:solidFill>
                <a:effectLst>
                  <a:outerShdw blurRad="38100" dist="38100" dir="2700000" algn="tl">
                    <a:srgbClr val="000000">
                      <a:alpha val="43137"/>
                    </a:srgbClr>
                  </a:outerShdw>
                </a:effectLst>
              </a:rPr>
              <a:t>المطلوبة.</a:t>
            </a:r>
          </a:p>
          <a:p>
            <a:pPr algn="just" rtl="1"/>
            <a:r>
              <a:rPr lang="ar-JO" sz="2800" b="1" dirty="0" smtClean="0">
                <a:solidFill>
                  <a:schemeClr val="tx1"/>
                </a:solidFill>
                <a:effectLst>
                  <a:outerShdw blurRad="38100" dist="38100" dir="2700000" algn="tl">
                    <a:srgbClr val="000000">
                      <a:alpha val="43137"/>
                    </a:srgbClr>
                  </a:outerShdw>
                </a:effectLst>
              </a:rPr>
              <a:t>فازت البترا بالمركز الثاني من عجائب الدنيا السبع الجديدة عام 2007</a:t>
            </a:r>
            <a:endParaRPr lang="ar-JO" sz="28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948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9050" y="-1"/>
            <a:ext cx="5314950" cy="6844146"/>
          </a:xfrm>
          <a:ln>
            <a:noFill/>
          </a:ln>
        </p:spPr>
        <p:style>
          <a:lnRef idx="1">
            <a:schemeClr val="accent2"/>
          </a:lnRef>
          <a:fillRef idx="2">
            <a:schemeClr val="accent2"/>
          </a:fillRef>
          <a:effectRef idx="1">
            <a:schemeClr val="accent2"/>
          </a:effectRef>
          <a:fontRef idx="minor">
            <a:schemeClr val="dk1"/>
          </a:fontRef>
        </p:style>
        <p:txBody>
          <a:bodyPr>
            <a:normAutofit/>
          </a:bodyPr>
          <a:lstStyle/>
          <a:p>
            <a:pPr algn="just" rtl="1"/>
            <a:r>
              <a:rPr lang="ar-JO" sz="3100" b="1" dirty="0" smtClean="0">
                <a:ln w="11430"/>
                <a:solidFill>
                  <a:srgbClr val="FF0000"/>
                </a:solidFill>
                <a:latin typeface="Ravie" pitchFamily="82" charset="0"/>
              </a:rPr>
              <a:t>تحديث </a:t>
            </a:r>
            <a:r>
              <a:rPr lang="ar-JO" sz="3100" b="1" dirty="0" err="1" smtClean="0">
                <a:ln w="11430"/>
                <a:solidFill>
                  <a:srgbClr val="FF0000"/>
                </a:solidFill>
                <a:latin typeface="Ravie" pitchFamily="82" charset="0"/>
              </a:rPr>
              <a:t>كودات</a:t>
            </a:r>
            <a:r>
              <a:rPr lang="ar-JO" sz="3100" b="1" dirty="0" smtClean="0">
                <a:ln w="11430"/>
                <a:solidFill>
                  <a:srgbClr val="FF0000"/>
                </a:solidFill>
                <a:latin typeface="Ravie" pitchFamily="82" charset="0"/>
              </a:rPr>
              <a:t> البناء الاردنية وعمل تقييم للأبنية وعملية اعادة التأهيل لبعض المباني</a:t>
            </a:r>
          </a:p>
          <a:p>
            <a:pPr lvl="1" algn="just" rtl="1">
              <a:buFont typeface="Courier New" pitchFamily="49" charset="0"/>
              <a:buChar char="o"/>
            </a:pPr>
            <a:r>
              <a:rPr lang="ar-JO" b="1" dirty="0" smtClean="0">
                <a:ln w="11430"/>
                <a:solidFill>
                  <a:schemeClr val="tx1"/>
                </a:solidFill>
                <a:latin typeface="Arial" pitchFamily="34" charset="0"/>
                <a:cs typeface="Arial" pitchFamily="34" charset="0"/>
              </a:rPr>
              <a:t>تحديث </a:t>
            </a:r>
            <a:r>
              <a:rPr lang="ar-JO" b="1" dirty="0" err="1" smtClean="0">
                <a:ln w="11430"/>
                <a:solidFill>
                  <a:schemeClr val="tx1"/>
                </a:solidFill>
                <a:latin typeface="Arial" pitchFamily="34" charset="0"/>
                <a:cs typeface="Arial" pitchFamily="34" charset="0"/>
              </a:rPr>
              <a:t>كودات</a:t>
            </a:r>
            <a:r>
              <a:rPr lang="ar-JO" b="1" dirty="0" smtClean="0">
                <a:ln w="11430"/>
                <a:solidFill>
                  <a:schemeClr val="tx1"/>
                </a:solidFill>
                <a:latin typeface="Arial" pitchFamily="34" charset="0"/>
                <a:cs typeface="Arial" pitchFamily="34" charset="0"/>
              </a:rPr>
              <a:t> البناء المقاوم للزلازل وكودة الخرسانة.</a:t>
            </a:r>
          </a:p>
          <a:p>
            <a:pPr lvl="1" algn="just" rtl="1">
              <a:buFont typeface="Courier New" pitchFamily="49" charset="0"/>
              <a:buChar char="o"/>
            </a:pPr>
            <a:r>
              <a:rPr lang="ar-JO" b="1" dirty="0" smtClean="0">
                <a:ln w="11430"/>
                <a:solidFill>
                  <a:schemeClr val="tx1"/>
                </a:solidFill>
                <a:latin typeface="Arial" pitchFamily="34" charset="0"/>
                <a:cs typeface="Arial" pitchFamily="34" charset="0"/>
              </a:rPr>
              <a:t>تدريب 25 مهندس على تقييم المباني </a:t>
            </a:r>
          </a:p>
          <a:p>
            <a:pPr lvl="1" algn="just" rtl="1">
              <a:buFont typeface="Courier New" pitchFamily="49" charset="0"/>
              <a:buChar char="o"/>
            </a:pPr>
            <a:r>
              <a:rPr lang="ar-JO" b="1" dirty="0" smtClean="0">
                <a:ln w="11430"/>
                <a:solidFill>
                  <a:schemeClr val="tx1"/>
                </a:solidFill>
                <a:latin typeface="Arial" pitchFamily="34" charset="0"/>
                <a:cs typeface="Arial" pitchFamily="34" charset="0"/>
              </a:rPr>
              <a:t>تقييم 25 مبنى</a:t>
            </a:r>
          </a:p>
          <a:p>
            <a:pPr lvl="1" algn="just" rtl="1">
              <a:buFont typeface="Courier New" pitchFamily="49" charset="0"/>
              <a:buChar char="o"/>
            </a:pPr>
            <a:r>
              <a:rPr lang="ar-JO" b="1" dirty="0" smtClean="0">
                <a:ln w="11430"/>
                <a:solidFill>
                  <a:schemeClr val="tx1"/>
                </a:solidFill>
                <a:latin typeface="Arial" pitchFamily="34" charset="0"/>
                <a:cs typeface="Arial" pitchFamily="34" charset="0"/>
              </a:rPr>
              <a:t>عمل منهاج دراسي لطلبة الهندسة المدنية في الجامعات.</a:t>
            </a:r>
          </a:p>
          <a:p>
            <a:pPr lvl="1" algn="just" rtl="1">
              <a:buFont typeface="Courier New" pitchFamily="49" charset="0"/>
              <a:buChar char="o"/>
            </a:pPr>
            <a:endParaRPr lang="ar-JO" sz="3600" b="1" dirty="0" smtClean="0">
              <a:ln w="11430"/>
              <a:solidFill>
                <a:schemeClr val="tx1"/>
              </a:solidFill>
              <a:latin typeface="Arial" pitchFamily="34" charset="0"/>
              <a:cs typeface="Arial"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19100"/>
            <a:ext cx="3810000" cy="28575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862387"/>
            <a:ext cx="3810000" cy="2538413"/>
          </a:xfrm>
          <a:prstGeom prst="rect">
            <a:avLst/>
          </a:prstGeom>
        </p:spPr>
      </p:pic>
    </p:spTree>
    <p:extLst>
      <p:ext uri="{BB962C8B-B14F-4D97-AF65-F5344CB8AC3E}">
        <p14:creationId xmlns:p14="http://schemas.microsoft.com/office/powerpoint/2010/main" val="563774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1" cy="6858000"/>
          </a:xfrm>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ctr" rtl="1">
              <a:spcAft>
                <a:spcPts val="300"/>
              </a:spcAft>
              <a:buNone/>
            </a:pPr>
            <a:r>
              <a:rPr lang="ar-JO"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التوعية</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a:p>
            <a:pPr marL="0" indent="0" algn="just" rtl="1">
              <a:buNone/>
            </a:pPr>
            <a:r>
              <a:rPr lang="ar-JO" b="1" dirty="0" smtClean="0"/>
              <a:t>تم عقد العديد من ورش العمل للجهات الحكومية ذات العلاقة والمجتمع المحلي بهدف التعريف بالكوارث التي تواجه المنطقة ورفع مستوى الوعي لديهم، بالإضافة الى عمل العديد من </a:t>
            </a:r>
            <a:r>
              <a:rPr lang="ar-JO" b="1" dirty="0" err="1" smtClean="0"/>
              <a:t>البروشورات</a:t>
            </a:r>
            <a:r>
              <a:rPr lang="ar-JO" b="1" dirty="0" smtClean="0"/>
              <a:t> في هذا المجال</a:t>
            </a:r>
            <a:endParaRPr lang="en-IE" b="1" dirty="0" smtClean="0"/>
          </a:p>
          <a:p>
            <a:pPr marL="0" indent="0">
              <a:buNone/>
            </a:pPr>
            <a:endParaRPr lang="en-IE" sz="2800" b="1"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000500"/>
            <a:ext cx="3810000" cy="28575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29400" y="2667001"/>
            <a:ext cx="2400261" cy="3429001"/>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72200" y="3200401"/>
            <a:ext cx="2362200" cy="337426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70931" y="3733801"/>
            <a:ext cx="2430069" cy="3124199"/>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3361203" y="4219869"/>
            <a:ext cx="3062995" cy="2165401"/>
          </a:xfrm>
          <a:prstGeom prst="rect">
            <a:avLst/>
          </a:prstGeom>
        </p:spPr>
      </p:pic>
    </p:spTree>
    <p:extLst>
      <p:ext uri="{BB962C8B-B14F-4D97-AF65-F5344CB8AC3E}">
        <p14:creationId xmlns:p14="http://schemas.microsoft.com/office/powerpoint/2010/main" val="3458184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1" cy="6858000"/>
          </a:xfrm>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r" rtl="1">
              <a:spcAft>
                <a:spcPts val="300"/>
              </a:spcAft>
              <a:buNone/>
            </a:pPr>
            <a:r>
              <a:rPr lang="ar-JO"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اعادة </a:t>
            </a:r>
            <a:r>
              <a:rPr lang="ar-JO"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بناء وتأهيل المناطق المتضررة من جراء الكوارث</a:t>
            </a:r>
            <a:endParaRPr lang="en-IE"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a:p>
            <a:pPr marL="0" indent="0" algn="r" rtl="1">
              <a:buNone/>
            </a:pPr>
            <a:r>
              <a:rPr lang="ar-JO" b="1" dirty="0" smtClean="0"/>
              <a:t>مثال: انهيار فندق جلال فترة الانشاء مما ادي الى انهيار الشارع المحاذي للفندق (انزلاقات ارضية)</a:t>
            </a:r>
            <a:endParaRPr lang="en-IE" b="1" dirty="0" smtClean="0"/>
          </a:p>
          <a:p>
            <a:pPr marL="0" indent="0">
              <a:buNone/>
            </a:pPr>
            <a:endParaRPr lang="en-IE" b="1" dirty="0" smtClean="0"/>
          </a:p>
          <a:p>
            <a:pPr marL="0" indent="0">
              <a:buNone/>
            </a:pPr>
            <a:endParaRPr lang="en-IE" sz="2800" b="1" dirty="0" smtClean="0"/>
          </a:p>
        </p:txBody>
      </p:sp>
      <p:pic>
        <p:nvPicPr>
          <p:cNvPr id="2050" name="Picture 2" descr="D:\DRR Project\DRR_Unit\Images\Collapsed Hotel\old images\DSC0559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03664" y="4424802"/>
            <a:ext cx="3240336" cy="24331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RR Project\DRR_Unit\Images\Collapsed Hotel\old images\DSC0559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96737" y="1981200"/>
            <a:ext cx="324726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DCIM\112___03\IMG_12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400550"/>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DCIM\112___03\IMG_12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84" y="1978246"/>
            <a:ext cx="3229737" cy="242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23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rtl="1">
              <a:spcAft>
                <a:spcPts val="300"/>
              </a:spcAft>
              <a:buNone/>
            </a:pPr>
            <a:endParaRPr lang="ar-JO" sz="6000" b="1" dirty="0" smtClean="0">
              <a:ln w="11430"/>
              <a:solidFill>
                <a:schemeClr val="tx1"/>
              </a:solidFill>
              <a:effectLst>
                <a:outerShdw blurRad="50800" dist="39000" dir="5460000" algn="tl">
                  <a:srgbClr val="000000">
                    <a:alpha val="38000"/>
                  </a:srgbClr>
                </a:outerShdw>
              </a:effectLst>
              <a:latin typeface="Ravie" pitchFamily="82" charset="0"/>
            </a:endParaRPr>
          </a:p>
          <a:p>
            <a:pPr marL="0" indent="0" algn="ctr" rtl="1">
              <a:spcAft>
                <a:spcPts val="300"/>
              </a:spcAft>
              <a:buNone/>
            </a:pPr>
            <a:r>
              <a:rPr lang="ar-JO" sz="6000" b="1" dirty="0" smtClean="0">
                <a:ln w="11430"/>
                <a:solidFill>
                  <a:schemeClr val="tx1"/>
                </a:solidFill>
                <a:effectLst>
                  <a:outerShdw blurRad="50800" dist="39000" dir="5460000" algn="tl">
                    <a:srgbClr val="000000">
                      <a:alpha val="38000"/>
                    </a:srgbClr>
                  </a:outerShdw>
                </a:effectLst>
                <a:latin typeface="Ravie" pitchFamily="82" charset="0"/>
              </a:rPr>
              <a:t>التراث </a:t>
            </a:r>
            <a:r>
              <a:rPr lang="ar-JO" sz="6000" b="1" dirty="0">
                <a:ln w="11430"/>
                <a:solidFill>
                  <a:schemeClr val="tx1"/>
                </a:solidFill>
                <a:effectLst>
                  <a:outerShdw blurRad="50800" dist="39000" dir="5460000" algn="tl">
                    <a:srgbClr val="000000">
                      <a:alpha val="38000"/>
                    </a:srgbClr>
                  </a:outerShdw>
                </a:effectLst>
                <a:latin typeface="Ravie" pitchFamily="82" charset="0"/>
              </a:rPr>
              <a:t>الأثري هو </a:t>
            </a:r>
            <a:r>
              <a:rPr lang="ar-JO" sz="6000" b="1" dirty="0" smtClean="0">
                <a:ln w="11430"/>
                <a:solidFill>
                  <a:schemeClr val="tx1"/>
                </a:solidFill>
                <a:effectLst>
                  <a:outerShdw blurRad="50800" dist="39000" dir="5460000" algn="tl">
                    <a:srgbClr val="000000">
                      <a:alpha val="38000"/>
                    </a:srgbClr>
                  </a:outerShdw>
                </a:effectLst>
                <a:latin typeface="Ravie" pitchFamily="82" charset="0"/>
              </a:rPr>
              <a:t>مورث </a:t>
            </a:r>
            <a:r>
              <a:rPr lang="ar-JO" sz="6000" b="1" dirty="0">
                <a:ln w="11430"/>
                <a:solidFill>
                  <a:schemeClr val="tx1"/>
                </a:solidFill>
                <a:effectLst>
                  <a:outerShdw blurRad="50800" dist="39000" dir="5460000" algn="tl">
                    <a:srgbClr val="000000">
                      <a:alpha val="38000"/>
                    </a:srgbClr>
                  </a:outerShdw>
                </a:effectLst>
                <a:latin typeface="Ravie" pitchFamily="82" charset="0"/>
              </a:rPr>
              <a:t>غير متجدد، وبمجرد ذهابه، </a:t>
            </a:r>
            <a:r>
              <a:rPr lang="ar-JO" sz="6000" b="1" dirty="0" smtClean="0">
                <a:ln w="11430"/>
                <a:solidFill>
                  <a:schemeClr val="tx1"/>
                </a:solidFill>
                <a:effectLst>
                  <a:outerShdw blurRad="50800" dist="39000" dir="5460000" algn="tl">
                    <a:srgbClr val="000000">
                      <a:alpha val="38000"/>
                    </a:srgbClr>
                  </a:outerShdw>
                </a:effectLst>
                <a:latin typeface="Ravie" pitchFamily="82" charset="0"/>
              </a:rPr>
              <a:t>يذهب للأبد</a:t>
            </a:r>
            <a:endParaRPr lang="ar-JO" sz="6000" b="1" dirty="0">
              <a:ln w="11430"/>
              <a:solidFill>
                <a:schemeClr val="tx1"/>
              </a:solidFill>
              <a:effectLst>
                <a:outerShdw blurRad="50800" dist="39000" dir="5460000" algn="tl">
                  <a:srgbClr val="000000">
                    <a:alpha val="38000"/>
                  </a:srgbClr>
                </a:outerShdw>
              </a:effectLst>
              <a:latin typeface="Ravie" pitchFamily="82" charset="0"/>
            </a:endParaRPr>
          </a:p>
          <a:p>
            <a:pPr marL="0" indent="0" algn="ctr" rtl="1">
              <a:spcAft>
                <a:spcPts val="300"/>
              </a:spcAft>
              <a:buNone/>
            </a:pPr>
            <a:r>
              <a:rPr lang="en-US" sz="5600" b="1" dirty="0" smtClean="0"/>
              <a:t>Archaeological Heritage Is A Non-renewable Resource; Once It Is Gone, It Is Gone Forever</a:t>
            </a:r>
            <a:endParaRPr lang="en-US" sz="5600" b="1" dirty="0">
              <a:ln w="11430"/>
              <a:solidFill>
                <a:schemeClr val="tx1"/>
              </a:solidFill>
              <a:effectLst>
                <a:outerShdw blurRad="50800" dist="39000" dir="5460000" algn="tl">
                  <a:srgbClr val="000000">
                    <a:alpha val="38000"/>
                  </a:srgbClr>
                </a:outerShdw>
              </a:effectLst>
              <a:latin typeface="Ravie" pitchFamily="82" charset="0"/>
            </a:endParaRPr>
          </a:p>
        </p:txBody>
      </p:sp>
    </p:spTree>
    <p:extLst>
      <p:ext uri="{BB962C8B-B14F-4D97-AF65-F5344CB8AC3E}">
        <p14:creationId xmlns:p14="http://schemas.microsoft.com/office/powerpoint/2010/main" val="574470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237362"/>
          </a:xfrm>
          <a:prstGeom prst="rect">
            <a:avLst/>
          </a:prstGeom>
        </p:spPr>
      </p:pic>
      <p:sp>
        <p:nvSpPr>
          <p:cNvPr id="9" name="TextBox 8"/>
          <p:cNvSpPr txBox="1"/>
          <p:nvPr/>
        </p:nvSpPr>
        <p:spPr>
          <a:xfrm>
            <a:off x="0" y="3124200"/>
            <a:ext cx="9144000" cy="2862322"/>
          </a:xfrm>
          <a:prstGeom prst="rect">
            <a:avLst/>
          </a:prstGeom>
          <a:noFill/>
        </p:spPr>
        <p:txBody>
          <a:bodyPr wrap="square" rtlCol="0">
            <a:spAutoFit/>
          </a:bodyPr>
          <a:lstStyle/>
          <a:p>
            <a:pPr algn="ctr" rtl="1"/>
            <a:r>
              <a:rPr lang="ar-JO" sz="6000" b="1" dirty="0" smtClean="0">
                <a:solidFill>
                  <a:srgbClr val="C00000"/>
                </a:solidFill>
                <a:effectLst>
                  <a:outerShdw blurRad="38100" dist="38100" dir="2700000" algn="tl">
                    <a:srgbClr val="000000">
                      <a:alpha val="43137"/>
                    </a:srgbClr>
                  </a:outerShdw>
                </a:effectLst>
              </a:rPr>
              <a:t>شكراً لحسن الاستماع</a:t>
            </a:r>
          </a:p>
          <a:p>
            <a:pPr algn="ctr" rtl="1"/>
            <a:r>
              <a:rPr lang="en-US" sz="6000" b="1" cap="small" dirty="0">
                <a:solidFill>
                  <a:srgbClr val="C00000"/>
                </a:solidFill>
                <a:effectLst>
                  <a:outerShdw blurRad="38100" dist="38100" dir="2700000" algn="tl">
                    <a:srgbClr val="000000">
                      <a:alpha val="43137"/>
                    </a:srgbClr>
                  </a:outerShdw>
                </a:effectLst>
              </a:rPr>
              <a:t>Thanks for </a:t>
            </a:r>
            <a:r>
              <a:rPr lang="en-US" sz="6000" b="1" cap="small" dirty="0" smtClean="0">
                <a:solidFill>
                  <a:srgbClr val="C00000"/>
                </a:solidFill>
                <a:effectLst>
                  <a:outerShdw blurRad="38100" dist="38100" dir="2700000" algn="tl">
                    <a:srgbClr val="000000">
                      <a:alpha val="43137"/>
                    </a:srgbClr>
                  </a:outerShdw>
                </a:effectLst>
              </a:rPr>
              <a:t>Listening</a:t>
            </a:r>
          </a:p>
          <a:p>
            <a:pPr algn="ctr" rtl="1"/>
            <a:r>
              <a:rPr lang="en-US" sz="6000" b="1" cap="small" dirty="0">
                <a:solidFill>
                  <a:srgbClr val="C00000"/>
                </a:solidFill>
                <a:effectLst>
                  <a:outerShdw blurRad="38100" dist="38100" dir="2700000" algn="tl">
                    <a:srgbClr val="000000">
                      <a:alpha val="43137"/>
                    </a:srgbClr>
                  </a:outerShdw>
                </a:effectLst>
              </a:rPr>
              <a:t>Merci pour votre écoute</a:t>
            </a:r>
          </a:p>
        </p:txBody>
      </p:sp>
    </p:spTree>
    <p:extLst>
      <p:ext uri="{BB962C8B-B14F-4D97-AF65-F5344CB8AC3E}">
        <p14:creationId xmlns:p14="http://schemas.microsoft.com/office/powerpoint/2010/main" val="236507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1981200"/>
          </a:xfrm>
          <a:ln>
            <a:noFill/>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ctr" rtl="1">
              <a:spcAft>
                <a:spcPts val="300"/>
              </a:spcAft>
              <a:buNone/>
            </a:pPr>
            <a:r>
              <a:rPr lang="ar-JO" sz="6600" b="1" dirty="0" smtClean="0">
                <a:effectLst>
                  <a:outerShdw blurRad="38100" dist="38100" dir="2700000" algn="tl">
                    <a:srgbClr val="000000">
                      <a:alpha val="43137"/>
                    </a:srgbClr>
                  </a:outerShdw>
                </a:effectLst>
              </a:rPr>
              <a:t>تتعرض المنطقة للعديد </a:t>
            </a:r>
            <a:r>
              <a:rPr lang="ar-JO" sz="6600" b="1" dirty="0">
                <a:effectLst>
                  <a:outerShdw blurRad="38100" dist="38100" dir="2700000" algn="tl">
                    <a:srgbClr val="000000">
                      <a:alpha val="43137"/>
                    </a:srgbClr>
                  </a:outerShdw>
                </a:effectLst>
              </a:rPr>
              <a:t>من الكوارث </a:t>
            </a:r>
            <a:r>
              <a:rPr lang="ar-JO" sz="6600" b="1" dirty="0" smtClean="0">
                <a:effectLst>
                  <a:outerShdw blurRad="38100" dist="38100" dir="2700000" algn="tl">
                    <a:srgbClr val="000000">
                      <a:alpha val="43137"/>
                    </a:srgbClr>
                  </a:outerShdw>
                </a:effectLst>
              </a:rPr>
              <a:t>الطبيعية</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Ravie" pitchFamily="82" charset="0"/>
            </a:endParaRPr>
          </a:p>
        </p:txBody>
      </p:sp>
      <p:sp>
        <p:nvSpPr>
          <p:cNvPr id="4" name="Smiley Face 3"/>
          <p:cNvSpPr/>
          <p:nvPr/>
        </p:nvSpPr>
        <p:spPr>
          <a:xfrm>
            <a:off x="152400" y="4191000"/>
            <a:ext cx="2286000" cy="2438400"/>
          </a:xfrm>
          <a:prstGeom prst="smileyFace">
            <a:avLst>
              <a:gd name="adj" fmla="val -4653"/>
            </a:avLst>
          </a:prstGeom>
          <a:solidFill>
            <a:srgbClr val="FFC000"/>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522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DTRA_EWS1\Dropbox\Camera Uploads\2012-11-09 20.31.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229100"/>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petranationaltrust.org/ui/Gallery/Flash%20floods%20in%20Dangour%20al-Khazn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95599" y="4229100"/>
            <a:ext cx="3539459"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2456283"/>
            <a:ext cx="3125756" cy="2344317"/>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3149600" cy="2456283"/>
          </a:xfrm>
          <a:prstGeom prst="rect">
            <a:avLst/>
          </a:prstGeom>
        </p:spPr>
      </p:pic>
      <p:sp>
        <p:nvSpPr>
          <p:cNvPr id="3" name="Content Placeholder 2"/>
          <p:cNvSpPr>
            <a:spLocks noGrp="1"/>
          </p:cNvSpPr>
          <p:nvPr>
            <p:ph idx="1"/>
          </p:nvPr>
        </p:nvSpPr>
        <p:spPr>
          <a:xfrm>
            <a:off x="3125756" y="0"/>
            <a:ext cx="6018245" cy="4229100"/>
          </a:xfrm>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ctr" rtl="1">
              <a:spcAft>
                <a:spcPts val="300"/>
              </a:spcAft>
              <a:buNone/>
            </a:pPr>
            <a:r>
              <a:rPr lang="ar-JO" sz="2000" b="1" dirty="0" smtClean="0"/>
              <a:t>الفيضانات المفاجئة</a:t>
            </a:r>
            <a:endParaRPr lang="en-US" sz="2000" b="1" dirty="0" smtClean="0"/>
          </a:p>
          <a:p>
            <a:pPr algn="just" rtl="1">
              <a:spcAft>
                <a:spcPts val="300"/>
              </a:spcAft>
            </a:pPr>
            <a:r>
              <a:rPr lang="ar-JO" sz="2800" dirty="0" smtClean="0"/>
              <a:t>تعرضت المنطقة الى عدة فيضانات خلال 1963 الى 2013 ادت الى خسائر في الارواح والممتلكات والبنى التحتية والفوقية(وفاة اكثر من 30 شخص)</a:t>
            </a:r>
          </a:p>
          <a:p>
            <a:pPr algn="just" rtl="1">
              <a:spcAft>
                <a:spcPts val="300"/>
              </a:spcAft>
            </a:pPr>
            <a:r>
              <a:rPr lang="ar-JO" sz="2800" dirty="0" smtClean="0"/>
              <a:t>آخر </a:t>
            </a:r>
            <a:r>
              <a:rPr lang="ar-JO" sz="2800" dirty="0"/>
              <a:t>فيضان في 2013 أدى الى خسائر في البنية </a:t>
            </a:r>
            <a:r>
              <a:rPr lang="ar-JO" sz="2800" dirty="0" smtClean="0"/>
              <a:t>التح</a:t>
            </a:r>
            <a:r>
              <a:rPr lang="ar-JO" sz="2800" dirty="0"/>
              <a:t>ت</a:t>
            </a:r>
            <a:r>
              <a:rPr lang="ar-JO" sz="2800" dirty="0" smtClean="0"/>
              <a:t>ية تجاوزت </a:t>
            </a:r>
            <a:r>
              <a:rPr lang="ar-JO" sz="2800" dirty="0"/>
              <a:t>5 مليون </a:t>
            </a:r>
            <a:r>
              <a:rPr lang="ar-JO" sz="2800" dirty="0" smtClean="0"/>
              <a:t>دولار</a:t>
            </a:r>
            <a:endParaRPr lang="ar-JO" sz="2800" dirty="0"/>
          </a:p>
        </p:txBody>
      </p:sp>
      <p:pic>
        <p:nvPicPr>
          <p:cNvPr id="9" name="Picture 2" descr="IMG_072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4594108"/>
            <a:ext cx="3125756" cy="2263892"/>
          </a:xfrm>
          <a:prstGeom prst="rect">
            <a:avLst/>
          </a:prstGeom>
          <a:noFill/>
        </p:spPr>
      </p:pic>
    </p:spTree>
    <p:extLst>
      <p:ext uri="{BB962C8B-B14F-4D97-AF65-F5344CB8AC3E}">
        <p14:creationId xmlns:p14="http://schemas.microsoft.com/office/powerpoint/2010/main" val="4243240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5672594" cy="990600"/>
          </a:xfrm>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ctr" rtl="1">
              <a:spcAft>
                <a:spcPts val="300"/>
              </a:spcAft>
              <a:buNone/>
            </a:pPr>
            <a:r>
              <a:rPr lang="ar-JO" sz="2800" b="1" dirty="0" smtClean="0">
                <a:effectLst>
                  <a:outerShdw blurRad="38100" dist="38100" dir="2700000" algn="tl">
                    <a:srgbClr val="000000">
                      <a:alpha val="43137"/>
                    </a:srgbClr>
                  </a:outerShdw>
                </a:effectLst>
              </a:rPr>
              <a:t>يقع اقليم </a:t>
            </a:r>
            <a:r>
              <a:rPr lang="ar-JO" sz="2800" b="1" dirty="0" err="1" smtClean="0">
                <a:effectLst>
                  <a:outerShdw blurRad="38100" dist="38100" dir="2700000" algn="tl">
                    <a:srgbClr val="000000">
                      <a:alpha val="43137"/>
                    </a:srgbClr>
                  </a:outerShdw>
                </a:effectLst>
              </a:rPr>
              <a:t>البترا</a:t>
            </a:r>
            <a:r>
              <a:rPr lang="ar-JO" sz="2800" b="1" dirty="0" smtClean="0">
                <a:effectLst>
                  <a:outerShdw blurRad="38100" dist="38100" dir="2700000" algn="tl">
                    <a:srgbClr val="000000">
                      <a:alpha val="43137"/>
                    </a:srgbClr>
                  </a:outerShdw>
                </a:effectLst>
              </a:rPr>
              <a:t> على مجموعة كبيرة من الفوالق (</a:t>
            </a:r>
            <a:r>
              <a:rPr lang="en-US" sz="2800" b="1" dirty="0" smtClean="0">
                <a:effectLst>
                  <a:outerShdw blurRad="38100" dist="38100" dir="2700000" algn="tl">
                    <a:srgbClr val="000000">
                      <a:alpha val="43137"/>
                    </a:srgbClr>
                  </a:outerShdw>
                </a:effectLst>
              </a:rPr>
              <a:t>Fault Lines</a:t>
            </a:r>
            <a:r>
              <a:rPr lang="ar-JO" sz="2800" b="1" dirty="0" smtClean="0">
                <a:effectLst>
                  <a:outerShdw blurRad="38100" dist="38100" dir="2700000" algn="tl">
                    <a:srgbClr val="000000">
                      <a:alpha val="43137"/>
                    </a:srgbClr>
                  </a:outerShdw>
                </a:effectLst>
              </a:rPr>
              <a:t>)</a:t>
            </a:r>
            <a:endParaRPr lang="ar-JO" sz="2800" b="1" dirty="0">
              <a:effectLst>
                <a:outerShdw blurRad="38100" dist="38100" dir="2700000" algn="tl">
                  <a:srgbClr val="000000">
                    <a:alpha val="43137"/>
                  </a:srgbClr>
                </a:outerShdw>
              </a:effectLst>
            </a:endParaRPr>
          </a:p>
        </p:txBody>
      </p:sp>
      <p:sp>
        <p:nvSpPr>
          <p:cNvPr id="12" name="Content Placeholder 2"/>
          <p:cNvSpPr txBox="1">
            <a:spLocks/>
          </p:cNvSpPr>
          <p:nvPr/>
        </p:nvSpPr>
        <p:spPr>
          <a:xfrm>
            <a:off x="6172200" y="0"/>
            <a:ext cx="2895600" cy="990600"/>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rtl="1">
              <a:spcAft>
                <a:spcPts val="300"/>
              </a:spcAft>
              <a:buFont typeface="Arial" pitchFamily="34" charset="0"/>
              <a:buNone/>
            </a:pPr>
            <a:r>
              <a:rPr lang="ar-JO" sz="6000" b="1" dirty="0" smtClean="0">
                <a:effectLst>
                  <a:outerShdw blurRad="38100" dist="38100" dir="2700000" algn="tl">
                    <a:srgbClr val="000000">
                      <a:alpha val="43137"/>
                    </a:srgbClr>
                  </a:outerShdw>
                </a:effectLst>
              </a:rPr>
              <a:t>الزلازل</a:t>
            </a:r>
            <a:endParaRPr lang="ar-JO" sz="6000" b="1" dirty="0">
              <a:effectLst>
                <a:outerShdw blurRad="38100" dist="38100" dir="2700000" algn="tl">
                  <a:srgbClr val="000000">
                    <a:alpha val="43137"/>
                  </a:srgbClr>
                </a:outerShdw>
              </a:effectLst>
            </a:endParaRPr>
          </a:p>
        </p:txBody>
      </p:sp>
      <p:pic>
        <p:nvPicPr>
          <p:cNvPr id="1026" name="صورة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6" y="966096"/>
            <a:ext cx="7308274" cy="582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rtl="1">
              <a:spcAft>
                <a:spcPts val="300"/>
              </a:spcAft>
              <a:buNone/>
            </a:pPr>
            <a:r>
              <a:rPr lang="ar-JO" sz="6000" b="1" dirty="0">
                <a:ln w="11430"/>
                <a:effectLst>
                  <a:outerShdw blurRad="50800" dist="39000" dir="5460000" algn="tl">
                    <a:srgbClr val="000000">
                      <a:alpha val="38000"/>
                    </a:srgbClr>
                  </a:outerShdw>
                </a:effectLst>
                <a:latin typeface="Ravie" pitchFamily="82" charset="0"/>
              </a:rPr>
              <a:t>تساقط الصخور</a:t>
            </a:r>
            <a:endParaRPr lang="en-US" sz="6000" b="1" dirty="0">
              <a:ln w="11430"/>
              <a:effectLst>
                <a:outerShdw blurRad="50800" dist="39000" dir="5460000" algn="tl">
                  <a:srgbClr val="000000">
                    <a:alpha val="38000"/>
                  </a:srgbClr>
                </a:outerShdw>
              </a:effectLst>
              <a:latin typeface="Ravie" pitchFamily="82"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66096"/>
            <a:ext cx="2971800" cy="3758304"/>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81600" y="976745"/>
            <a:ext cx="3962400" cy="29718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7400" y="3571009"/>
            <a:ext cx="4419600" cy="3314700"/>
          </a:xfrm>
          <a:prstGeom prst="rect">
            <a:avLst/>
          </a:prstGeom>
        </p:spPr>
      </p:pic>
    </p:spTree>
    <p:extLst>
      <p:ext uri="{BB962C8B-B14F-4D97-AF65-F5344CB8AC3E}">
        <p14:creationId xmlns:p14="http://schemas.microsoft.com/office/powerpoint/2010/main" val="2162994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5672594" cy="990600"/>
          </a:xfrm>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ctr" rtl="1">
              <a:spcAft>
                <a:spcPts val="300"/>
              </a:spcAft>
              <a:buNone/>
            </a:pPr>
            <a:r>
              <a:rPr lang="ar-JO" sz="2800" b="1" dirty="0" smtClean="0">
                <a:effectLst>
                  <a:outerShdw blurRad="38100" dist="38100" dir="2700000" algn="tl">
                    <a:srgbClr val="000000">
                      <a:alpha val="43137"/>
                    </a:srgbClr>
                  </a:outerShdw>
                </a:effectLst>
              </a:rPr>
              <a:t>يقع اقليم </a:t>
            </a:r>
            <a:r>
              <a:rPr lang="ar-JO" sz="2800" b="1" dirty="0" err="1" smtClean="0">
                <a:effectLst>
                  <a:outerShdw blurRad="38100" dist="38100" dir="2700000" algn="tl">
                    <a:srgbClr val="000000">
                      <a:alpha val="43137"/>
                    </a:srgbClr>
                  </a:outerShdw>
                </a:effectLst>
              </a:rPr>
              <a:t>البترا</a:t>
            </a:r>
            <a:r>
              <a:rPr lang="ar-JO" sz="2800" b="1" dirty="0" smtClean="0">
                <a:effectLst>
                  <a:outerShdw blurRad="38100" dist="38100" dir="2700000" algn="tl">
                    <a:srgbClr val="000000">
                      <a:alpha val="43137"/>
                    </a:srgbClr>
                  </a:outerShdw>
                </a:effectLst>
              </a:rPr>
              <a:t> على مجموعة كبيرة من الفوالق (</a:t>
            </a:r>
            <a:r>
              <a:rPr lang="en-US" sz="2800" b="1" dirty="0" smtClean="0">
                <a:effectLst>
                  <a:outerShdw blurRad="38100" dist="38100" dir="2700000" algn="tl">
                    <a:srgbClr val="000000">
                      <a:alpha val="43137"/>
                    </a:srgbClr>
                  </a:outerShdw>
                </a:effectLst>
              </a:rPr>
              <a:t>Fault Lines</a:t>
            </a:r>
            <a:r>
              <a:rPr lang="ar-JO" sz="2800" b="1" dirty="0" smtClean="0">
                <a:effectLst>
                  <a:outerShdw blurRad="38100" dist="38100" dir="2700000" algn="tl">
                    <a:srgbClr val="000000">
                      <a:alpha val="43137"/>
                    </a:srgbClr>
                  </a:outerShdw>
                </a:effectLst>
              </a:rPr>
              <a:t>)</a:t>
            </a:r>
            <a:endParaRPr lang="ar-JO" sz="2800" b="1" dirty="0">
              <a:effectLst>
                <a:outerShdw blurRad="38100" dist="38100" dir="2700000" algn="tl">
                  <a:srgbClr val="000000">
                    <a:alpha val="43137"/>
                  </a:srgbClr>
                </a:outerShdw>
              </a:effectLst>
            </a:endParaRPr>
          </a:p>
        </p:txBody>
      </p:sp>
      <p:sp>
        <p:nvSpPr>
          <p:cNvPr id="12" name="Content Placeholder 2"/>
          <p:cNvSpPr txBox="1">
            <a:spLocks/>
          </p:cNvSpPr>
          <p:nvPr/>
        </p:nvSpPr>
        <p:spPr>
          <a:xfrm>
            <a:off x="6172200" y="0"/>
            <a:ext cx="2895600" cy="990600"/>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rtl="1">
              <a:spcAft>
                <a:spcPts val="300"/>
              </a:spcAft>
              <a:buFont typeface="Arial" pitchFamily="34" charset="0"/>
              <a:buNone/>
            </a:pPr>
            <a:r>
              <a:rPr lang="ar-JO" sz="6000" b="1" dirty="0" smtClean="0">
                <a:effectLst>
                  <a:outerShdw blurRad="38100" dist="38100" dir="2700000" algn="tl">
                    <a:srgbClr val="000000">
                      <a:alpha val="43137"/>
                    </a:srgbClr>
                  </a:outerShdw>
                </a:effectLst>
              </a:rPr>
              <a:t>الزلازل</a:t>
            </a:r>
            <a:endParaRPr lang="ar-JO" sz="6000" b="1" dirty="0">
              <a:effectLst>
                <a:outerShdw blurRad="38100" dist="38100" dir="2700000" algn="tl">
                  <a:srgbClr val="000000">
                    <a:alpha val="43137"/>
                  </a:srgbClr>
                </a:outerShdw>
              </a:effectLst>
            </a:endParaRPr>
          </a:p>
        </p:txBody>
      </p:sp>
      <p:pic>
        <p:nvPicPr>
          <p:cNvPr id="1026" name="صورة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6" y="966096"/>
            <a:ext cx="7308274" cy="582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rtl="1">
              <a:spcAft>
                <a:spcPts val="300"/>
              </a:spcAft>
              <a:buNone/>
            </a:pPr>
            <a:r>
              <a:rPr lang="ar-JO" sz="6000" b="1" dirty="0">
                <a:ln w="11430"/>
                <a:effectLst>
                  <a:outerShdw blurRad="50800" dist="39000" dir="5460000" algn="tl">
                    <a:srgbClr val="000000">
                      <a:alpha val="38000"/>
                    </a:srgbClr>
                  </a:outerShdw>
                </a:effectLst>
                <a:latin typeface="Ravie" pitchFamily="82" charset="0"/>
              </a:rPr>
              <a:t>الانزلاقات الارضية</a:t>
            </a:r>
            <a:endParaRPr lang="en-US" sz="6000" b="1" dirty="0">
              <a:ln w="11430"/>
              <a:effectLst>
                <a:outerShdw blurRad="50800" dist="39000" dir="5460000" algn="tl">
                  <a:srgbClr val="000000">
                    <a:alpha val="38000"/>
                  </a:srgbClr>
                </a:outerShdw>
              </a:effectLst>
              <a:latin typeface="Ravie" pitchFamily="82" charset="0"/>
            </a:endParaRPr>
          </a:p>
        </p:txBody>
      </p:sp>
      <p:pic>
        <p:nvPicPr>
          <p:cNvPr id="6" name="Picture 3" descr="D:\DRR Project\DRR_Unit\Images\Wadi Mousa 28Jan_2Feb_2013\IMG_11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509" y="1219200"/>
            <a:ext cx="57912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DRR Project\DRR_Unit\Images\Wadi Mousa 28Jan_2Feb_2013\IMG_11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9" y="1219200"/>
            <a:ext cx="4470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DRR Project\DRR_Unit\Images\Wadi Mousa 28Jan_2Feb_2013\IMG_11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199" y="3581400"/>
            <a:ext cx="4364181" cy="327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531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5672594" cy="990600"/>
          </a:xfrm>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ctr" rtl="1">
              <a:spcAft>
                <a:spcPts val="300"/>
              </a:spcAft>
              <a:buNone/>
            </a:pPr>
            <a:r>
              <a:rPr lang="ar-JO" sz="2800" b="1" dirty="0" smtClean="0">
                <a:effectLst>
                  <a:outerShdw blurRad="38100" dist="38100" dir="2700000" algn="tl">
                    <a:srgbClr val="000000">
                      <a:alpha val="43137"/>
                    </a:srgbClr>
                  </a:outerShdw>
                </a:effectLst>
              </a:rPr>
              <a:t>يقع اقليم </a:t>
            </a:r>
            <a:r>
              <a:rPr lang="ar-JO" sz="2800" b="1" dirty="0" err="1" smtClean="0">
                <a:effectLst>
                  <a:outerShdw blurRad="38100" dist="38100" dir="2700000" algn="tl">
                    <a:srgbClr val="000000">
                      <a:alpha val="43137"/>
                    </a:srgbClr>
                  </a:outerShdw>
                </a:effectLst>
              </a:rPr>
              <a:t>البترا</a:t>
            </a:r>
            <a:r>
              <a:rPr lang="ar-JO" sz="2800" b="1" dirty="0" smtClean="0">
                <a:effectLst>
                  <a:outerShdw blurRad="38100" dist="38100" dir="2700000" algn="tl">
                    <a:srgbClr val="000000">
                      <a:alpha val="43137"/>
                    </a:srgbClr>
                  </a:outerShdw>
                </a:effectLst>
              </a:rPr>
              <a:t> على مجموعة كبيرة من الفوالق (</a:t>
            </a:r>
            <a:r>
              <a:rPr lang="en-US" sz="2800" b="1" dirty="0" smtClean="0">
                <a:effectLst>
                  <a:outerShdw blurRad="38100" dist="38100" dir="2700000" algn="tl">
                    <a:srgbClr val="000000">
                      <a:alpha val="43137"/>
                    </a:srgbClr>
                  </a:outerShdw>
                </a:effectLst>
              </a:rPr>
              <a:t>Fault Lines</a:t>
            </a:r>
            <a:r>
              <a:rPr lang="ar-JO" sz="2800" b="1" dirty="0" smtClean="0">
                <a:effectLst>
                  <a:outerShdw blurRad="38100" dist="38100" dir="2700000" algn="tl">
                    <a:srgbClr val="000000">
                      <a:alpha val="43137"/>
                    </a:srgbClr>
                  </a:outerShdw>
                </a:effectLst>
              </a:rPr>
              <a:t>)</a:t>
            </a:r>
            <a:endParaRPr lang="ar-JO" sz="2800" b="1" dirty="0">
              <a:effectLst>
                <a:outerShdw blurRad="38100" dist="38100" dir="2700000" algn="tl">
                  <a:srgbClr val="000000">
                    <a:alpha val="43137"/>
                  </a:srgbClr>
                </a:outerShdw>
              </a:effectLst>
            </a:endParaRPr>
          </a:p>
        </p:txBody>
      </p:sp>
      <p:sp>
        <p:nvSpPr>
          <p:cNvPr id="12" name="Content Placeholder 2"/>
          <p:cNvSpPr txBox="1">
            <a:spLocks/>
          </p:cNvSpPr>
          <p:nvPr/>
        </p:nvSpPr>
        <p:spPr>
          <a:xfrm>
            <a:off x="6172200" y="0"/>
            <a:ext cx="2895600" cy="990600"/>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rtl="1">
              <a:spcAft>
                <a:spcPts val="300"/>
              </a:spcAft>
              <a:buFont typeface="Arial" pitchFamily="34" charset="0"/>
              <a:buNone/>
            </a:pPr>
            <a:r>
              <a:rPr lang="ar-JO" sz="6000" b="1" dirty="0" smtClean="0">
                <a:effectLst>
                  <a:outerShdw blurRad="38100" dist="38100" dir="2700000" algn="tl">
                    <a:srgbClr val="000000">
                      <a:alpha val="43137"/>
                    </a:srgbClr>
                  </a:outerShdw>
                </a:effectLst>
              </a:rPr>
              <a:t>الزلازل</a:t>
            </a:r>
            <a:endParaRPr lang="ar-JO" sz="6000" b="1" dirty="0">
              <a:effectLst>
                <a:outerShdw blurRad="38100" dist="38100" dir="2700000" algn="tl">
                  <a:srgbClr val="000000">
                    <a:alpha val="43137"/>
                  </a:srgbClr>
                </a:outerShdw>
              </a:effectLst>
            </a:endParaRPr>
          </a:p>
        </p:txBody>
      </p:sp>
      <p:pic>
        <p:nvPicPr>
          <p:cNvPr id="1026" name="صورة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6" y="966096"/>
            <a:ext cx="7308274" cy="582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rtl="1">
              <a:spcAft>
                <a:spcPts val="300"/>
              </a:spcAft>
              <a:buFont typeface="Arial" pitchFamily="34" charset="0"/>
              <a:buNone/>
            </a:pPr>
            <a:r>
              <a:rPr lang="ar-JO" sz="5400" b="1" dirty="0" smtClean="0">
                <a:ln w="11430"/>
                <a:solidFill>
                  <a:schemeClr val="tx1"/>
                </a:solidFill>
                <a:effectLst>
                  <a:outerShdw blurRad="50800" dist="39000" dir="5460000" algn="tl">
                    <a:srgbClr val="000000">
                      <a:alpha val="38000"/>
                    </a:srgbClr>
                  </a:outerShdw>
                </a:effectLst>
                <a:latin typeface="Ravie" pitchFamily="82" charset="0"/>
              </a:rPr>
              <a:t>الزلازل</a:t>
            </a:r>
          </a:p>
          <a:p>
            <a:pPr marL="0" indent="0" algn="ctr" rtl="1">
              <a:spcAft>
                <a:spcPts val="300"/>
              </a:spcAft>
              <a:buNone/>
            </a:pPr>
            <a:r>
              <a:rPr lang="ar-JO" sz="2800" b="1" dirty="0">
                <a:effectLst>
                  <a:outerShdw blurRad="38100" dist="38100" dir="2700000" algn="tl">
                    <a:srgbClr val="000000">
                      <a:alpha val="43137"/>
                    </a:srgbClr>
                  </a:outerShdw>
                </a:effectLst>
              </a:rPr>
              <a:t>يقع اقليم البترا على مجموعة كبيرة من الفوالق (</a:t>
            </a:r>
            <a:r>
              <a:rPr lang="en-US" sz="2800" b="1" dirty="0">
                <a:effectLst>
                  <a:outerShdw blurRad="38100" dist="38100" dir="2700000" algn="tl">
                    <a:srgbClr val="000000">
                      <a:alpha val="43137"/>
                    </a:srgbClr>
                  </a:outerShdw>
                </a:effectLst>
              </a:rPr>
              <a:t>Fault Lines</a:t>
            </a:r>
            <a:r>
              <a:rPr lang="ar-JO" sz="2800" b="1" dirty="0">
                <a:effectLst>
                  <a:outerShdw blurRad="38100" dist="38100" dir="2700000" algn="tl">
                    <a:srgbClr val="000000">
                      <a:alpha val="43137"/>
                    </a:srgbClr>
                  </a:outerShdw>
                </a:effectLst>
              </a:rPr>
              <a:t>)</a:t>
            </a:r>
          </a:p>
          <a:p>
            <a:pPr marL="0" indent="0" algn="ctr" rtl="1">
              <a:spcAft>
                <a:spcPts val="300"/>
              </a:spcAft>
              <a:buFont typeface="Arial" pitchFamily="34" charset="0"/>
              <a:buNone/>
            </a:pPr>
            <a:endParaRPr lang="ar-JO" sz="6000" b="1" dirty="0" smtClean="0">
              <a:ln w="11430"/>
              <a:solidFill>
                <a:schemeClr val="tx1"/>
              </a:solidFill>
              <a:effectLst>
                <a:outerShdw blurRad="50800" dist="39000" dir="5460000" algn="tl">
                  <a:srgbClr val="000000">
                    <a:alpha val="38000"/>
                  </a:srgbClr>
                </a:outerShdw>
              </a:effectLst>
              <a:latin typeface="Ravie" pitchFamily="82" charset="0"/>
            </a:endParaRPr>
          </a:p>
        </p:txBody>
      </p:sp>
      <p:pic>
        <p:nvPicPr>
          <p:cNvPr id="6" name="صورة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6" y="1579402"/>
            <a:ext cx="6622474" cy="527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531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a:noFill/>
          </a:ln>
        </p:spPr>
        <p:style>
          <a:lnRef idx="1">
            <a:schemeClr val="accent2"/>
          </a:lnRef>
          <a:fillRef idx="2">
            <a:schemeClr val="accent2"/>
          </a:fillRef>
          <a:effectRef idx="1">
            <a:schemeClr val="accent2"/>
          </a:effectRef>
          <a:fontRef idx="minor">
            <a:schemeClr val="dk1"/>
          </a:fontRef>
        </p:style>
        <p:txBody>
          <a:bodyPr>
            <a:normAutofit/>
          </a:bodyPr>
          <a:lstStyle/>
          <a:p>
            <a:pPr marL="0" indent="0" algn="ctr" rtl="1">
              <a:spcAft>
                <a:spcPts val="300"/>
              </a:spcAft>
              <a:buNone/>
            </a:pPr>
            <a:endParaRPr lang="ar-JO" sz="6600" b="1" dirty="0" smtClean="0">
              <a:ln w="11430"/>
              <a:solidFill>
                <a:schemeClr val="tx1"/>
              </a:solidFill>
              <a:effectLst>
                <a:outerShdw blurRad="50800" dist="39000" dir="5460000" algn="tl">
                  <a:srgbClr val="000000">
                    <a:alpha val="38000"/>
                  </a:srgbClr>
                </a:outerShdw>
              </a:effectLst>
              <a:latin typeface="Ravie" pitchFamily="82" charset="0"/>
            </a:endParaRPr>
          </a:p>
          <a:p>
            <a:pPr marL="0" indent="0" algn="ctr" rtl="1">
              <a:spcAft>
                <a:spcPts val="300"/>
              </a:spcAft>
              <a:buNone/>
            </a:pPr>
            <a:endParaRPr lang="ar-JO" sz="2400" b="1" dirty="0">
              <a:ln w="11430"/>
              <a:solidFill>
                <a:schemeClr val="tx1"/>
              </a:solidFill>
              <a:effectLst>
                <a:outerShdw blurRad="50800" dist="39000" dir="5460000" algn="tl">
                  <a:srgbClr val="000000">
                    <a:alpha val="38000"/>
                  </a:srgbClr>
                </a:outerShdw>
              </a:effectLst>
              <a:latin typeface="Ravie" pitchFamily="82" charset="0"/>
            </a:endParaRPr>
          </a:p>
          <a:p>
            <a:pPr marL="0" indent="0" algn="ctr" rtl="1">
              <a:spcAft>
                <a:spcPts val="300"/>
              </a:spcAft>
              <a:buNone/>
            </a:pPr>
            <a:r>
              <a:rPr lang="ar-JO" sz="6600" b="1" dirty="0" smtClean="0">
                <a:ln w="11430"/>
                <a:solidFill>
                  <a:schemeClr val="tx1"/>
                </a:solidFill>
                <a:effectLst>
                  <a:outerShdw blurRad="50800" dist="39000" dir="5460000" algn="tl">
                    <a:srgbClr val="000000">
                      <a:alpha val="38000"/>
                    </a:srgbClr>
                  </a:outerShdw>
                </a:effectLst>
                <a:latin typeface="Ravie" pitchFamily="82" charset="0"/>
              </a:rPr>
              <a:t>مشاريع تقليل مخاطر الكوارث وحماية موقع التراث الثقافي العالمي(البترا)</a:t>
            </a:r>
          </a:p>
          <a:p>
            <a:pPr marL="0" indent="0" algn="ctr" rtl="1">
              <a:spcAft>
                <a:spcPts val="300"/>
              </a:spcAft>
              <a:buNone/>
            </a:pPr>
            <a:r>
              <a:rPr lang="ar-JO" sz="6600" b="1" dirty="0" smtClean="0">
                <a:ln w="11430"/>
                <a:solidFill>
                  <a:schemeClr val="tx1"/>
                </a:solidFill>
                <a:effectLst>
                  <a:outerShdw blurRad="50800" dist="39000" dir="5460000" algn="tl">
                    <a:srgbClr val="000000">
                      <a:alpha val="38000"/>
                    </a:srgbClr>
                  </a:outerShdw>
                </a:effectLst>
                <a:latin typeface="Ravie" pitchFamily="82" charset="0"/>
              </a:rPr>
              <a:t>1963 – 2013</a:t>
            </a:r>
          </a:p>
        </p:txBody>
      </p:sp>
    </p:spTree>
    <p:extLst>
      <p:ext uri="{BB962C8B-B14F-4D97-AF65-F5344CB8AC3E}">
        <p14:creationId xmlns:p14="http://schemas.microsoft.com/office/powerpoint/2010/main" val="1118043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191000"/>
          </a:xfrm>
          <a:ln>
            <a:noFill/>
          </a:ln>
        </p:spPr>
        <p:style>
          <a:lnRef idx="1">
            <a:schemeClr val="accent2"/>
          </a:lnRef>
          <a:fillRef idx="2">
            <a:schemeClr val="accent2"/>
          </a:fillRef>
          <a:effectRef idx="1">
            <a:schemeClr val="accent2"/>
          </a:effectRef>
          <a:fontRef idx="minor">
            <a:schemeClr val="dk1"/>
          </a:fontRef>
        </p:style>
        <p:txBody>
          <a:bodyPr>
            <a:noAutofit/>
          </a:bodyPr>
          <a:lstStyle/>
          <a:p>
            <a:pPr algn="just" rtl="1">
              <a:spcAft>
                <a:spcPts val="300"/>
              </a:spcAft>
            </a:pPr>
            <a:r>
              <a:rPr lang="ar-JO" sz="2900" b="1" dirty="0" smtClean="0">
                <a:ln w="11430"/>
                <a:solidFill>
                  <a:srgbClr val="C00000"/>
                </a:solidFill>
                <a:effectLst>
                  <a:outerShdw blurRad="50800" dist="39000" dir="5460000" algn="tl">
                    <a:srgbClr val="000000">
                      <a:alpha val="38000"/>
                    </a:srgbClr>
                  </a:outerShdw>
                </a:effectLst>
              </a:rPr>
              <a:t>مشروع انشاء سد عند مدخل </a:t>
            </a:r>
            <a:r>
              <a:rPr lang="ar-JO" sz="2900" b="1" dirty="0" err="1" smtClean="0">
                <a:ln w="11430"/>
                <a:solidFill>
                  <a:srgbClr val="C00000"/>
                </a:solidFill>
                <a:effectLst>
                  <a:outerShdw blurRad="50800" dist="39000" dir="5460000" algn="tl">
                    <a:srgbClr val="000000">
                      <a:alpha val="38000"/>
                    </a:srgbClr>
                  </a:outerShdw>
                </a:effectLst>
              </a:rPr>
              <a:t>السيق</a:t>
            </a:r>
            <a:r>
              <a:rPr lang="ar-JO" sz="2900" b="1" dirty="0" smtClean="0">
                <a:ln w="11430"/>
                <a:solidFill>
                  <a:srgbClr val="C00000"/>
                </a:solidFill>
                <a:effectLst>
                  <a:outerShdw blurRad="50800" dist="39000" dir="5460000" algn="tl">
                    <a:srgbClr val="000000">
                      <a:alpha val="38000"/>
                    </a:srgbClr>
                  </a:outerShdw>
                </a:effectLst>
              </a:rPr>
              <a:t> 1963 (</a:t>
            </a:r>
            <a:r>
              <a:rPr lang="en-US" sz="2900" b="1" dirty="0" smtClean="0">
                <a:ln w="11430"/>
                <a:solidFill>
                  <a:srgbClr val="C00000"/>
                </a:solidFill>
                <a:effectLst>
                  <a:outerShdw blurRad="50800" dist="39000" dir="5460000" algn="tl">
                    <a:srgbClr val="000000">
                      <a:alpha val="38000"/>
                    </a:srgbClr>
                  </a:outerShdw>
                </a:effectLst>
              </a:rPr>
              <a:t>Dam Construction</a:t>
            </a:r>
            <a:r>
              <a:rPr lang="ar-JO" sz="2900" b="1" dirty="0" smtClean="0">
                <a:ln w="11430"/>
                <a:solidFill>
                  <a:srgbClr val="C00000"/>
                </a:solidFill>
                <a:effectLst>
                  <a:outerShdw blurRad="50800" dist="39000" dir="5460000" algn="tl">
                    <a:srgbClr val="000000">
                      <a:alpha val="38000"/>
                    </a:srgbClr>
                  </a:outerShdw>
                </a:effectLst>
              </a:rPr>
              <a:t>)</a:t>
            </a:r>
          </a:p>
          <a:p>
            <a:pPr marL="0" indent="0" algn="just" rtl="1">
              <a:spcAft>
                <a:spcPts val="300"/>
              </a:spcAft>
              <a:buNone/>
            </a:pPr>
            <a:r>
              <a:rPr lang="ar-JO" sz="2400" b="1" dirty="0" smtClean="0">
                <a:ln w="11430"/>
                <a:solidFill>
                  <a:schemeClr val="tx1"/>
                </a:solidFill>
                <a:effectLst>
                  <a:outerShdw blurRad="50800" dist="39000" dir="5460000" algn="tl">
                    <a:srgbClr val="000000">
                      <a:alpha val="38000"/>
                    </a:srgbClr>
                  </a:outerShdw>
                </a:effectLst>
              </a:rPr>
              <a:t>تم </a:t>
            </a:r>
            <a:r>
              <a:rPr lang="ar-JO" sz="2400" b="1" dirty="0" smtClean="0">
                <a:ln w="11430"/>
                <a:solidFill>
                  <a:schemeClr val="tx1"/>
                </a:solidFill>
                <a:effectLst>
                  <a:outerShdw blurRad="50800" dist="39000" dir="5460000" algn="tl">
                    <a:srgbClr val="000000">
                      <a:alpha val="38000"/>
                    </a:srgbClr>
                  </a:outerShdw>
                </a:effectLst>
              </a:rPr>
              <a:t>إنشاء سد على مدخل سيق البترا لحماية </a:t>
            </a:r>
            <a:r>
              <a:rPr lang="ar-JO" sz="2400" b="1" dirty="0" err="1" smtClean="0">
                <a:ln w="11430"/>
                <a:solidFill>
                  <a:schemeClr val="tx1"/>
                </a:solidFill>
                <a:effectLst>
                  <a:outerShdw blurRad="50800" dist="39000" dir="5460000" algn="tl">
                    <a:srgbClr val="000000">
                      <a:alpha val="38000"/>
                    </a:srgbClr>
                  </a:outerShdw>
                </a:effectLst>
              </a:rPr>
              <a:t>السيق</a:t>
            </a:r>
            <a:r>
              <a:rPr lang="ar-JO" sz="2400" b="1" dirty="0" smtClean="0">
                <a:ln w="11430"/>
                <a:solidFill>
                  <a:schemeClr val="tx1"/>
                </a:solidFill>
                <a:effectLst>
                  <a:outerShdw blurRad="50800" dist="39000" dir="5460000" algn="tl">
                    <a:srgbClr val="000000">
                      <a:alpha val="38000"/>
                    </a:srgbClr>
                  </a:outerShdw>
                </a:effectLst>
              </a:rPr>
              <a:t> والمواقع الاثرية والزائرين من الفيضانات المفاجئة القادمة من اعلى مدينة وادي موسى والاودية المحيطة بها</a:t>
            </a:r>
          </a:p>
          <a:p>
            <a:pPr algn="just" rtl="1"/>
            <a:r>
              <a:rPr lang="ar-JO" sz="2400" b="1" dirty="0" smtClean="0">
                <a:ln w="11430"/>
                <a:solidFill>
                  <a:srgbClr val="C00000"/>
                </a:solidFill>
                <a:effectLst>
                  <a:outerShdw blurRad="50800" dist="39000" dir="5460000" algn="tl">
                    <a:srgbClr val="000000">
                      <a:alpha val="38000"/>
                    </a:srgbClr>
                  </a:outerShdw>
                </a:effectLst>
              </a:rPr>
              <a:t>مشاريع </a:t>
            </a:r>
            <a:r>
              <a:rPr lang="ar-JO" sz="2400" b="1" dirty="0">
                <a:ln w="11430"/>
                <a:solidFill>
                  <a:srgbClr val="C00000"/>
                </a:solidFill>
                <a:effectLst>
                  <a:outerShdw blurRad="50800" dist="39000" dir="5460000" algn="tl">
                    <a:srgbClr val="000000">
                      <a:alpha val="38000"/>
                    </a:srgbClr>
                  </a:outerShdw>
                </a:effectLst>
              </a:rPr>
              <a:t>انشاء </a:t>
            </a:r>
            <a:r>
              <a:rPr lang="ar-JO" sz="2400" b="1" dirty="0" smtClean="0">
                <a:ln w="11430"/>
                <a:solidFill>
                  <a:srgbClr val="C00000"/>
                </a:solidFill>
                <a:effectLst>
                  <a:outerShdw blurRad="50800" dist="39000" dir="5460000" algn="tl">
                    <a:srgbClr val="000000">
                      <a:alpha val="38000"/>
                    </a:srgbClr>
                  </a:outerShdw>
                </a:effectLst>
              </a:rPr>
              <a:t>سدود على الاودية الرئيسة التي تصب في نهاية وادي المظلم عند مدخل </a:t>
            </a:r>
            <a:r>
              <a:rPr lang="ar-JO" sz="2400" b="1" dirty="0" err="1" smtClean="0">
                <a:ln w="11430"/>
                <a:solidFill>
                  <a:srgbClr val="C00000"/>
                </a:solidFill>
                <a:effectLst>
                  <a:outerShdw blurRad="50800" dist="39000" dir="5460000" algn="tl">
                    <a:srgbClr val="000000">
                      <a:alpha val="38000"/>
                    </a:srgbClr>
                  </a:outerShdw>
                </a:effectLst>
              </a:rPr>
              <a:t>السيق</a:t>
            </a:r>
            <a:r>
              <a:rPr lang="ar-JO" sz="2400" b="1" dirty="0" smtClean="0">
                <a:ln w="11430"/>
                <a:solidFill>
                  <a:srgbClr val="C00000"/>
                </a:solidFill>
                <a:effectLst>
                  <a:outerShdw blurRad="50800" dist="39000" dir="5460000" algn="tl">
                    <a:srgbClr val="000000">
                      <a:alpha val="38000"/>
                    </a:srgbClr>
                  </a:outerShdw>
                </a:effectLst>
              </a:rPr>
              <a:t> من الجهة اليمنى </a:t>
            </a:r>
            <a:endParaRPr lang="en-US" sz="2400" b="1" dirty="0">
              <a:ln w="11430"/>
              <a:solidFill>
                <a:schemeClr val="tx1"/>
              </a:solidFill>
              <a:effectLst>
                <a:outerShdw blurRad="50800" dist="39000" dir="5460000" algn="tl">
                  <a:srgbClr val="000000">
                    <a:alpha val="38000"/>
                  </a:srgbClr>
                </a:outerShdw>
              </a:effectLst>
            </a:endParaRPr>
          </a:p>
        </p:txBody>
      </p:sp>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8012"/>
            <a:ext cx="4495800" cy="3129986"/>
          </a:xfrm>
          <a:prstGeom prst="rect">
            <a:avLst/>
          </a:prstGeom>
        </p:spPr>
      </p:pic>
      <p:pic>
        <p:nvPicPr>
          <p:cNvPr id="9218" name="Object 1"/>
          <p:cNvPicPr>
            <a:picLocks noChangeArrowheads="1"/>
          </p:cNvPicPr>
          <p:nvPr/>
        </p:nvPicPr>
        <p:blipFill>
          <a:blip r:embed="rId4" cstate="print">
            <a:extLst>
              <a:ext uri="{28A0092B-C50C-407E-A947-70E740481C1C}">
                <a14:useLocalDpi xmlns:a14="http://schemas.microsoft.com/office/drawing/2010/main" val="0"/>
              </a:ext>
            </a:extLst>
          </a:blip>
          <a:srcRect l="-1369" t="-484" r="-1665" b="-1884"/>
          <a:stretch>
            <a:fillRect/>
          </a:stretch>
        </p:blipFill>
        <p:spPr bwMode="auto">
          <a:xfrm>
            <a:off x="3095625" y="4305300"/>
            <a:ext cx="59721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721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11574</TotalTime>
  <Words>901</Words>
  <Application>Microsoft Office PowerPoint</Application>
  <PresentationFormat>On-screen Show (4:3)</PresentationFormat>
  <Paragraphs>123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سلطة اقليم البترا التنموي السياحي-وحدة تقليل خطر الكوارث Petra Development &amp; Tourism Region Authority - DRR Unit</dc:title>
  <dc:creator>PDTRA_EWS1</dc:creator>
  <cp:lastModifiedBy>PDTRA_EWS1</cp:lastModifiedBy>
  <cp:revision>245</cp:revision>
  <dcterms:created xsi:type="dcterms:W3CDTF">2012-10-08T06:12:55Z</dcterms:created>
  <dcterms:modified xsi:type="dcterms:W3CDTF">2013-03-21T06:26:43Z</dcterms:modified>
</cp:coreProperties>
</file>