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259" r:id="rId3"/>
    <p:sldId id="260" r:id="rId4"/>
    <p:sldId id="261" r:id="rId5"/>
    <p:sldId id="262" r:id="rId6"/>
    <p:sldId id="263" r:id="rId7"/>
    <p:sldId id="279" r:id="rId8"/>
    <p:sldId id="280" r:id="rId9"/>
    <p:sldId id="281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C79A1-F818-4CDF-916E-DA6E074E8B2E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EA7A5-EAAF-425B-BDED-ED959FBB2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86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B3A49D-7AC0-42A4-9AC9-12554FCE8161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93A4-5E54-4A9F-8C35-8DA6F0FDF2B8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1B4D-8772-4ED5-A435-B2FCBE6AA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751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93A4-5E54-4A9F-8C35-8DA6F0FDF2B8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1B4D-8772-4ED5-A435-B2FCBE6AA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287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93A4-5E54-4A9F-8C35-8DA6F0FDF2B8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1B4D-8772-4ED5-A435-B2FCBE6AA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414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93A4-5E54-4A9F-8C35-8DA6F0FDF2B8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1B4D-8772-4ED5-A435-B2FCBE6AA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863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93A4-5E54-4A9F-8C35-8DA6F0FDF2B8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1B4D-8772-4ED5-A435-B2FCBE6AA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982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93A4-5E54-4A9F-8C35-8DA6F0FDF2B8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1B4D-8772-4ED5-A435-B2FCBE6AA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583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93A4-5E54-4A9F-8C35-8DA6F0FDF2B8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1B4D-8772-4ED5-A435-B2FCBE6AA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548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93A4-5E54-4A9F-8C35-8DA6F0FDF2B8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1B4D-8772-4ED5-A435-B2FCBE6AA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484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93A4-5E54-4A9F-8C35-8DA6F0FDF2B8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1B4D-8772-4ED5-A435-B2FCBE6AA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36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93A4-5E54-4A9F-8C35-8DA6F0FDF2B8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1B4D-8772-4ED5-A435-B2FCBE6AA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992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93A4-5E54-4A9F-8C35-8DA6F0FDF2B8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1B4D-8772-4ED5-A435-B2FCBE6AA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282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93A4-5E54-4A9F-8C35-8DA6F0FDF2B8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41B4D-8772-4ED5-A435-B2FCBE6AA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29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1.DAT" TargetMode="Externa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8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1500"/>
                      </a14:imgEffect>
                      <a14:imgEffect>
                        <a14:saturation sat="99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23934" y="540215"/>
            <a:ext cx="6172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Jordan International USAR Team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456093"/>
            <a:ext cx="8077199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Arab Conference on Disaster Risk Reduction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Aqaba, Jordan - 19-21 March 2013</a:t>
            </a:r>
          </a:p>
        </p:txBody>
      </p:sp>
      <p:sp>
        <p:nvSpPr>
          <p:cNvPr id="9" name="Rectangle 8"/>
          <p:cNvSpPr/>
          <p:nvPr/>
        </p:nvSpPr>
        <p:spPr>
          <a:xfrm>
            <a:off x="947447" y="5505271"/>
            <a:ext cx="74015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</a:rPr>
              <a:t>Col. Marwan </a:t>
            </a:r>
            <a:r>
              <a:rPr lang="en-US" sz="4000" b="1" dirty="0" smtClean="0">
                <a:solidFill>
                  <a:schemeClr val="bg1"/>
                </a:solidFill>
              </a:rPr>
              <a:t>Bader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Director of Planning – Jordan Civil Defence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62800" y="44624"/>
            <a:ext cx="1524000" cy="17526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LeftFacing"/>
            <a:lightRig rig="brightRoom" dir="t">
              <a:rot lat="0" lon="0" rev="8400000"/>
            </a:lightRig>
          </a:scene3d>
          <a:sp3d extrusionH="228600" prstMaterial="translucentPowder">
            <a:bevelT w="381000" h="381000" prst="artDeco"/>
            <a:bevelB w="190500" h="1905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39874"/>
            <a:ext cx="1657350" cy="1657350"/>
          </a:xfrm>
          <a:prstGeom prst="ellipse">
            <a:avLst/>
          </a:prstGeom>
          <a:blipFill>
            <a:blip r:embed="rId6" cstate="email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brightRoom" dir="t">
              <a:rot lat="0" lon="0" rev="8400000"/>
            </a:lightRig>
          </a:scene3d>
          <a:sp3d extrusionH="228600" prstMaterial="translucentPowder">
            <a:bevelT w="381000" h="381000" prst="artDeco"/>
            <a:bevelB w="190500" h="190500" prst="artDeco"/>
          </a:sp3d>
        </p:spPr>
      </p:pic>
    </p:spTree>
    <p:extLst>
      <p:ext uri="{BB962C8B-B14F-4D97-AF65-F5344CB8AC3E}">
        <p14:creationId xmlns:p14="http://schemas.microsoft.com/office/powerpoint/2010/main" xmlns="" val="413861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47"/>
    </mc:Choice>
    <mc:Fallback>
      <p:transition spd="slow" advTm="84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3" cstate="email">
                <a:alphaModFix amt="80000"/>
              </a:blip>
              <a:srcRect/>
              <a:stretch>
                <a:fillRect/>
              </a:stretch>
            </a:blipFill>
            <a:scene3d>
              <a:camera prst="orthographicFront"/>
              <a:lightRig rig="brightRoom" dir="t">
                <a:rot lat="0" lon="0" rev="6000000"/>
              </a:lightRig>
            </a:scene3d>
            <a:sp3d extrusionH="127000" prstMaterial="translucentPowder">
              <a:bevelT w="431800" h="190500" prst="artDeco"/>
              <a:bevelB w="190500" h="1905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400" b="1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srgbClr val="FF0000">
                      <a:alpha val="50000"/>
                    </a:srgbClr>
                  </a:innerShdw>
                </a:effectLst>
                <a:latin typeface="Arial Narrow" pitchFamily="-112" charset="0"/>
                <a:ea typeface="ＭＳ Ｐゴシック" pitchFamily="-112" charset="-128"/>
              </a:endParaRPr>
            </a:p>
          </p:txBody>
        </p:sp>
        <p:sp>
          <p:nvSpPr>
            <p:cNvPr id="17410" name="Text Box 3"/>
            <p:cNvSpPr txBox="1">
              <a:spLocks noChangeArrowheads="1"/>
            </p:cNvSpPr>
            <p:nvPr/>
          </p:nvSpPr>
          <p:spPr bwMode="auto">
            <a:xfrm>
              <a:off x="1143000" y="5250359"/>
              <a:ext cx="6858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6600" dirty="0"/>
                <a:t>Thank you</a:t>
              </a: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676400" y="304800"/>
              <a:ext cx="5867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ctr"/>
              <a:r>
                <a:rPr lang="en-US" dirty="0"/>
                <a:t>Development of Jordan International </a:t>
              </a:r>
            </a:p>
            <a:p>
              <a:pPr algn="ctr"/>
              <a:r>
                <a:rPr lang="en-US" dirty="0"/>
                <a:t>USAR team 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162800" y="228600"/>
              <a:ext cx="1524000" cy="1752600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  <a:reflection blurRad="6350" stA="50000" endA="295" endPos="92000" dist="101600" dir="5400000" sy="-100000" algn="bl" rotWithShape="0"/>
            </a:effectLst>
            <a:scene3d>
              <a:camera prst="perspectiveHeroicExtremeLeftFacing"/>
              <a:lightRig rig="brightRoom" dir="t">
                <a:rot lat="0" lon="0" rev="8400000"/>
              </a:lightRig>
            </a:scene3d>
            <a:sp3d extrusionH="228600" prstMaterial="translucentPowder">
              <a:bevelT w="381000" h="381000" prst="artDeco"/>
              <a:bevelB w="190500" h="1905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Picture 3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323850"/>
              <a:ext cx="1657350" cy="1657350"/>
            </a:xfrm>
            <a:prstGeom prst="ellipse">
              <a:avLst/>
            </a:prstGeom>
            <a:blipFill>
              <a:blip r:embed="rId6" cstate="email"/>
              <a:stretch>
                <a:fillRect/>
              </a:stretch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  <a:reflection blurRad="6350" stA="50000" endA="295" endPos="92000" dist="101600" dir="5400000" sy="-100000" algn="bl" rotWithShape="0"/>
            </a:effectLst>
            <a:scene3d>
              <a:camera prst="perspectiveHeroicExtremeRightFacing"/>
              <a:lightRig rig="brightRoom" dir="t">
                <a:rot lat="0" lon="0" rev="8400000"/>
              </a:lightRig>
            </a:scene3d>
            <a:sp3d extrusionH="228600" prstMaterial="translucentPowder">
              <a:bevelT w="381000" h="381000" prst="artDeco"/>
              <a:bevelB w="190500" h="190500" prst="artDeco"/>
            </a:sp3d>
          </p:spPr>
        </p:pic>
      </p:grpSp>
    </p:spTree>
    <p:extLst>
      <p:ext uri="{BB962C8B-B14F-4D97-AF65-F5344CB8AC3E}">
        <p14:creationId xmlns:p14="http://schemas.microsoft.com/office/powerpoint/2010/main" xmlns="" val="6374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6201" y="3582412"/>
            <a:ext cx="5181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342900" indent="-342900" algn="just"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en-US" sz="2400" dirty="0"/>
              <a:t> Role of JCD in Protecting Lives and Properties</a:t>
            </a:r>
            <a:r>
              <a:rPr lang="en-US" sz="2400" dirty="0" smtClean="0"/>
              <a:t>.</a:t>
            </a:r>
          </a:p>
          <a:p>
            <a:pPr marL="171450" indent="-171450" algn="just">
              <a:buClr>
                <a:srgbClr val="FF0000"/>
              </a:buClr>
              <a:buSzPct val="150000"/>
              <a:buFont typeface="Arial" pitchFamily="34" charset="0"/>
              <a:buChar char="•"/>
            </a:pPr>
            <a:endParaRPr lang="en-US" sz="800" dirty="0"/>
          </a:p>
          <a:p>
            <a:pPr marL="342900" indent="-342900" algn="just"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en-US" sz="2400" dirty="0"/>
              <a:t> Role of JCD at all Levels of Jordanian Crisis Management System</a:t>
            </a:r>
            <a:r>
              <a:rPr lang="en-US" sz="2400" dirty="0" smtClean="0"/>
              <a:t>.</a:t>
            </a:r>
          </a:p>
          <a:p>
            <a:pPr marL="171450" indent="-171450" algn="just">
              <a:buClr>
                <a:srgbClr val="FF0000"/>
              </a:buClr>
              <a:buSzPct val="150000"/>
              <a:buFont typeface="Arial" pitchFamily="34" charset="0"/>
              <a:buChar char="•"/>
            </a:pPr>
            <a:endParaRPr lang="en-US" sz="800" dirty="0"/>
          </a:p>
          <a:p>
            <a:pPr marL="342900" indent="-342900" algn="just"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en-US" sz="2400" dirty="0"/>
              <a:t> The Bomb Attacks 2005 &amp; Hyogo Framework Impacts on JCD Capacity </a:t>
            </a:r>
            <a:r>
              <a:rPr lang="en-US" sz="2400" dirty="0" smtClean="0"/>
              <a:t>Building. </a:t>
            </a:r>
            <a:r>
              <a:rPr lang="en-US" sz="2400" dirty="0" smtClean="0">
                <a:hlinkClick r:id="rId3" action="ppaction://hlinkfile"/>
              </a:rPr>
              <a:t>1.DAT</a:t>
            </a:r>
            <a:endParaRPr lang="en-US" sz="2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2697628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4800" dirty="0">
                <a:solidFill>
                  <a:srgbClr val="FF0000"/>
                </a:solidFill>
              </a:rPr>
              <a:t>Introduction:</a:t>
            </a:r>
          </a:p>
        </p:txBody>
      </p:sp>
      <p:pic>
        <p:nvPicPr>
          <p:cNvPr id="7" name="Picture 3" descr="F:\davos presentation\Pictures\USAR TEAM\ABD_0042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457213" y="3124200"/>
            <a:ext cx="3610587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2" name="Straight Connector 21"/>
          <p:cNvCxnSpPr/>
          <p:nvPr/>
        </p:nvCxnSpPr>
        <p:spPr>
          <a:xfrm>
            <a:off x="533400" y="1828800"/>
            <a:ext cx="8077200" cy="0"/>
          </a:xfrm>
          <a:prstGeom prst="line">
            <a:avLst/>
          </a:prstGeom>
          <a:ln w="12700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408420" y="530222"/>
            <a:ext cx="43187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Jordan International USAR Team </a:t>
            </a:r>
          </a:p>
        </p:txBody>
      </p:sp>
      <p:sp>
        <p:nvSpPr>
          <p:cNvPr id="10" name="Oval 9"/>
          <p:cNvSpPr/>
          <p:nvPr/>
        </p:nvSpPr>
        <p:spPr>
          <a:xfrm>
            <a:off x="7162800" y="44624"/>
            <a:ext cx="1524000" cy="17526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LeftFacing"/>
            <a:lightRig rig="brightRoom" dir="t">
              <a:rot lat="0" lon="0" rev="8400000"/>
            </a:lightRig>
          </a:scene3d>
          <a:sp3d extrusionH="228600" prstMaterial="translucentPowder">
            <a:bevelT w="381000" h="381000" prst="artDeco"/>
            <a:bevelB w="190500" h="1905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39874"/>
            <a:ext cx="1657350" cy="1657350"/>
          </a:xfrm>
          <a:prstGeom prst="ellipse">
            <a:avLst/>
          </a:prstGeom>
          <a:blipFill>
            <a:blip r:embed="rId7" cstate="email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brightRoom" dir="t">
              <a:rot lat="0" lon="0" rev="8400000"/>
            </a:lightRig>
          </a:scene3d>
          <a:sp3d extrusionH="228600" prstMaterial="translucentPowder">
            <a:bevelT w="381000" h="381000" prst="artDeco"/>
            <a:bevelB w="190500" h="190500" prst="artDeco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5458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809"/>
    </mc:Choice>
    <mc:Fallback>
      <p:transition spd="slow" advTm="280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" y="2843748"/>
            <a:ext cx="48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algn="just">
              <a:buClr>
                <a:srgbClr val="FF0000"/>
              </a:buClr>
              <a:buSzPct val="150000"/>
              <a:buFont typeface="Arial" pitchFamily="34" charset="0"/>
              <a:buChar char="•"/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Preparing </a:t>
            </a:r>
            <a:r>
              <a:rPr lang="en-US" dirty="0"/>
              <a:t>for the UN INSARAG external certification (IEC).</a:t>
            </a:r>
          </a:p>
          <a:p>
            <a:r>
              <a:rPr lang="en-US" dirty="0"/>
              <a:t>Sharing experiences in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800" dirty="0"/>
          </a:p>
          <a:p>
            <a:pPr marL="914400" indent="-449263">
              <a:buSzPct val="100000"/>
              <a:buFont typeface="Wingdings" pitchFamily="2" charset="2"/>
              <a:buChar char="ü"/>
            </a:pPr>
            <a:r>
              <a:rPr lang="en-US" sz="2000" dirty="0"/>
              <a:t> Lunching National Comprehensive Plan &amp; a national strategy.</a:t>
            </a:r>
          </a:p>
          <a:p>
            <a:pPr marL="914400" indent="-449263">
              <a:buSzPct val="100000"/>
              <a:buFont typeface="Wingdings" pitchFamily="2" charset="2"/>
              <a:buChar char="ü"/>
            </a:pPr>
            <a:r>
              <a:rPr lang="en-US" sz="2000" dirty="0"/>
              <a:t> Training facilities and Training methodology.</a:t>
            </a:r>
          </a:p>
          <a:p>
            <a:pPr marL="914400" indent="-449263">
              <a:buSzPct val="100000"/>
              <a:buFont typeface="Wingdings" pitchFamily="2" charset="2"/>
              <a:buChar char="ü"/>
            </a:pPr>
            <a:r>
              <a:rPr lang="en-US" sz="2000" dirty="0" smtClean="0"/>
              <a:t>Command </a:t>
            </a:r>
            <a:r>
              <a:rPr lang="en-US" sz="2000" dirty="0"/>
              <a:t>, control  &amp; Communication.</a:t>
            </a:r>
          </a:p>
          <a:p>
            <a:pPr marL="914400" indent="-449263">
              <a:buSzPct val="100000"/>
              <a:buFont typeface="Wingdings" pitchFamily="2" charset="2"/>
              <a:buChar char="ü"/>
            </a:pPr>
            <a:r>
              <a:rPr lang="en-US" sz="2000" dirty="0" smtClean="0"/>
              <a:t>Haz-Mat </a:t>
            </a:r>
            <a:r>
              <a:rPr lang="en-US" sz="2000" dirty="0"/>
              <a:t>&amp; medical</a:t>
            </a:r>
          </a:p>
          <a:p>
            <a:pPr marL="914400" indent="-449263">
              <a:buSzPct val="100000"/>
              <a:buFont typeface="Wingdings" pitchFamily="2" charset="2"/>
              <a:buChar char="ü"/>
            </a:pPr>
            <a:r>
              <a:rPr lang="en-US" sz="2000" dirty="0" smtClean="0"/>
              <a:t>Logistics </a:t>
            </a:r>
            <a:r>
              <a:rPr lang="en-US" sz="2000" dirty="0"/>
              <a:t>&amp; INSARAG methodology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4300" y="1960007"/>
            <a:ext cx="8343900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JCD experience in capacity Building:</a:t>
            </a:r>
          </a:p>
        </p:txBody>
      </p:sp>
      <p:pic>
        <p:nvPicPr>
          <p:cNvPr id="9" name="Picture 47" descr="F:\davos presentation\Pictures\Picture127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257800" y="3048000"/>
            <a:ext cx="3733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Connector 12"/>
          <p:cNvCxnSpPr/>
          <p:nvPr/>
        </p:nvCxnSpPr>
        <p:spPr>
          <a:xfrm>
            <a:off x="533400" y="1828800"/>
            <a:ext cx="8077200" cy="0"/>
          </a:xfrm>
          <a:prstGeom prst="line">
            <a:avLst/>
          </a:prstGeom>
          <a:ln w="12700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408420" y="530222"/>
            <a:ext cx="43187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Jordan International USAR Team </a:t>
            </a:r>
          </a:p>
        </p:txBody>
      </p:sp>
      <p:sp>
        <p:nvSpPr>
          <p:cNvPr id="15" name="Oval 14"/>
          <p:cNvSpPr/>
          <p:nvPr/>
        </p:nvSpPr>
        <p:spPr>
          <a:xfrm>
            <a:off x="7162800" y="44624"/>
            <a:ext cx="1524000" cy="17526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LeftFacing"/>
            <a:lightRig rig="brightRoom" dir="t">
              <a:rot lat="0" lon="0" rev="8400000"/>
            </a:lightRig>
          </a:scene3d>
          <a:sp3d extrusionH="228600" prstMaterial="translucentPowder">
            <a:bevelT w="381000" h="381000" prst="artDeco"/>
            <a:bevelB w="190500" h="1905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9874"/>
            <a:ext cx="1657350" cy="1657350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brightRoom" dir="t">
              <a:rot lat="0" lon="0" rev="8400000"/>
            </a:lightRig>
          </a:scene3d>
          <a:sp3d extrusionH="228600" prstMaterial="translucentPowder">
            <a:bevelT w="381000" h="381000" prst="artDeco"/>
            <a:bevelB w="190500" h="190500" prst="artDeco"/>
          </a:sp3d>
        </p:spPr>
      </p:pic>
    </p:spTree>
    <p:extLst>
      <p:ext uri="{BB962C8B-B14F-4D97-AF65-F5344CB8AC3E}">
        <p14:creationId xmlns:p14="http://schemas.microsoft.com/office/powerpoint/2010/main" xmlns="" val="27545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4800" y="2819400"/>
            <a:ext cx="487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algn="just">
              <a:buClr>
                <a:srgbClr val="FF0000"/>
              </a:buClr>
              <a:buSzPct val="150000"/>
              <a:buFont typeface="Arial" pitchFamily="34" charset="0"/>
              <a:buChar char="•"/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Development </a:t>
            </a:r>
            <a:r>
              <a:rPr lang="en-US" dirty="0"/>
              <a:t>at the Operating level:</a:t>
            </a:r>
          </a:p>
          <a:p>
            <a:pPr marL="688975" indent="-344488">
              <a:buSzPct val="100000"/>
              <a:buFont typeface="Wingdings" pitchFamily="2" charset="2"/>
              <a:buChar char="ü"/>
            </a:pPr>
            <a:r>
              <a:rPr lang="en-US" dirty="0" smtClean="0"/>
              <a:t>Training </a:t>
            </a:r>
            <a:r>
              <a:rPr lang="en-US" dirty="0"/>
              <a:t>of the JCD units.</a:t>
            </a:r>
          </a:p>
          <a:p>
            <a:pPr marL="688975" indent="-344488">
              <a:buSzPct val="100000"/>
              <a:buFont typeface="Wingdings" pitchFamily="2" charset="2"/>
              <a:buChar char="ü"/>
            </a:pPr>
            <a:r>
              <a:rPr lang="en-US" dirty="0"/>
              <a:t> (163 centers/stations) was launched.</a:t>
            </a:r>
          </a:p>
          <a:p>
            <a:pPr marL="688975" indent="-344488"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Purchasing </a:t>
            </a:r>
            <a:r>
              <a:rPr lang="en-US" dirty="0"/>
              <a:t>of material.</a:t>
            </a:r>
          </a:p>
          <a:p>
            <a:pPr marL="688975" indent="-344488"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Building </a:t>
            </a:r>
            <a:r>
              <a:rPr lang="en-US" dirty="0"/>
              <a:t>an emergency warehouses, shelters.</a:t>
            </a:r>
          </a:p>
          <a:p>
            <a:pPr marL="688975" indent="-344488"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Preparing </a:t>
            </a:r>
            <a:r>
              <a:rPr lang="en-US" dirty="0"/>
              <a:t>civil defense volunteers instructions.</a:t>
            </a:r>
          </a:p>
        </p:txBody>
      </p:sp>
      <p:pic>
        <p:nvPicPr>
          <p:cNvPr id="6" name="Picture 85" descr="J:\IMG_68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7800" y="3048000"/>
            <a:ext cx="3733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>
            <a:off x="533400" y="1828800"/>
            <a:ext cx="8077200" cy="0"/>
          </a:xfrm>
          <a:prstGeom prst="line">
            <a:avLst/>
          </a:prstGeom>
          <a:ln w="12700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408420" y="530222"/>
            <a:ext cx="43187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Jordan International USAR Team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14300" y="1960007"/>
            <a:ext cx="8343900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JCD experience in capacity Building:</a:t>
            </a:r>
          </a:p>
        </p:txBody>
      </p:sp>
      <p:sp>
        <p:nvSpPr>
          <p:cNvPr id="14" name="Oval 13"/>
          <p:cNvSpPr/>
          <p:nvPr/>
        </p:nvSpPr>
        <p:spPr>
          <a:xfrm>
            <a:off x="7162800" y="44624"/>
            <a:ext cx="1524000" cy="17526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LeftFacing"/>
            <a:lightRig rig="brightRoom" dir="t">
              <a:rot lat="0" lon="0" rev="8400000"/>
            </a:lightRig>
          </a:scene3d>
          <a:sp3d extrusionH="228600" prstMaterial="translucentPowder">
            <a:bevelT w="381000" h="381000" prst="artDeco"/>
            <a:bevelB w="190500" h="1905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9874"/>
            <a:ext cx="1657350" cy="1657350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brightRoom" dir="t">
              <a:rot lat="0" lon="0" rev="8400000"/>
            </a:lightRig>
          </a:scene3d>
          <a:sp3d extrusionH="228600" prstMaterial="translucentPowder">
            <a:bevelT w="381000" h="381000" prst="artDeco"/>
            <a:bevelB w="190500" h="190500" prst="artDeco"/>
          </a:sp3d>
        </p:spPr>
      </p:pic>
    </p:spTree>
    <p:extLst>
      <p:ext uri="{BB962C8B-B14F-4D97-AF65-F5344CB8AC3E}">
        <p14:creationId xmlns:p14="http://schemas.microsoft.com/office/powerpoint/2010/main" xmlns="" val="27545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600" y="3060680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algn="just">
              <a:buClr>
                <a:srgbClr val="FF0000"/>
              </a:buClr>
              <a:buSzPct val="150000"/>
              <a:buFont typeface="Arial" pitchFamily="34" charset="0"/>
              <a:buChar char="•"/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Jordan has an international USAR team which prepares for the INSARAG external </a:t>
            </a:r>
            <a:r>
              <a:rPr lang="en-US"/>
              <a:t>classification </a:t>
            </a:r>
            <a:r>
              <a:rPr lang="en-US" smtClean="0"/>
              <a:t>this </a:t>
            </a:r>
            <a:r>
              <a:rPr lang="en-US" dirty="0"/>
              <a:t>year.</a:t>
            </a:r>
          </a:p>
          <a:p>
            <a:endParaRPr lang="en-US" dirty="0"/>
          </a:p>
          <a:p>
            <a:r>
              <a:rPr lang="en-US" dirty="0"/>
              <a:t>USAR team can form a focal point to transfer knowledge to other regional teams that seek to develop it-self.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300" y="1960007"/>
            <a:ext cx="8343900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JCD capacity Building results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1828800"/>
            <a:ext cx="8077200" cy="0"/>
          </a:xfrm>
          <a:prstGeom prst="line">
            <a:avLst/>
          </a:prstGeom>
          <a:ln w="12700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408420" y="530222"/>
            <a:ext cx="43187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Jordan International USAR Team </a:t>
            </a:r>
          </a:p>
        </p:txBody>
      </p:sp>
      <p:pic>
        <p:nvPicPr>
          <p:cNvPr id="10" name="Picture 41" descr="J:\DSC_7598 (Large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3048000"/>
            <a:ext cx="36576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7162800" y="44624"/>
            <a:ext cx="1524000" cy="17526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LeftFacing"/>
            <a:lightRig rig="brightRoom" dir="t">
              <a:rot lat="0" lon="0" rev="8400000"/>
            </a:lightRig>
          </a:scene3d>
          <a:sp3d extrusionH="228600" prstMaterial="translucentPowder">
            <a:bevelT w="381000" h="381000" prst="artDeco"/>
            <a:bevelB w="190500" h="1905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9874"/>
            <a:ext cx="1657350" cy="1657350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brightRoom" dir="t">
              <a:rot lat="0" lon="0" rev="8400000"/>
            </a:lightRig>
          </a:scene3d>
          <a:sp3d extrusionH="228600" prstMaterial="translucentPowder">
            <a:bevelT w="381000" h="381000" prst="artDeco"/>
            <a:bevelB w="190500" h="190500" prst="artDeco"/>
          </a:sp3d>
        </p:spPr>
      </p:pic>
    </p:spTree>
    <p:extLst>
      <p:ext uri="{BB962C8B-B14F-4D97-AF65-F5344CB8AC3E}">
        <p14:creationId xmlns:p14="http://schemas.microsoft.com/office/powerpoint/2010/main" xmlns="" val="27545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479" y="3119259"/>
            <a:ext cx="5029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algn="just">
              <a:buClr>
                <a:srgbClr val="FF0000"/>
              </a:buClr>
              <a:buSzPct val="150000"/>
              <a:buFont typeface="Arial" pitchFamily="34" charset="0"/>
              <a:buChar char="•"/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Challenges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800" dirty="0"/>
          </a:p>
          <a:p>
            <a:pPr marL="569913" indent="-344488">
              <a:buSzPct val="120000"/>
              <a:buFont typeface="Wingdings" pitchFamily="2" charset="2"/>
              <a:buChar char="Ø"/>
            </a:pPr>
            <a:r>
              <a:rPr lang="en-US" dirty="0"/>
              <a:t>Project </a:t>
            </a:r>
            <a:r>
              <a:rPr lang="en-US" dirty="0" smtClean="0"/>
              <a:t>management:</a:t>
            </a:r>
          </a:p>
          <a:p>
            <a:pPr marL="225425" indent="0">
              <a:buSzPct val="120000"/>
              <a:buNone/>
            </a:pPr>
            <a:endParaRPr lang="en-US" sz="800" dirty="0"/>
          </a:p>
          <a:p>
            <a:pPr marL="1036638" indent="-639763">
              <a:buSzPct val="100000"/>
              <a:buFont typeface="Wingdings" pitchFamily="2" charset="2"/>
              <a:buChar char="ü"/>
            </a:pPr>
            <a:r>
              <a:rPr lang="en-US" dirty="0"/>
              <a:t>Capacity building for project management skills.</a:t>
            </a:r>
          </a:p>
          <a:p>
            <a:pPr marL="1036638" indent="-639763">
              <a:buSzPct val="100000"/>
              <a:buFont typeface="Wingdings" pitchFamily="2" charset="2"/>
              <a:buChar char="ü"/>
            </a:pPr>
            <a:r>
              <a:rPr lang="en-US" dirty="0"/>
              <a:t>Result - Based approach.</a:t>
            </a:r>
          </a:p>
          <a:p>
            <a:pPr marL="1036638" indent="-639763">
              <a:buSzPct val="100000"/>
              <a:buFont typeface="Wingdings" pitchFamily="2" charset="2"/>
              <a:buChar char="ü"/>
            </a:pPr>
            <a:r>
              <a:rPr lang="en-US" dirty="0"/>
              <a:t>Local disasters management process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2133600"/>
            <a:ext cx="5867400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Motivations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Challenges: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78" descr="F:\davos presentation\Pictures\Picture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7800" y="3097967"/>
            <a:ext cx="3733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Straight Connector 15"/>
          <p:cNvCxnSpPr/>
          <p:nvPr/>
        </p:nvCxnSpPr>
        <p:spPr>
          <a:xfrm>
            <a:off x="533400" y="1828800"/>
            <a:ext cx="8077200" cy="0"/>
          </a:xfrm>
          <a:prstGeom prst="line">
            <a:avLst/>
          </a:prstGeom>
          <a:ln w="12700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408420" y="530222"/>
            <a:ext cx="43187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Jordan International USAR Team </a:t>
            </a:r>
          </a:p>
        </p:txBody>
      </p:sp>
      <p:sp>
        <p:nvSpPr>
          <p:cNvPr id="10" name="Oval 9"/>
          <p:cNvSpPr/>
          <p:nvPr/>
        </p:nvSpPr>
        <p:spPr>
          <a:xfrm>
            <a:off x="7162800" y="44624"/>
            <a:ext cx="1524000" cy="17526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LeftFacing"/>
            <a:lightRig rig="brightRoom" dir="t">
              <a:rot lat="0" lon="0" rev="8400000"/>
            </a:lightRig>
          </a:scene3d>
          <a:sp3d extrusionH="228600" prstMaterial="translucentPowder">
            <a:bevelT w="381000" h="381000" prst="artDeco"/>
            <a:bevelB w="190500" h="1905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9874"/>
            <a:ext cx="1657350" cy="1657350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brightRoom" dir="t">
              <a:rot lat="0" lon="0" rev="8400000"/>
            </a:lightRig>
          </a:scene3d>
          <a:sp3d extrusionH="228600" prstMaterial="translucentPowder">
            <a:bevelT w="381000" h="381000" prst="artDeco"/>
            <a:bevelB w="190500" h="190500" prst="artDeco"/>
          </a:sp3d>
        </p:spPr>
      </p:pic>
    </p:spTree>
    <p:extLst>
      <p:ext uri="{BB962C8B-B14F-4D97-AF65-F5344CB8AC3E}">
        <p14:creationId xmlns:p14="http://schemas.microsoft.com/office/powerpoint/2010/main" xmlns="" val="27545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2133600"/>
            <a:ext cx="5867400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Motivations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Challenges: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33400" y="1828800"/>
            <a:ext cx="8077200" cy="0"/>
          </a:xfrm>
          <a:prstGeom prst="line">
            <a:avLst/>
          </a:prstGeom>
          <a:ln w="12700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408420" y="530222"/>
            <a:ext cx="43187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Jordan International USAR Team 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8600" y="2819401"/>
            <a:ext cx="861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algn="just">
              <a:buClr>
                <a:srgbClr val="FF0000"/>
              </a:buClr>
              <a:buSzPct val="150000"/>
              <a:buFont typeface="Arial" pitchFamily="34" charset="0"/>
              <a:buChar char="•"/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Challenges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800" dirty="0"/>
          </a:p>
          <a:p>
            <a:pPr marL="625475" indent="-336550">
              <a:buSzPct val="120000"/>
              <a:buFont typeface="Wingdings" pitchFamily="2" charset="2"/>
              <a:buChar char="Ø"/>
            </a:pPr>
            <a:r>
              <a:rPr lang="en-US" dirty="0"/>
              <a:t>Measures within own organization (JCD): </a:t>
            </a:r>
          </a:p>
          <a:p>
            <a:pPr marL="288925" indent="0">
              <a:buSzPct val="120000"/>
              <a:buNone/>
            </a:pPr>
            <a:endParaRPr lang="en-US" sz="800" dirty="0"/>
          </a:p>
          <a:p>
            <a:pPr marL="854075" indent="-396875">
              <a:buSzPct val="100000"/>
              <a:buFont typeface="Wingdings" pitchFamily="2" charset="2"/>
              <a:buChar char="ü"/>
            </a:pPr>
            <a:r>
              <a:rPr lang="en-US" dirty="0"/>
              <a:t>Improving the ability of local staff to effectively use skills to do tasks.</a:t>
            </a:r>
          </a:p>
          <a:p>
            <a:pPr marL="854075" indent="-396875">
              <a:buSzPct val="100000"/>
              <a:buFont typeface="Wingdings" pitchFamily="2" charset="2"/>
              <a:buChar char="ü"/>
            </a:pPr>
            <a:r>
              <a:rPr lang="en-US" dirty="0" smtClean="0"/>
              <a:t>Providing </a:t>
            </a:r>
            <a:r>
              <a:rPr lang="en-US" dirty="0"/>
              <a:t>needed Monitoring and coaching and supporting (EXCON) unit.</a:t>
            </a:r>
          </a:p>
          <a:p>
            <a:pPr marL="854075" indent="-396875">
              <a:buSzPct val="100000"/>
              <a:buFont typeface="Wingdings" pitchFamily="2" charset="2"/>
              <a:buChar char="ü"/>
            </a:pPr>
            <a:r>
              <a:rPr lang="en-US" dirty="0"/>
              <a:t>Solving Inadequate training facilities, essential technical tools and limited capacity obstacles .</a:t>
            </a:r>
          </a:p>
          <a:p>
            <a:pPr marL="854075" indent="-396875">
              <a:buSzPct val="100000"/>
              <a:buFont typeface="Wingdings" pitchFamily="2" charset="2"/>
              <a:buChar char="ü"/>
            </a:pPr>
            <a:r>
              <a:rPr lang="en-US" dirty="0"/>
              <a:t>Providing Training methodology and training modules.</a:t>
            </a:r>
          </a:p>
          <a:p>
            <a:endParaRPr lang="en-US" dirty="0"/>
          </a:p>
        </p:txBody>
      </p:sp>
      <p:pic>
        <p:nvPicPr>
          <p:cNvPr id="9" name="Picture 22" descr="OPD_00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132856"/>
            <a:ext cx="284380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7162800" y="44624"/>
            <a:ext cx="1524000" cy="17526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LeftFacing"/>
            <a:lightRig rig="brightRoom" dir="t">
              <a:rot lat="0" lon="0" rev="8400000"/>
            </a:lightRig>
          </a:scene3d>
          <a:sp3d extrusionH="228600" prstMaterial="translucentPowder">
            <a:bevelT w="381000" h="381000" prst="artDeco"/>
            <a:bevelB w="190500" h="1905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9874"/>
            <a:ext cx="1657350" cy="1657350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brightRoom" dir="t">
              <a:rot lat="0" lon="0" rev="8400000"/>
            </a:lightRig>
          </a:scene3d>
          <a:sp3d extrusionH="228600" prstMaterial="translucentPowder">
            <a:bevelT w="381000" h="381000" prst="artDeco"/>
            <a:bevelB w="190500" h="190500" prst="artDeco"/>
          </a:sp3d>
        </p:spPr>
      </p:pic>
    </p:spTree>
    <p:extLst>
      <p:ext uri="{BB962C8B-B14F-4D97-AF65-F5344CB8AC3E}">
        <p14:creationId xmlns:p14="http://schemas.microsoft.com/office/powerpoint/2010/main" xmlns="" val="28438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981200"/>
            <a:ext cx="5867400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Motivations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Challenges: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33400" y="1828800"/>
            <a:ext cx="8077200" cy="0"/>
          </a:xfrm>
          <a:prstGeom prst="line">
            <a:avLst/>
          </a:prstGeom>
          <a:ln w="12700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408420" y="530222"/>
            <a:ext cx="43187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Jordan International USAR Team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1000" y="26670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algn="just">
              <a:buClr>
                <a:srgbClr val="FF0000"/>
              </a:buClr>
              <a:buSzPct val="150000"/>
              <a:buFont typeface="Arial" pitchFamily="34" charset="0"/>
              <a:buChar char="•"/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Challenges :</a:t>
            </a:r>
          </a:p>
          <a:p>
            <a:pPr marL="625475" indent="-336550">
              <a:buSzPct val="120000"/>
              <a:buFont typeface="Wingdings" pitchFamily="2" charset="2"/>
              <a:buChar char="Ø"/>
            </a:pPr>
            <a:r>
              <a:rPr lang="en-US" dirty="0"/>
              <a:t>Cultural Differences: </a:t>
            </a:r>
            <a:endParaRPr lang="en-US" dirty="0" smtClean="0"/>
          </a:p>
          <a:p>
            <a:pPr marL="288925" indent="0">
              <a:buSzPct val="120000"/>
              <a:buNone/>
            </a:pPr>
            <a:endParaRPr lang="en-US" sz="800" dirty="0"/>
          </a:p>
          <a:p>
            <a:pPr marL="854075" indent="-396875">
              <a:buSzPct val="100000"/>
              <a:buFont typeface="Wingdings" pitchFamily="2" charset="2"/>
              <a:buChar char="ü"/>
            </a:pPr>
            <a:r>
              <a:rPr lang="en-US" dirty="0"/>
              <a:t>National accepted culture.</a:t>
            </a:r>
          </a:p>
          <a:p>
            <a:pPr marL="854075" indent="-396875">
              <a:buSzPct val="100000"/>
              <a:buFont typeface="Wingdings" pitchFamily="2" charset="2"/>
              <a:buChar char="ü"/>
            </a:pPr>
            <a:r>
              <a:rPr lang="en-US" dirty="0"/>
              <a:t>Language</a:t>
            </a:r>
            <a:r>
              <a:rPr lang="en-US" dirty="0" smtClean="0"/>
              <a:t>.</a:t>
            </a:r>
          </a:p>
          <a:p>
            <a:pPr marL="457200" indent="0">
              <a:buSzPct val="100000"/>
              <a:buNone/>
            </a:pPr>
            <a:endParaRPr lang="en-US" sz="800" dirty="0"/>
          </a:p>
          <a:p>
            <a:pPr marL="625475" indent="-336550">
              <a:buSzPct val="120000"/>
              <a:buFont typeface="Wingdings" pitchFamily="2" charset="2"/>
              <a:buChar char="Ø"/>
            </a:pPr>
            <a:r>
              <a:rPr lang="en-US" dirty="0"/>
              <a:t>Finances</a:t>
            </a:r>
            <a:r>
              <a:rPr lang="en-US" dirty="0" smtClean="0"/>
              <a:t>:</a:t>
            </a:r>
          </a:p>
          <a:p>
            <a:pPr marL="288925" indent="0">
              <a:buSzPct val="120000"/>
              <a:buNone/>
            </a:pPr>
            <a:endParaRPr lang="en-US" sz="800" dirty="0"/>
          </a:p>
          <a:p>
            <a:pPr marL="854075" indent="-396875">
              <a:buSzPct val="100000"/>
              <a:buFont typeface="Wingdings" pitchFamily="2" charset="2"/>
              <a:buChar char="ü"/>
            </a:pPr>
            <a:r>
              <a:rPr lang="en-US" dirty="0"/>
              <a:t>Define financial policy and procedures. </a:t>
            </a:r>
          </a:p>
          <a:p>
            <a:pPr marL="854075" indent="-396875">
              <a:buSzPct val="100000"/>
              <a:buFont typeface="Wingdings" pitchFamily="2" charset="2"/>
              <a:buChar char="ü"/>
            </a:pPr>
            <a:r>
              <a:rPr lang="en-US" dirty="0"/>
              <a:t>Make provision for on-going funding.</a:t>
            </a:r>
          </a:p>
          <a:p>
            <a:pPr marL="854075" indent="-396875">
              <a:buSzPct val="100000"/>
              <a:buFont typeface="Wingdings" pitchFamily="2" charset="2"/>
              <a:buChar char="ü"/>
            </a:pPr>
            <a:r>
              <a:rPr lang="en-US" dirty="0"/>
              <a:t>Lack of finance resources for capacity building.</a:t>
            </a:r>
          </a:p>
          <a:p>
            <a:pPr marL="854075" indent="-396875">
              <a:buSzPct val="100000"/>
              <a:buFont typeface="Wingdings" pitchFamily="2" charset="2"/>
              <a:buChar char="ü"/>
            </a:pPr>
            <a:r>
              <a:rPr lang="en-US" dirty="0"/>
              <a:t> Providing and financing the needed training to qualify concerned teams.</a:t>
            </a:r>
          </a:p>
        </p:txBody>
      </p:sp>
      <p:pic>
        <p:nvPicPr>
          <p:cNvPr id="11" name="Picture 36" descr="F:\davos presentation\Pictures\ccccc\IMG_02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7469" y="2752724"/>
            <a:ext cx="1592263" cy="2124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2" descr="F:\davos presentation\Pictures\ccccc\IMG_0061 (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70737" y="2752724"/>
            <a:ext cx="1592263" cy="2124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Oval 17"/>
          <p:cNvSpPr/>
          <p:nvPr/>
        </p:nvSpPr>
        <p:spPr>
          <a:xfrm>
            <a:off x="7162800" y="44624"/>
            <a:ext cx="1524000" cy="17526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LeftFacing"/>
            <a:lightRig rig="brightRoom" dir="t">
              <a:rot lat="0" lon="0" rev="8400000"/>
            </a:lightRig>
          </a:scene3d>
          <a:sp3d extrusionH="228600" prstMaterial="translucentPowder">
            <a:bevelT w="381000" h="381000" prst="artDeco"/>
            <a:bevelB w="190500" h="1905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39874"/>
            <a:ext cx="1657350" cy="1657350"/>
          </a:xfrm>
          <a:prstGeom prst="ellipse">
            <a:avLst/>
          </a:prstGeom>
          <a:blipFill>
            <a:blip r:embed="rId6" cstate="email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brightRoom" dir="t">
              <a:rot lat="0" lon="0" rev="8400000"/>
            </a:lightRig>
          </a:scene3d>
          <a:sp3d extrusionH="228600" prstMaterial="translucentPowder">
            <a:bevelT w="381000" h="381000" prst="artDeco"/>
            <a:bevelB w="190500" h="190500" prst="artDeco"/>
          </a:sp3d>
        </p:spPr>
      </p:pic>
    </p:spTree>
    <p:extLst>
      <p:ext uri="{BB962C8B-B14F-4D97-AF65-F5344CB8AC3E}">
        <p14:creationId xmlns:p14="http://schemas.microsoft.com/office/powerpoint/2010/main" xmlns="" val="14531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828800"/>
            <a:ext cx="5867400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Motivations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Challenges: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33400" y="1828800"/>
            <a:ext cx="8077200" cy="0"/>
          </a:xfrm>
          <a:prstGeom prst="line">
            <a:avLst/>
          </a:prstGeom>
          <a:ln w="12700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408420" y="530222"/>
            <a:ext cx="43187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Jordan International USAR Team 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52400" y="2514600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algn="just">
              <a:buClr>
                <a:srgbClr val="FF0000"/>
              </a:buClr>
              <a:buSzPct val="150000"/>
              <a:buFont typeface="Arial" pitchFamily="34" charset="0"/>
              <a:buChar char="•"/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Challenges:</a:t>
            </a:r>
          </a:p>
          <a:p>
            <a:pPr marL="0" indent="0">
              <a:buNone/>
            </a:pPr>
            <a:endParaRPr lang="en-US" sz="800" dirty="0"/>
          </a:p>
          <a:p>
            <a:pPr marL="630238" indent="-404813">
              <a:buSzPct val="120000"/>
              <a:buFont typeface="Wingdings" pitchFamily="2" charset="2"/>
              <a:buChar char="Ø"/>
            </a:pPr>
            <a:r>
              <a:rPr lang="en-US" dirty="0"/>
              <a:t>Best practices in knowledge </a:t>
            </a:r>
            <a:r>
              <a:rPr lang="en-US" dirty="0" smtClean="0"/>
              <a:t>transfer</a:t>
            </a:r>
          </a:p>
          <a:p>
            <a:pPr marL="225425" indent="0">
              <a:buSzPct val="120000"/>
              <a:buNone/>
            </a:pPr>
            <a:endParaRPr lang="en-US" sz="800" dirty="0"/>
          </a:p>
          <a:p>
            <a:pPr marL="749300" indent="-284163">
              <a:buSzPct val="100000"/>
              <a:buFont typeface="Wingdings" pitchFamily="2" charset="2"/>
              <a:buChar char="ü"/>
            </a:pPr>
            <a:r>
              <a:rPr lang="en-US" sz="2200" dirty="0"/>
              <a:t>Translating INSARAG guide line to Arabic.</a:t>
            </a:r>
          </a:p>
          <a:p>
            <a:pPr marL="749300" indent="-284163">
              <a:buSzPct val="100000"/>
              <a:buFont typeface="Wingdings" pitchFamily="2" charset="2"/>
              <a:buChar char="ü"/>
            </a:pPr>
            <a:r>
              <a:rPr lang="en-US" sz="2200" dirty="0" smtClean="0"/>
              <a:t>Mutual </a:t>
            </a:r>
            <a:r>
              <a:rPr lang="en-US" sz="2200" dirty="0"/>
              <a:t>relation with other teams.</a:t>
            </a:r>
          </a:p>
          <a:p>
            <a:pPr marL="749300" indent="-284163">
              <a:buSzPct val="100000"/>
              <a:buFont typeface="Wingdings" pitchFamily="2" charset="2"/>
              <a:buChar char="ü"/>
            </a:pPr>
            <a:r>
              <a:rPr lang="en-US" sz="2200" dirty="0"/>
              <a:t>Provide assistance for USAR team to form a focal point to transfer knowledge</a:t>
            </a:r>
            <a:r>
              <a:rPr lang="en-US" sz="2200" dirty="0" smtClean="0"/>
              <a:t>.</a:t>
            </a:r>
          </a:p>
          <a:p>
            <a:pPr marL="465137" indent="0">
              <a:buSzPct val="100000"/>
              <a:buNone/>
            </a:pPr>
            <a:endParaRPr lang="en-US" sz="800" dirty="0"/>
          </a:p>
          <a:p>
            <a:pPr marL="630238" indent="-404813">
              <a:buSzPct val="120000"/>
              <a:buFont typeface="Wingdings" pitchFamily="2" charset="2"/>
              <a:buChar char="Ø"/>
            </a:pPr>
            <a:r>
              <a:rPr lang="en-US" dirty="0" smtClean="0"/>
              <a:t>Sustainability</a:t>
            </a:r>
          </a:p>
          <a:p>
            <a:pPr marL="225425" indent="0">
              <a:buSzPct val="120000"/>
              <a:buNone/>
            </a:pPr>
            <a:endParaRPr lang="en-US" sz="800" dirty="0"/>
          </a:p>
          <a:p>
            <a:pPr marL="749300" indent="-284163">
              <a:buSzPct val="100000"/>
              <a:buFont typeface="Wingdings" pitchFamily="2" charset="2"/>
              <a:buChar char="ü"/>
            </a:pPr>
            <a:r>
              <a:rPr lang="en-US" sz="2200" dirty="0"/>
              <a:t>Financing sustainability</a:t>
            </a:r>
          </a:p>
          <a:p>
            <a:pPr marL="749300" indent="-284163">
              <a:buSzPct val="100000"/>
              <a:buFont typeface="Wingdings" pitchFamily="2" charset="2"/>
              <a:buChar char="ü"/>
            </a:pPr>
            <a:r>
              <a:rPr lang="en-US" sz="2200" dirty="0"/>
              <a:t>Financing deployment.</a:t>
            </a:r>
          </a:p>
          <a:p>
            <a:pPr marL="749300" indent="-284163">
              <a:buSzPct val="100000"/>
              <a:buFont typeface="Wingdings" pitchFamily="2" charset="2"/>
              <a:buChar char="ü"/>
            </a:pPr>
            <a:r>
              <a:rPr lang="en-US" sz="2200" dirty="0"/>
              <a:t>Open INSARAG regional office in Jordan.</a:t>
            </a:r>
          </a:p>
          <a:p>
            <a:pPr marL="749300" indent="-284163">
              <a:buSzPct val="100000"/>
              <a:buFont typeface="Wingdings" pitchFamily="2" charset="2"/>
              <a:buChar char="ü"/>
            </a:pPr>
            <a:r>
              <a:rPr lang="en-US" sz="2200" dirty="0"/>
              <a:t>Participating of USAR team in all activities.</a:t>
            </a:r>
          </a:p>
        </p:txBody>
      </p:sp>
      <p:pic>
        <p:nvPicPr>
          <p:cNvPr id="9" name="Picture 19" descr="F:\davos presentation\Pictures\ds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492896"/>
            <a:ext cx="3009529" cy="1630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7" descr="J:\DSC_7341 (Large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797152"/>
            <a:ext cx="2880320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7162800" y="44624"/>
            <a:ext cx="1524000" cy="17526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LeftFacing"/>
            <a:lightRig rig="brightRoom" dir="t">
              <a:rot lat="0" lon="0" rev="8400000"/>
            </a:lightRig>
          </a:scene3d>
          <a:sp3d extrusionH="228600" prstMaterial="translucentPowder">
            <a:bevelT w="381000" h="381000" prst="artDeco"/>
            <a:bevelB w="190500" h="1905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39874"/>
            <a:ext cx="1657350" cy="1657350"/>
          </a:xfrm>
          <a:prstGeom prst="ellipse">
            <a:avLst/>
          </a:prstGeom>
          <a:blipFill>
            <a:blip r:embed="rId6" cstate="email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brightRoom" dir="t">
              <a:rot lat="0" lon="0" rev="8400000"/>
            </a:lightRig>
          </a:scene3d>
          <a:sp3d extrusionH="228600" prstMaterial="translucentPowder">
            <a:bevelT w="381000" h="381000" prst="artDeco"/>
            <a:bevelB w="190500" h="190500" prst="artDeco"/>
          </a:sp3d>
        </p:spPr>
      </p:pic>
    </p:spTree>
    <p:extLst>
      <p:ext uri="{BB962C8B-B14F-4D97-AF65-F5344CB8AC3E}">
        <p14:creationId xmlns:p14="http://schemas.microsoft.com/office/powerpoint/2010/main" xmlns="" val="10550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458</Words>
  <Application>Microsoft Office PowerPoint</Application>
  <PresentationFormat>On-screen Show (4:3)</PresentationFormat>
  <Paragraphs>88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b</cp:lastModifiedBy>
  <cp:revision>17</cp:revision>
  <dcterms:created xsi:type="dcterms:W3CDTF">2013-03-11T04:28:04Z</dcterms:created>
  <dcterms:modified xsi:type="dcterms:W3CDTF">2013-03-20T13:18:04Z</dcterms:modified>
</cp:coreProperties>
</file>